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9.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0.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theme/theme3.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22"/>
  </p:notesMasterIdLst>
  <p:handoutMasterIdLst>
    <p:handoutMasterId r:id="rId23"/>
  </p:handoutMasterIdLst>
  <p:sldIdLst>
    <p:sldId id="281" r:id="rId2"/>
    <p:sldId id="269" r:id="rId3"/>
    <p:sldId id="362" r:id="rId4"/>
    <p:sldId id="272" r:id="rId5"/>
    <p:sldId id="268" r:id="rId6"/>
    <p:sldId id="346" r:id="rId7"/>
    <p:sldId id="288" r:id="rId8"/>
    <p:sldId id="287" r:id="rId9"/>
    <p:sldId id="290" r:id="rId10"/>
    <p:sldId id="277" r:id="rId11"/>
    <p:sldId id="354" r:id="rId12"/>
    <p:sldId id="355" r:id="rId13"/>
    <p:sldId id="356" r:id="rId14"/>
    <p:sldId id="357" r:id="rId15"/>
    <p:sldId id="359" r:id="rId16"/>
    <p:sldId id="283" r:id="rId17"/>
    <p:sldId id="284" r:id="rId18"/>
    <p:sldId id="360" r:id="rId19"/>
    <p:sldId id="361" r:id="rId20"/>
    <p:sldId id="36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a Orvis &lt;korvis@aptima.com&gt;" initials="KO&lt;" lastIdx="5" clrIdx="0">
    <p:extLst>
      <p:ext uri="{19B8F6BF-5375-455C-9EA6-DF929625EA0E}">
        <p15:presenceInfo xmlns:p15="http://schemas.microsoft.com/office/powerpoint/2012/main" userId="S-1-5-21-3464846450-3655612948-1247745977-61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5" autoAdjust="0"/>
    <p:restoredTop sz="79143" autoAdjust="0"/>
  </p:normalViewPr>
  <p:slideViewPr>
    <p:cSldViewPr snapToGrid="0">
      <p:cViewPr varScale="1">
        <p:scale>
          <a:sx n="70" d="100"/>
          <a:sy n="70" d="100"/>
        </p:scale>
        <p:origin x="344" y="52"/>
      </p:cViewPr>
      <p:guideLst/>
    </p:cSldViewPr>
  </p:slideViewPr>
  <p:notesTextViewPr>
    <p:cViewPr>
      <p:scale>
        <a:sx n="1" d="1"/>
        <a:sy n="1" d="1"/>
      </p:scale>
      <p:origin x="0" y="0"/>
    </p:cViewPr>
  </p:notesTextViewPr>
  <p:notesViewPr>
    <p:cSldViewPr snapToGrid="0">
      <p:cViewPr varScale="1">
        <p:scale>
          <a:sx n="51" d="100"/>
          <a:sy n="51" d="100"/>
        </p:scale>
        <p:origin x="2624"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 Id="rId30"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7EF1D85-85A0-4E63-848E-6D6A5E62BCD1}" type="datetimeFigureOut">
              <a:rPr lang="en-US" smtClean="0"/>
              <a:t>5/26/2020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9194EE2-F90A-4ACF-9C08-97804E3486B2}" type="slidenum">
              <a:rPr lang="en-US" smtClean="0"/>
              <a:t>‹#›</a:t>
            </a:fld>
            <a:endParaRPr lang="en-US"/>
          </a:p>
        </p:txBody>
      </p:sp>
    </p:spTree>
    <p:extLst>
      <p:ext uri="{BB962C8B-B14F-4D97-AF65-F5344CB8AC3E}">
        <p14:creationId xmlns:p14="http://schemas.microsoft.com/office/powerpoint/2010/main" val="4744641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33195F-7473-4CAE-AF66-2D34EAC488A9}" type="datetimeFigureOut">
              <a:rPr lang="en-US" smtClean="0"/>
              <a:t>5/26/2020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2FFDDD-354A-499B-939C-6973719151F2}" type="slidenum">
              <a:rPr lang="en-US" smtClean="0"/>
              <a:t>‹#›</a:t>
            </a:fld>
            <a:endParaRPr lang="en-US"/>
          </a:p>
        </p:txBody>
      </p:sp>
    </p:spTree>
    <p:extLst>
      <p:ext uri="{BB962C8B-B14F-4D97-AF65-F5344CB8AC3E}">
        <p14:creationId xmlns:p14="http://schemas.microsoft.com/office/powerpoint/2010/main" val="2220158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2FFDDD-354A-499B-939C-6973719151F2}" type="slidenum">
              <a:rPr lang="en-US" smtClean="0"/>
              <a:t>2</a:t>
            </a:fld>
            <a:endParaRPr lang="en-US"/>
          </a:p>
        </p:txBody>
      </p:sp>
    </p:spTree>
    <p:extLst>
      <p:ext uri="{BB962C8B-B14F-4D97-AF65-F5344CB8AC3E}">
        <p14:creationId xmlns:p14="http://schemas.microsoft.com/office/powerpoint/2010/main" val="3526335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Slide w/o Partner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47683" y="1371600"/>
            <a:ext cx="11494008" cy="2286000"/>
          </a:xfrm>
        </p:spPr>
        <p:txBody>
          <a:bodyPr anchor="ctr" anchorCtr="1">
            <a:normAutofit/>
          </a:bodyPr>
          <a:lstStyle>
            <a:lvl1pPr algn="ctr">
              <a:defRPr sz="3800" baseline="0"/>
            </a:lvl1pPr>
          </a:lstStyle>
          <a:p>
            <a:r>
              <a:rPr lang="en-US" dirty="0"/>
              <a:t>Presentation Title [Arial 36PT]</a:t>
            </a:r>
          </a:p>
        </p:txBody>
      </p:sp>
      <p:sp>
        <p:nvSpPr>
          <p:cNvPr id="3" name="Subtitle 2"/>
          <p:cNvSpPr>
            <a:spLocks noGrp="1"/>
          </p:cNvSpPr>
          <p:nvPr>
            <p:ph type="subTitle" idx="1" hasCustomPrompt="1"/>
          </p:nvPr>
        </p:nvSpPr>
        <p:spPr>
          <a:xfrm>
            <a:off x="347683" y="4384360"/>
            <a:ext cx="11494008" cy="2041840"/>
          </a:xfrm>
        </p:spPr>
        <p:txBody>
          <a:bodyPr anchor="ctr" anchorCtr="1">
            <a:normAutofit/>
          </a:bodyPr>
          <a:lstStyle>
            <a:lvl1pPr marL="0" indent="0" algn="ctr">
              <a:buNone/>
              <a:defRPr sz="24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Presenters [Arial 24PT]</a:t>
            </a:r>
          </a:p>
        </p:txBody>
      </p:sp>
      <p:sp>
        <p:nvSpPr>
          <p:cNvPr id="11" name="Content Placeholder 10"/>
          <p:cNvSpPr>
            <a:spLocks noGrp="1"/>
          </p:cNvSpPr>
          <p:nvPr>
            <p:ph sz="quarter" idx="13" hasCustomPrompt="1"/>
          </p:nvPr>
        </p:nvSpPr>
        <p:spPr>
          <a:xfrm>
            <a:off x="347683" y="3792380"/>
            <a:ext cx="11494008" cy="457200"/>
          </a:xfrm>
        </p:spPr>
        <p:txBody>
          <a:bodyPr anchor="ctr" anchorCtr="1">
            <a:noAutofit/>
          </a:bodyPr>
          <a:lstStyle>
            <a:lvl1pPr marL="0" indent="0" algn="ctr">
              <a:buNone/>
              <a:defRPr sz="1800"/>
            </a:lvl1pPr>
          </a:lstStyle>
          <a:p>
            <a:pPr lvl="0"/>
            <a:r>
              <a:rPr lang="en-US" dirty="0"/>
              <a:t>Date [Arial 18PT]</a:t>
            </a:r>
          </a:p>
        </p:txBody>
      </p:sp>
      <p:sp>
        <p:nvSpPr>
          <p:cNvPr id="14" name="Content Placeholder 13"/>
          <p:cNvSpPr>
            <a:spLocks noGrp="1"/>
          </p:cNvSpPr>
          <p:nvPr>
            <p:ph sz="quarter" idx="14" hasCustomPrompt="1"/>
          </p:nvPr>
        </p:nvSpPr>
        <p:spPr>
          <a:xfrm>
            <a:off x="2990088" y="0"/>
            <a:ext cx="8851392" cy="786384"/>
          </a:xfrm>
        </p:spPr>
        <p:txBody>
          <a:bodyPr>
            <a:noAutofit/>
          </a:bodyPr>
          <a:lstStyle>
            <a:lvl1pPr marL="0" indent="0">
              <a:buNone/>
              <a:defRPr sz="1350">
                <a:solidFill>
                  <a:schemeClr val="accent2"/>
                </a:solidFill>
              </a:defRPr>
            </a:lvl1pPr>
          </a:lstStyle>
          <a:p>
            <a:pPr lvl="0"/>
            <a:r>
              <a:rPr lang="en-US" dirty="0"/>
              <a:t>Title Slide for use when no customer/partner logos required- NO LOGOS OR OTHER MATERIAL PERMITTED IN THIS AREA - Remove this box after selecting and completing appropriate Cover Slide</a:t>
            </a:r>
          </a:p>
        </p:txBody>
      </p:sp>
      <p:sp>
        <p:nvSpPr>
          <p:cNvPr id="4" name="Slide Number Placeholder 3"/>
          <p:cNvSpPr>
            <a:spLocks noGrp="1"/>
          </p:cNvSpPr>
          <p:nvPr>
            <p:ph type="sldNum" sz="quarter" idx="15"/>
          </p:nvPr>
        </p:nvSpPr>
        <p:spPr/>
        <p:txBody>
          <a:bodyPr/>
          <a:lstStyle/>
          <a:p>
            <a:fld id="{BBC12974-9E60-42C5-9D84-5F35497ACEC4}" type="slidenum">
              <a:rPr lang="en-US" smtClean="0"/>
              <a:pPr/>
              <a:t>‹#›</a:t>
            </a:fld>
            <a:endParaRPr lang="en-US" dirty="0"/>
          </a:p>
        </p:txBody>
      </p:sp>
    </p:spTree>
    <p:extLst>
      <p:ext uri="{BB962C8B-B14F-4D97-AF65-F5344CB8AC3E}">
        <p14:creationId xmlns:p14="http://schemas.microsoft.com/office/powerpoint/2010/main" val="119258835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Divider Slide (16:9)">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BC12974-9E60-42C5-9D84-5F35497ACEC4}" type="slidenum">
              <a:rPr lang="en-US" smtClean="0"/>
              <a:pPr/>
              <a:t>‹#›</a:t>
            </a:fld>
            <a:endParaRPr lang="en-US" dirty="0"/>
          </a:p>
        </p:txBody>
      </p:sp>
      <p:sp>
        <p:nvSpPr>
          <p:cNvPr id="7" name="Content Placeholder 6"/>
          <p:cNvSpPr>
            <a:spLocks noGrp="1"/>
          </p:cNvSpPr>
          <p:nvPr>
            <p:ph sz="quarter" idx="13" hasCustomPrompt="1"/>
          </p:nvPr>
        </p:nvSpPr>
        <p:spPr>
          <a:xfrm>
            <a:off x="347664" y="2221366"/>
            <a:ext cx="11496675" cy="2743200"/>
          </a:xfrm>
        </p:spPr>
        <p:txBody>
          <a:bodyPr anchor="ctr" anchorCtr="1">
            <a:normAutofit/>
          </a:bodyPr>
          <a:lstStyle>
            <a:lvl1pPr marL="0" indent="0">
              <a:buNone/>
              <a:defRPr sz="3600" b="1" baseline="0"/>
            </a:lvl1pPr>
          </a:lstStyle>
          <a:p>
            <a:pPr lvl="0"/>
            <a:r>
              <a:rPr lang="en-US" dirty="0"/>
              <a:t>Click to edit divider title [Arial 36PT]</a:t>
            </a:r>
          </a:p>
        </p:txBody>
      </p:sp>
    </p:spTree>
    <p:extLst>
      <p:ext uri="{BB962C8B-B14F-4D97-AF65-F5344CB8AC3E}">
        <p14:creationId xmlns:p14="http://schemas.microsoft.com/office/powerpoint/2010/main" val="379757355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Content">
    <p:spTree>
      <p:nvGrpSpPr>
        <p:cNvPr id="1" name=""/>
        <p:cNvGrpSpPr/>
        <p:nvPr/>
      </p:nvGrpSpPr>
      <p:grpSpPr>
        <a:xfrm>
          <a:off x="0" y="0"/>
          <a:ext cx="0" cy="0"/>
          <a:chOff x="0" y="0"/>
          <a:chExt cx="0" cy="0"/>
        </a:xfrm>
      </p:grpSpPr>
      <p:sp>
        <p:nvSpPr>
          <p:cNvPr id="7" name="Rectangle 6"/>
          <p:cNvSpPr/>
          <p:nvPr/>
        </p:nvSpPr>
        <p:spPr>
          <a:xfrm>
            <a:off x="11680506" y="6528817"/>
            <a:ext cx="275075" cy="276999"/>
          </a:xfrm>
          <a:prstGeom prst="rect">
            <a:avLst/>
          </a:prstGeom>
        </p:spPr>
        <p:txBody>
          <a:bodyPr wrap="none" lIns="0" anchor="ctr" anchorCtr="0">
            <a:spAutoFit/>
          </a:bodyPr>
          <a:lstStyle/>
          <a:p>
            <a:pPr lvl="0" algn="r">
              <a:spcBef>
                <a:spcPct val="0"/>
              </a:spcBef>
              <a:buFontTx/>
              <a:buNone/>
            </a:pPr>
            <a:fld id="{113D2104-176A-4C7E-9899-52C29A471B15}" type="slidenum">
              <a:rPr lang="en-US" sz="1200" smtClean="0">
                <a:solidFill>
                  <a:srgbClr val="686767"/>
                </a:solidFill>
                <a:latin typeface="+mn-lt"/>
              </a:rPr>
              <a:pPr lvl="0" algn="r">
                <a:spcBef>
                  <a:spcPct val="0"/>
                </a:spcBef>
                <a:buFontTx/>
                <a:buNone/>
              </a:pPr>
              <a:t>‹#›</a:t>
            </a:fld>
            <a:endParaRPr lang="en-US" sz="1200" dirty="0">
              <a:solidFill>
                <a:srgbClr val="686767"/>
              </a:solidFill>
              <a:latin typeface="+mn-lt"/>
            </a:endParaRPr>
          </a:p>
        </p:txBody>
      </p:sp>
      <p:sp>
        <p:nvSpPr>
          <p:cNvPr id="3" name="Content Placeholder 2"/>
          <p:cNvSpPr>
            <a:spLocks noGrp="1"/>
          </p:cNvSpPr>
          <p:nvPr>
            <p:ph idx="1"/>
          </p:nvPr>
        </p:nvSpPr>
        <p:spPr>
          <a:xfrm>
            <a:off x="458733" y="1234440"/>
            <a:ext cx="11271876" cy="5211706"/>
          </a:xfrm>
        </p:spPr>
        <p:txBody>
          <a:bodyPr/>
          <a:lstStyle>
            <a:lvl1pPr>
              <a:defRPr sz="2200">
                <a:solidFill>
                  <a:srgbClr val="686767"/>
                </a:solidFill>
                <a:latin typeface="+mn-lt"/>
                <a:cs typeface="Verdana"/>
              </a:defRPr>
            </a:lvl1pPr>
            <a:lvl2pPr>
              <a:defRPr>
                <a:solidFill>
                  <a:srgbClr val="686767"/>
                </a:solidFill>
                <a:latin typeface="+mn-lt"/>
                <a:cs typeface="Verdana"/>
              </a:defRPr>
            </a:lvl2pPr>
            <a:lvl3pPr marL="1142942" marR="0" indent="-228589" algn="l" defTabSz="914400" rtl="0" eaLnBrk="1" fontAlgn="base" latinLnBrk="0" hangingPunct="1">
              <a:lnSpc>
                <a:spcPct val="100000"/>
              </a:lnSpc>
              <a:spcBef>
                <a:spcPct val="20000"/>
              </a:spcBef>
              <a:spcAft>
                <a:spcPct val="0"/>
              </a:spcAft>
              <a:buClrTx/>
              <a:buSzTx/>
              <a:buFont typeface="Wingdings" pitchFamily="2" charset="2"/>
              <a:buChar char="§"/>
              <a:tabLst/>
              <a:defRPr sz="1800">
                <a:solidFill>
                  <a:srgbClr val="686767"/>
                </a:solidFill>
                <a:latin typeface="+mn-lt"/>
                <a:cs typeface="Verdana"/>
              </a:defRPr>
            </a:lvl3pPr>
            <a:lvl4pPr marL="1371531" marR="0" indent="0" algn="l" defTabSz="914400" rtl="0" eaLnBrk="1" fontAlgn="base" latinLnBrk="0" hangingPunct="1">
              <a:lnSpc>
                <a:spcPct val="100000"/>
              </a:lnSpc>
              <a:spcBef>
                <a:spcPct val="20000"/>
              </a:spcBef>
              <a:spcAft>
                <a:spcPct val="0"/>
              </a:spcAft>
              <a:buClrTx/>
              <a:buSzTx/>
              <a:buFontTx/>
              <a:buNone/>
              <a:tabLst/>
              <a:defRPr sz="1600">
                <a:solidFill>
                  <a:srgbClr val="686767"/>
                </a:solidFill>
                <a:latin typeface="+mn-lt"/>
                <a:cs typeface="Verdana"/>
              </a:defRPr>
            </a:lvl4pPr>
            <a:lvl5pPr>
              <a:defRPr>
                <a:solidFill>
                  <a:srgbClr val="02253A"/>
                </a:solidFill>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10" name="Text Placeholder 9"/>
          <p:cNvSpPr>
            <a:spLocks noGrp="1"/>
          </p:cNvSpPr>
          <p:nvPr>
            <p:ph type="body" sz="quarter" idx="11" hasCustomPrompt="1"/>
          </p:nvPr>
        </p:nvSpPr>
        <p:spPr>
          <a:xfrm>
            <a:off x="4279901" y="3501"/>
            <a:ext cx="7912100" cy="773113"/>
          </a:xfrm>
        </p:spPr>
        <p:txBody>
          <a:bodyPr anchor="ctr" anchorCtr="0">
            <a:normAutofit/>
          </a:bodyPr>
          <a:lstStyle>
            <a:lvl1pPr marL="0" marR="0" indent="0" algn="l" defTabSz="914400" rtl="0" eaLnBrk="1" fontAlgn="base" latinLnBrk="0" hangingPunct="1">
              <a:lnSpc>
                <a:spcPct val="100000"/>
              </a:lnSpc>
              <a:spcBef>
                <a:spcPct val="20000"/>
              </a:spcBef>
              <a:spcAft>
                <a:spcPct val="0"/>
              </a:spcAft>
              <a:buClrTx/>
              <a:buSzTx/>
              <a:buFont typeface="Wingdings" pitchFamily="2" charset="2"/>
              <a:buNone/>
              <a:tabLst/>
              <a:defRPr sz="3200" b="1">
                <a:latin typeface="+mj-lt"/>
              </a:defRPr>
            </a:lvl1p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defRPr/>
            </a:pPr>
            <a:r>
              <a:rPr lang="en-US" dirty="0"/>
              <a:t>Title [Arial 32 PT]</a:t>
            </a:r>
          </a:p>
        </p:txBody>
      </p:sp>
    </p:spTree>
    <p:extLst>
      <p:ext uri="{BB962C8B-B14F-4D97-AF65-F5344CB8AC3E}">
        <p14:creationId xmlns:p14="http://schemas.microsoft.com/office/powerpoint/2010/main" val="3256418074"/>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xmlns:p14="http://schemas.microsoft.com/office/powerpoint/2010/main" spd="med" advClick="0" advTm="2000">
        <p:fade/>
      </p:transition>
    </mc:Fallback>
  </mc:AlternateContent>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ext (Bas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aseline="0">
                <a:latin typeface="Arial" panose="020B0604020202020204" pitchFamily="34" charset="0"/>
                <a:cs typeface="Arial" panose="020B0604020202020204" pitchFamily="34" charset="0"/>
              </a:defRPr>
            </a:lvl1pPr>
            <a:lvl2pPr>
              <a:defRPr baseline="0">
                <a:latin typeface="Arial" panose="020B0604020202020204" pitchFamily="34" charset="0"/>
                <a:cs typeface="Arial" panose="020B0604020202020204" pitchFamily="34" charset="0"/>
              </a:defRPr>
            </a:lvl2pPr>
            <a:lvl3pPr>
              <a:defRPr baseline="0">
                <a:latin typeface="Arial" panose="020B0604020202020204" pitchFamily="34" charset="0"/>
                <a:cs typeface="Arial" panose="020B0604020202020204" pitchFamily="34" charset="0"/>
              </a:defRPr>
            </a:lvl3pPr>
            <a:lvl4pPr>
              <a:defRPr baseline="0">
                <a:latin typeface="Arial" panose="020B0604020202020204" pitchFamily="34" charset="0"/>
                <a:cs typeface="Arial" panose="020B0604020202020204" pitchFamily="34" charset="0"/>
              </a:defRPr>
            </a:lvl4pPr>
            <a:lvl5pPr>
              <a:defRPr baseline="0">
                <a:latin typeface="Arial" panose="020B0604020202020204" pitchFamily="34" charset="0"/>
                <a:cs typeface="Arial" panose="020B0604020202020204" pitchFamily="34" charset="0"/>
              </a:defRPr>
            </a:lvl5pPr>
            <a:lvl6pPr>
              <a:defRPr baseline="0">
                <a:latin typeface="Arial" panose="020B0604020202020204" pitchFamily="34" charset="0"/>
                <a:cs typeface="Arial" panose="020B0604020202020204" pitchFamily="34" charset="0"/>
              </a:defRPr>
            </a:lvl6pPr>
            <a:lvl7pPr>
              <a:defRPr baseline="0">
                <a:latin typeface="Arial" panose="020B0604020202020204" pitchFamily="34" charset="0"/>
                <a:cs typeface="Arial" panose="020B0604020202020204" pitchFamily="34" charset="0"/>
              </a:defRPr>
            </a:lvl7pPr>
            <a:lvl8pPr>
              <a:defRPr baseline="0">
                <a:latin typeface="Arial" panose="020B0604020202020204" pitchFamily="34" charset="0"/>
                <a:cs typeface="Arial" panose="020B0604020202020204" pitchFamily="34" charset="0"/>
              </a:defRPr>
            </a:lvl8pPr>
            <a:lvl9pPr>
              <a:defRPr baseline="0">
                <a:latin typeface="Arial" panose="020B0604020202020204" pitchFamily="34" charset="0"/>
                <a:cs typeface="Arial" panose="020B060402020202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BBC12974-9E60-42C5-9D84-5F35497ACEC4}" type="slidenum">
              <a:rPr lang="en-US" smtClean="0"/>
              <a:pPr/>
              <a:t>‹#›</a:t>
            </a:fld>
            <a:endParaRPr lang="en-US" dirty="0"/>
          </a:p>
        </p:txBody>
      </p:sp>
    </p:spTree>
    <p:extLst>
      <p:ext uri="{BB962C8B-B14F-4D97-AF65-F5344CB8AC3E}">
        <p14:creationId xmlns:p14="http://schemas.microsoft.com/office/powerpoint/2010/main" val="66726280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ext Two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47472" y="1371598"/>
            <a:ext cx="5577840" cy="5029200"/>
          </a:xfrm>
        </p:spPr>
        <p:txBody>
          <a:bodyPr/>
          <a:lstStyle>
            <a:lvl1pPr>
              <a:defRPr baseline="0">
                <a:latin typeface="Arial" panose="020B0604020202020204" pitchFamily="34" charset="0"/>
                <a:cs typeface="Arial" panose="020B0604020202020204" pitchFamily="34" charset="0"/>
              </a:defRPr>
            </a:lvl1pPr>
            <a:lvl2pPr>
              <a:defRPr baseline="0">
                <a:latin typeface="Arial" panose="020B0604020202020204" pitchFamily="34" charset="0"/>
                <a:cs typeface="Arial" panose="020B0604020202020204" pitchFamily="34" charset="0"/>
              </a:defRPr>
            </a:lvl2pPr>
            <a:lvl3pPr>
              <a:defRPr baseline="0">
                <a:latin typeface="Arial" panose="020B0604020202020204" pitchFamily="34" charset="0"/>
                <a:cs typeface="Arial" panose="020B0604020202020204" pitchFamily="34" charset="0"/>
              </a:defRPr>
            </a:lvl3pPr>
            <a:lvl4pPr>
              <a:defRPr baseline="0">
                <a:latin typeface="Arial" panose="020B0604020202020204" pitchFamily="34" charset="0"/>
                <a:cs typeface="Arial" panose="020B0604020202020204" pitchFamily="34" charset="0"/>
              </a:defRPr>
            </a:lvl4pPr>
            <a:lvl5pPr>
              <a:defRPr baseline="0">
                <a:latin typeface="Arial" panose="020B0604020202020204" pitchFamily="34" charset="0"/>
                <a:cs typeface="Arial" panose="020B0604020202020204" pitchFamily="34" charset="0"/>
              </a:defRPr>
            </a:lvl5pPr>
            <a:lvl6pPr>
              <a:defRPr baseline="0">
                <a:latin typeface="Arial" panose="020B0604020202020204" pitchFamily="34" charset="0"/>
                <a:cs typeface="Arial" panose="020B0604020202020204" pitchFamily="34" charset="0"/>
              </a:defRPr>
            </a:lvl6pPr>
            <a:lvl7pPr>
              <a:defRPr baseline="0">
                <a:latin typeface="Arial" panose="020B0604020202020204" pitchFamily="34" charset="0"/>
                <a:cs typeface="Arial" panose="020B0604020202020204" pitchFamily="34" charset="0"/>
              </a:defRPr>
            </a:lvl7pPr>
            <a:lvl8pPr>
              <a:defRPr baseline="0">
                <a:latin typeface="Arial" panose="020B0604020202020204" pitchFamily="34" charset="0"/>
                <a:cs typeface="Arial" panose="020B0604020202020204" pitchFamily="34" charset="0"/>
              </a:defRPr>
            </a:lvl8pPr>
            <a:lvl9pPr>
              <a:defRPr baseline="0">
                <a:latin typeface="Arial" panose="020B0604020202020204" pitchFamily="34" charset="0"/>
                <a:cs typeface="Arial" panose="020B060402020202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BBC12974-9E60-42C5-9D84-5F35497ACEC4}" type="slidenum">
              <a:rPr lang="en-US" smtClean="0"/>
              <a:pPr/>
              <a:t>‹#›</a:t>
            </a:fld>
            <a:endParaRPr lang="en-US" dirty="0"/>
          </a:p>
        </p:txBody>
      </p:sp>
      <p:sp>
        <p:nvSpPr>
          <p:cNvPr id="7" name="Content Placeholder 6"/>
          <p:cNvSpPr>
            <a:spLocks noGrp="1"/>
          </p:cNvSpPr>
          <p:nvPr>
            <p:ph sz="quarter" idx="13"/>
          </p:nvPr>
        </p:nvSpPr>
        <p:spPr>
          <a:xfrm>
            <a:off x="6266688" y="1371598"/>
            <a:ext cx="5577840" cy="5033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0355521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ext + Image Right">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8096251" y="1371598"/>
            <a:ext cx="3748088" cy="5029200"/>
          </a:xfrm>
        </p:spPr>
        <p:txBody>
          <a:bodyPr/>
          <a:lstStyle/>
          <a:p>
            <a:r>
              <a:rPr lang="en-US"/>
              <a:t>Click icon to add picture</a:t>
            </a:r>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47471" y="1371598"/>
            <a:ext cx="7406640" cy="5029200"/>
          </a:xfrm>
        </p:spPr>
        <p:txBody>
          <a:bodyPr/>
          <a:lstStyle>
            <a:lvl1pPr>
              <a:defRPr baseline="0">
                <a:latin typeface="Arial" panose="020B0604020202020204" pitchFamily="34" charset="0"/>
                <a:cs typeface="Arial" panose="020B0604020202020204" pitchFamily="34" charset="0"/>
              </a:defRPr>
            </a:lvl1pPr>
            <a:lvl2pPr>
              <a:defRPr baseline="0">
                <a:latin typeface="Arial" panose="020B0604020202020204" pitchFamily="34" charset="0"/>
                <a:cs typeface="Arial" panose="020B0604020202020204" pitchFamily="34" charset="0"/>
              </a:defRPr>
            </a:lvl2pPr>
            <a:lvl3pPr>
              <a:defRPr baseline="0">
                <a:latin typeface="Arial" panose="020B0604020202020204" pitchFamily="34" charset="0"/>
                <a:cs typeface="Arial" panose="020B0604020202020204" pitchFamily="34" charset="0"/>
              </a:defRPr>
            </a:lvl3pPr>
            <a:lvl4pPr>
              <a:defRPr baseline="0">
                <a:latin typeface="Arial" panose="020B0604020202020204" pitchFamily="34" charset="0"/>
                <a:cs typeface="Arial" panose="020B0604020202020204" pitchFamily="34" charset="0"/>
              </a:defRPr>
            </a:lvl4pPr>
            <a:lvl5pPr>
              <a:defRPr baseline="0">
                <a:latin typeface="Arial" panose="020B0604020202020204" pitchFamily="34" charset="0"/>
                <a:cs typeface="Arial" panose="020B0604020202020204" pitchFamily="34" charset="0"/>
              </a:defRPr>
            </a:lvl5pPr>
            <a:lvl6pPr>
              <a:defRPr baseline="0">
                <a:latin typeface="Arial" panose="020B0604020202020204" pitchFamily="34" charset="0"/>
                <a:cs typeface="Arial" panose="020B0604020202020204" pitchFamily="34" charset="0"/>
              </a:defRPr>
            </a:lvl6pPr>
            <a:lvl7pPr>
              <a:defRPr baseline="0">
                <a:latin typeface="Arial" panose="020B0604020202020204" pitchFamily="34" charset="0"/>
                <a:cs typeface="Arial" panose="020B0604020202020204" pitchFamily="34" charset="0"/>
              </a:defRPr>
            </a:lvl7pPr>
            <a:lvl8pPr>
              <a:defRPr baseline="0">
                <a:latin typeface="Arial" panose="020B0604020202020204" pitchFamily="34" charset="0"/>
                <a:cs typeface="Arial" panose="020B0604020202020204" pitchFamily="34" charset="0"/>
              </a:defRPr>
            </a:lvl8pPr>
            <a:lvl9pPr>
              <a:defRPr baseline="0">
                <a:latin typeface="Arial" panose="020B0604020202020204" pitchFamily="34" charset="0"/>
                <a:cs typeface="Arial" panose="020B060402020202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BBC12974-9E60-42C5-9D84-5F35497ACEC4}" type="slidenum">
              <a:rPr lang="en-US" smtClean="0"/>
              <a:pPr/>
              <a:t>‹#›</a:t>
            </a:fld>
            <a:endParaRPr lang="en-US" dirty="0"/>
          </a:p>
        </p:txBody>
      </p:sp>
    </p:spTree>
    <p:extLst>
      <p:ext uri="{BB962C8B-B14F-4D97-AF65-F5344CB8AC3E}">
        <p14:creationId xmlns:p14="http://schemas.microsoft.com/office/powerpoint/2010/main" val="322061237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xt + Image Bottom">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347470" y="3764856"/>
            <a:ext cx="11496869" cy="2653058"/>
          </a:xfrm>
        </p:spPr>
        <p:txBody>
          <a:bodyPr/>
          <a:lstStyle/>
          <a:p>
            <a:r>
              <a:rPr lang="en-US"/>
              <a:t>Click icon to add picture</a:t>
            </a:r>
            <a:endParaRPr lang="en-US"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47470" y="1371598"/>
            <a:ext cx="11496868" cy="2286000"/>
          </a:xfrm>
        </p:spPr>
        <p:txBody>
          <a:bodyPr/>
          <a:lstStyle>
            <a:lvl1pPr>
              <a:defRPr baseline="0">
                <a:latin typeface="Arial" panose="020B0604020202020204" pitchFamily="34" charset="0"/>
                <a:cs typeface="Arial" panose="020B0604020202020204" pitchFamily="34" charset="0"/>
              </a:defRPr>
            </a:lvl1pPr>
            <a:lvl2pPr>
              <a:defRPr baseline="0">
                <a:latin typeface="Arial" panose="020B0604020202020204" pitchFamily="34" charset="0"/>
                <a:cs typeface="Arial" panose="020B0604020202020204" pitchFamily="34" charset="0"/>
              </a:defRPr>
            </a:lvl2pPr>
            <a:lvl3pPr>
              <a:defRPr baseline="0">
                <a:latin typeface="Arial" panose="020B0604020202020204" pitchFamily="34" charset="0"/>
                <a:cs typeface="Arial" panose="020B0604020202020204" pitchFamily="34" charset="0"/>
              </a:defRPr>
            </a:lvl3pPr>
            <a:lvl4pPr>
              <a:defRPr baseline="0">
                <a:latin typeface="Arial" panose="020B0604020202020204" pitchFamily="34" charset="0"/>
                <a:cs typeface="Arial" panose="020B0604020202020204" pitchFamily="34" charset="0"/>
              </a:defRPr>
            </a:lvl4pPr>
            <a:lvl5pPr>
              <a:defRPr baseline="0">
                <a:latin typeface="Arial" panose="020B0604020202020204" pitchFamily="34" charset="0"/>
                <a:cs typeface="Arial" panose="020B0604020202020204" pitchFamily="34" charset="0"/>
              </a:defRPr>
            </a:lvl5pPr>
            <a:lvl6pPr>
              <a:defRPr baseline="0">
                <a:latin typeface="Arial" panose="020B0604020202020204" pitchFamily="34" charset="0"/>
                <a:cs typeface="Arial" panose="020B0604020202020204" pitchFamily="34" charset="0"/>
              </a:defRPr>
            </a:lvl6pPr>
            <a:lvl7pPr>
              <a:defRPr baseline="0">
                <a:latin typeface="Arial" panose="020B0604020202020204" pitchFamily="34" charset="0"/>
                <a:cs typeface="Arial" panose="020B0604020202020204" pitchFamily="34" charset="0"/>
              </a:defRPr>
            </a:lvl7pPr>
            <a:lvl8pPr>
              <a:defRPr baseline="0">
                <a:latin typeface="Arial" panose="020B0604020202020204" pitchFamily="34" charset="0"/>
                <a:cs typeface="Arial" panose="020B0604020202020204" pitchFamily="34" charset="0"/>
              </a:defRPr>
            </a:lvl8pPr>
            <a:lvl9pPr>
              <a:defRPr baseline="0">
                <a:latin typeface="Arial" panose="020B0604020202020204" pitchFamily="34" charset="0"/>
                <a:cs typeface="Arial" panose="020B060402020202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BBC12974-9E60-42C5-9D84-5F35497ACEC4}" type="slidenum">
              <a:rPr lang="en-US" smtClean="0"/>
              <a:pPr/>
              <a:t>‹#›</a:t>
            </a:fld>
            <a:endParaRPr lang="en-US" dirty="0"/>
          </a:p>
        </p:txBody>
      </p:sp>
    </p:spTree>
    <p:extLst>
      <p:ext uri="{BB962C8B-B14F-4D97-AF65-F5344CB8AC3E}">
        <p14:creationId xmlns:p14="http://schemas.microsoft.com/office/powerpoint/2010/main" val="692982934"/>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xt + Image Left">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347471" y="1371598"/>
            <a:ext cx="3748088" cy="5029200"/>
          </a:xfrm>
        </p:spPr>
        <p:txBody>
          <a:bodyPr/>
          <a:lstStyle/>
          <a:p>
            <a:r>
              <a:rPr lang="en-US"/>
              <a:t>Click icon to add picture</a:t>
            </a:r>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437888" y="1371598"/>
            <a:ext cx="7406640" cy="5029200"/>
          </a:xfrm>
        </p:spPr>
        <p:txBody>
          <a:bodyPr/>
          <a:lstStyle>
            <a:lvl1pPr>
              <a:defRPr baseline="0">
                <a:latin typeface="Arial" panose="020B0604020202020204" pitchFamily="34" charset="0"/>
                <a:cs typeface="Arial" panose="020B0604020202020204" pitchFamily="34" charset="0"/>
              </a:defRPr>
            </a:lvl1pPr>
            <a:lvl2pPr>
              <a:defRPr baseline="0">
                <a:latin typeface="Arial" panose="020B0604020202020204" pitchFamily="34" charset="0"/>
                <a:cs typeface="Arial" panose="020B0604020202020204" pitchFamily="34" charset="0"/>
              </a:defRPr>
            </a:lvl2pPr>
            <a:lvl3pPr>
              <a:defRPr baseline="0">
                <a:latin typeface="Arial" panose="020B0604020202020204" pitchFamily="34" charset="0"/>
                <a:cs typeface="Arial" panose="020B0604020202020204" pitchFamily="34" charset="0"/>
              </a:defRPr>
            </a:lvl3pPr>
            <a:lvl4pPr>
              <a:defRPr baseline="0">
                <a:latin typeface="Arial" panose="020B0604020202020204" pitchFamily="34" charset="0"/>
                <a:cs typeface="Arial" panose="020B0604020202020204" pitchFamily="34" charset="0"/>
              </a:defRPr>
            </a:lvl4pPr>
            <a:lvl5pPr>
              <a:defRPr baseline="0">
                <a:latin typeface="Arial" panose="020B0604020202020204" pitchFamily="34" charset="0"/>
                <a:cs typeface="Arial" panose="020B0604020202020204" pitchFamily="34" charset="0"/>
              </a:defRPr>
            </a:lvl5pPr>
            <a:lvl6pPr>
              <a:defRPr baseline="0">
                <a:latin typeface="Arial" panose="020B0604020202020204" pitchFamily="34" charset="0"/>
                <a:cs typeface="Arial" panose="020B0604020202020204" pitchFamily="34" charset="0"/>
              </a:defRPr>
            </a:lvl6pPr>
            <a:lvl7pPr>
              <a:defRPr baseline="0">
                <a:latin typeface="Arial" panose="020B0604020202020204" pitchFamily="34" charset="0"/>
                <a:cs typeface="Arial" panose="020B0604020202020204" pitchFamily="34" charset="0"/>
              </a:defRPr>
            </a:lvl7pPr>
            <a:lvl8pPr>
              <a:defRPr baseline="0">
                <a:latin typeface="Arial" panose="020B0604020202020204" pitchFamily="34" charset="0"/>
                <a:cs typeface="Arial" panose="020B0604020202020204" pitchFamily="34" charset="0"/>
              </a:defRPr>
            </a:lvl8pPr>
            <a:lvl9pPr>
              <a:defRPr baseline="0">
                <a:latin typeface="Arial" panose="020B0604020202020204" pitchFamily="34" charset="0"/>
                <a:cs typeface="Arial" panose="020B060402020202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BBC12974-9E60-42C5-9D84-5F35497ACEC4}" type="slidenum">
              <a:rPr lang="en-US" smtClean="0"/>
              <a:pPr/>
              <a:t>‹#›</a:t>
            </a:fld>
            <a:endParaRPr lang="en-US" dirty="0"/>
          </a:p>
        </p:txBody>
      </p:sp>
    </p:spTree>
    <p:extLst>
      <p:ext uri="{BB962C8B-B14F-4D97-AF65-F5344CB8AC3E}">
        <p14:creationId xmlns:p14="http://schemas.microsoft.com/office/powerpoint/2010/main" val="2915294227"/>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xt + 2 Images Right">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8096251" y="1371598"/>
            <a:ext cx="3748088" cy="2331720"/>
          </a:xfrm>
        </p:spPr>
        <p:txBody>
          <a:bodyPr/>
          <a:lstStyle/>
          <a:p>
            <a:r>
              <a:rPr lang="en-US"/>
              <a:t>Click icon to add picture</a:t>
            </a:r>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47471" y="1371598"/>
            <a:ext cx="7406640" cy="5029200"/>
          </a:xfrm>
        </p:spPr>
        <p:txBody>
          <a:bodyPr/>
          <a:lstStyle>
            <a:lvl1pPr>
              <a:defRPr baseline="0">
                <a:latin typeface="Arial" panose="020B0604020202020204" pitchFamily="34" charset="0"/>
                <a:cs typeface="Arial" panose="020B0604020202020204" pitchFamily="34" charset="0"/>
              </a:defRPr>
            </a:lvl1pPr>
            <a:lvl2pPr>
              <a:defRPr baseline="0">
                <a:latin typeface="Arial" panose="020B0604020202020204" pitchFamily="34" charset="0"/>
                <a:cs typeface="Arial" panose="020B0604020202020204" pitchFamily="34" charset="0"/>
              </a:defRPr>
            </a:lvl2pPr>
            <a:lvl3pPr>
              <a:defRPr baseline="0">
                <a:latin typeface="Arial" panose="020B0604020202020204" pitchFamily="34" charset="0"/>
                <a:cs typeface="Arial" panose="020B0604020202020204" pitchFamily="34" charset="0"/>
              </a:defRPr>
            </a:lvl3pPr>
            <a:lvl4pPr>
              <a:defRPr baseline="0">
                <a:latin typeface="Arial" panose="020B0604020202020204" pitchFamily="34" charset="0"/>
                <a:cs typeface="Arial" panose="020B0604020202020204" pitchFamily="34" charset="0"/>
              </a:defRPr>
            </a:lvl4pPr>
            <a:lvl5pPr>
              <a:defRPr baseline="0">
                <a:latin typeface="Arial" panose="020B0604020202020204" pitchFamily="34" charset="0"/>
                <a:cs typeface="Arial" panose="020B0604020202020204" pitchFamily="34" charset="0"/>
              </a:defRPr>
            </a:lvl5pPr>
            <a:lvl6pPr>
              <a:defRPr baseline="0">
                <a:latin typeface="Arial" panose="020B0604020202020204" pitchFamily="34" charset="0"/>
                <a:cs typeface="Arial" panose="020B0604020202020204" pitchFamily="34" charset="0"/>
              </a:defRPr>
            </a:lvl6pPr>
            <a:lvl7pPr>
              <a:defRPr baseline="0">
                <a:latin typeface="Arial" panose="020B0604020202020204" pitchFamily="34" charset="0"/>
                <a:cs typeface="Arial" panose="020B0604020202020204" pitchFamily="34" charset="0"/>
              </a:defRPr>
            </a:lvl7pPr>
            <a:lvl8pPr>
              <a:defRPr baseline="0">
                <a:latin typeface="Arial" panose="020B0604020202020204" pitchFamily="34" charset="0"/>
                <a:cs typeface="Arial" panose="020B0604020202020204" pitchFamily="34" charset="0"/>
              </a:defRPr>
            </a:lvl8pPr>
            <a:lvl9pPr>
              <a:defRPr baseline="0">
                <a:latin typeface="Arial" panose="020B0604020202020204" pitchFamily="34" charset="0"/>
                <a:cs typeface="Arial" panose="020B060402020202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BBC12974-9E60-42C5-9D84-5F35497ACEC4}" type="slidenum">
              <a:rPr lang="en-US" smtClean="0"/>
              <a:pPr/>
              <a:t>‹#›</a:t>
            </a:fld>
            <a:endParaRPr lang="en-US" dirty="0"/>
          </a:p>
        </p:txBody>
      </p:sp>
      <p:sp>
        <p:nvSpPr>
          <p:cNvPr id="7" name="Picture Placeholder 6"/>
          <p:cNvSpPr>
            <a:spLocks noGrp="1"/>
          </p:cNvSpPr>
          <p:nvPr>
            <p:ph type="pic" sz="quarter" idx="15"/>
          </p:nvPr>
        </p:nvSpPr>
        <p:spPr>
          <a:xfrm>
            <a:off x="8096253" y="4069078"/>
            <a:ext cx="3748087" cy="2331720"/>
          </a:xfrm>
        </p:spPr>
        <p:txBody>
          <a:bodyPr/>
          <a:lstStyle/>
          <a:p>
            <a:r>
              <a:rPr lang="en-US"/>
              <a:t>Click icon to add picture</a:t>
            </a:r>
          </a:p>
        </p:txBody>
      </p:sp>
    </p:spTree>
    <p:extLst>
      <p:ext uri="{BB962C8B-B14F-4D97-AF65-F5344CB8AC3E}">
        <p14:creationId xmlns:p14="http://schemas.microsoft.com/office/powerpoint/2010/main" val="193422050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xt + 3 Images Right">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8096251" y="1371598"/>
            <a:ext cx="3748088" cy="1463040"/>
          </a:xfrm>
        </p:spPr>
        <p:txBody>
          <a:bodyPr/>
          <a:lstStyle/>
          <a:p>
            <a:r>
              <a:rPr lang="en-US"/>
              <a:t>Click icon to add picture</a:t>
            </a:r>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47471" y="1371598"/>
            <a:ext cx="7406640" cy="5029200"/>
          </a:xfrm>
        </p:spPr>
        <p:txBody>
          <a:bodyPr/>
          <a:lstStyle>
            <a:lvl1pPr>
              <a:defRPr baseline="0">
                <a:latin typeface="Arial" panose="020B0604020202020204" pitchFamily="34" charset="0"/>
                <a:cs typeface="Arial" panose="020B0604020202020204" pitchFamily="34" charset="0"/>
              </a:defRPr>
            </a:lvl1pPr>
            <a:lvl2pPr>
              <a:defRPr baseline="0">
                <a:latin typeface="Arial" panose="020B0604020202020204" pitchFamily="34" charset="0"/>
                <a:cs typeface="Arial" panose="020B0604020202020204" pitchFamily="34" charset="0"/>
              </a:defRPr>
            </a:lvl2pPr>
            <a:lvl3pPr>
              <a:defRPr baseline="0">
                <a:latin typeface="Arial" panose="020B0604020202020204" pitchFamily="34" charset="0"/>
                <a:cs typeface="Arial" panose="020B0604020202020204" pitchFamily="34" charset="0"/>
              </a:defRPr>
            </a:lvl3pPr>
            <a:lvl4pPr>
              <a:defRPr baseline="0">
                <a:latin typeface="Arial" panose="020B0604020202020204" pitchFamily="34" charset="0"/>
                <a:cs typeface="Arial" panose="020B0604020202020204" pitchFamily="34" charset="0"/>
              </a:defRPr>
            </a:lvl4pPr>
            <a:lvl5pPr>
              <a:defRPr baseline="0">
                <a:latin typeface="Arial" panose="020B0604020202020204" pitchFamily="34" charset="0"/>
                <a:cs typeface="Arial" panose="020B0604020202020204" pitchFamily="34" charset="0"/>
              </a:defRPr>
            </a:lvl5pPr>
            <a:lvl6pPr>
              <a:defRPr baseline="0">
                <a:latin typeface="Arial" panose="020B0604020202020204" pitchFamily="34" charset="0"/>
                <a:cs typeface="Arial" panose="020B0604020202020204" pitchFamily="34" charset="0"/>
              </a:defRPr>
            </a:lvl6pPr>
            <a:lvl7pPr>
              <a:defRPr baseline="0">
                <a:latin typeface="Arial" panose="020B0604020202020204" pitchFamily="34" charset="0"/>
                <a:cs typeface="Arial" panose="020B0604020202020204" pitchFamily="34" charset="0"/>
              </a:defRPr>
            </a:lvl7pPr>
            <a:lvl8pPr>
              <a:defRPr baseline="0">
                <a:latin typeface="Arial" panose="020B0604020202020204" pitchFamily="34" charset="0"/>
                <a:cs typeface="Arial" panose="020B0604020202020204" pitchFamily="34" charset="0"/>
              </a:defRPr>
            </a:lvl8pPr>
            <a:lvl9pPr>
              <a:defRPr baseline="0">
                <a:latin typeface="Arial" panose="020B0604020202020204" pitchFamily="34" charset="0"/>
                <a:cs typeface="Arial" panose="020B060402020202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BBC12974-9E60-42C5-9D84-5F35497ACEC4}" type="slidenum">
              <a:rPr lang="en-US" smtClean="0"/>
              <a:pPr/>
              <a:t>‹#›</a:t>
            </a:fld>
            <a:endParaRPr lang="en-US" dirty="0"/>
          </a:p>
        </p:txBody>
      </p:sp>
      <p:sp>
        <p:nvSpPr>
          <p:cNvPr id="7" name="Picture Placeholder 6"/>
          <p:cNvSpPr>
            <a:spLocks noGrp="1"/>
          </p:cNvSpPr>
          <p:nvPr>
            <p:ph type="pic" sz="quarter" idx="15"/>
          </p:nvPr>
        </p:nvSpPr>
        <p:spPr>
          <a:xfrm>
            <a:off x="8096253" y="3154678"/>
            <a:ext cx="3748087" cy="1463040"/>
          </a:xfrm>
        </p:spPr>
        <p:txBody>
          <a:bodyPr/>
          <a:lstStyle/>
          <a:p>
            <a:r>
              <a:rPr lang="en-US"/>
              <a:t>Click icon to add picture</a:t>
            </a:r>
          </a:p>
        </p:txBody>
      </p:sp>
      <p:sp>
        <p:nvSpPr>
          <p:cNvPr id="8" name="Picture Placeholder 7"/>
          <p:cNvSpPr>
            <a:spLocks noGrp="1"/>
          </p:cNvSpPr>
          <p:nvPr>
            <p:ph type="pic" sz="quarter" idx="16"/>
          </p:nvPr>
        </p:nvSpPr>
        <p:spPr>
          <a:xfrm>
            <a:off x="8096251" y="4937758"/>
            <a:ext cx="3748088" cy="1463040"/>
          </a:xfrm>
        </p:spPr>
        <p:txBody>
          <a:bodyPr/>
          <a:lstStyle/>
          <a:p>
            <a:r>
              <a:rPr lang="en-US"/>
              <a:t>Click icon to add picture</a:t>
            </a:r>
          </a:p>
        </p:txBody>
      </p:sp>
    </p:spTree>
    <p:extLst>
      <p:ext uri="{BB962C8B-B14F-4D97-AF65-F5344CB8AC3E}">
        <p14:creationId xmlns:p14="http://schemas.microsoft.com/office/powerpoint/2010/main" val="238974320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No Logo (16:9)">
    <p:spTree>
      <p:nvGrpSpPr>
        <p:cNvPr id="1" name=""/>
        <p:cNvGrpSpPr/>
        <p:nvPr/>
      </p:nvGrpSpPr>
      <p:grpSpPr>
        <a:xfrm>
          <a:off x="0" y="0"/>
          <a:ext cx="0" cy="0"/>
          <a:chOff x="0" y="0"/>
          <a:chExt cx="0" cy="0"/>
        </a:xfrm>
      </p:grpSpPr>
      <p:grpSp>
        <p:nvGrpSpPr>
          <p:cNvPr id="7" name="Group 6"/>
          <p:cNvGrpSpPr/>
          <p:nvPr/>
        </p:nvGrpSpPr>
        <p:grpSpPr>
          <a:xfrm>
            <a:off x="0" y="0"/>
            <a:ext cx="12192000" cy="6437376"/>
            <a:chOff x="0" y="0"/>
            <a:chExt cx="9144000" cy="6437376"/>
          </a:xfrm>
        </p:grpSpPr>
        <p:sp>
          <p:nvSpPr>
            <p:cNvPr id="8" name="Rectangle 7"/>
            <p:cNvSpPr/>
            <p:nvPr/>
          </p:nvSpPr>
          <p:spPr bwMode="auto">
            <a:xfrm>
              <a:off x="0" y="786384"/>
              <a:ext cx="9144000" cy="5650992"/>
            </a:xfrm>
            <a:prstGeom prst="rect">
              <a:avLst/>
            </a:prstGeom>
            <a:solidFill>
              <a:srgbClr val="F1F3F4"/>
            </a:solidFill>
            <a:ln w="31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685800" rtl="0" eaLnBrk="1" fontAlgn="base" latinLnBrk="0" hangingPunct="1">
                <a:lnSpc>
                  <a:spcPct val="100000"/>
                </a:lnSpc>
                <a:spcBef>
                  <a:spcPct val="20000"/>
                </a:spcBef>
                <a:spcAft>
                  <a:spcPct val="0"/>
                </a:spcAft>
                <a:buClrTx/>
                <a:buSzTx/>
                <a:buFont typeface="Wingdings" pitchFamily="2" charset="2"/>
                <a:buNone/>
                <a:tabLst/>
              </a:pPr>
              <a:endParaRPr kumimoji="0" lang="en-US" sz="1800" b="0" i="0" u="none" strike="noStrike" cap="none" normalizeH="0" baseline="0">
                <a:ln>
                  <a:noFill/>
                </a:ln>
                <a:solidFill>
                  <a:schemeClr val="tx1"/>
                </a:solidFill>
                <a:effectLst/>
                <a:latin typeface="Arial" charset="0"/>
              </a:endParaRPr>
            </a:p>
          </p:txBody>
        </p:sp>
        <p:sp>
          <p:nvSpPr>
            <p:cNvPr id="9" name="Rectangle 8"/>
            <p:cNvSpPr/>
            <p:nvPr/>
          </p:nvSpPr>
          <p:spPr bwMode="auto">
            <a:xfrm>
              <a:off x="1" y="0"/>
              <a:ext cx="9143999" cy="786384"/>
            </a:xfrm>
            <a:prstGeom prst="rect">
              <a:avLst/>
            </a:prstGeom>
            <a:solidFill>
              <a:srgbClr val="FFFFFF"/>
            </a:solidFill>
            <a:ln w="31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685800" rtl="0" eaLnBrk="1" fontAlgn="base" latinLnBrk="0" hangingPunct="1">
                <a:lnSpc>
                  <a:spcPct val="100000"/>
                </a:lnSpc>
                <a:spcBef>
                  <a:spcPct val="20000"/>
                </a:spcBef>
                <a:spcAft>
                  <a:spcPct val="0"/>
                </a:spcAft>
                <a:buClrTx/>
                <a:buSzTx/>
                <a:buFont typeface="Wingdings" pitchFamily="2" charset="2"/>
                <a:buNone/>
                <a:tabLst/>
              </a:pPr>
              <a:endParaRPr kumimoji="0" lang="en-US" sz="1800" b="0" i="0" u="none" strike="noStrike" cap="none" normalizeH="0" baseline="0">
                <a:ln>
                  <a:noFill/>
                </a:ln>
                <a:solidFill>
                  <a:schemeClr val="tx1"/>
                </a:solidFill>
                <a:effectLst/>
                <a:latin typeface="Arial" charset="0"/>
              </a:endParaRPr>
            </a:p>
          </p:txBody>
        </p:sp>
      </p:grpSp>
      <p:sp>
        <p:nvSpPr>
          <p:cNvPr id="3" name="Content Placeholder 2"/>
          <p:cNvSpPr>
            <a:spLocks noGrp="1"/>
          </p:cNvSpPr>
          <p:nvPr>
            <p:ph idx="1"/>
          </p:nvPr>
        </p:nvSpPr>
        <p:spPr/>
        <p:txBody>
          <a:bodyPr/>
          <a:lstStyle>
            <a:lvl1pPr>
              <a:defRPr baseline="0">
                <a:latin typeface="Arial" panose="020B0604020202020204" pitchFamily="34" charset="0"/>
                <a:cs typeface="Arial" panose="020B0604020202020204" pitchFamily="34" charset="0"/>
              </a:defRPr>
            </a:lvl1pPr>
            <a:lvl2pPr>
              <a:defRPr baseline="0">
                <a:latin typeface="Arial" panose="020B0604020202020204" pitchFamily="34" charset="0"/>
                <a:cs typeface="Arial" panose="020B0604020202020204" pitchFamily="34" charset="0"/>
              </a:defRPr>
            </a:lvl2pPr>
            <a:lvl3pPr>
              <a:defRPr baseline="0">
                <a:latin typeface="Arial" panose="020B0604020202020204" pitchFamily="34" charset="0"/>
                <a:cs typeface="Arial" panose="020B0604020202020204" pitchFamily="34" charset="0"/>
              </a:defRPr>
            </a:lvl3pPr>
            <a:lvl4pPr>
              <a:defRPr baseline="0">
                <a:latin typeface="Arial" panose="020B0604020202020204" pitchFamily="34" charset="0"/>
                <a:cs typeface="Arial" panose="020B0604020202020204" pitchFamily="34" charset="0"/>
              </a:defRPr>
            </a:lvl4pPr>
            <a:lvl5pPr>
              <a:defRPr baseline="0">
                <a:latin typeface="Arial" panose="020B0604020202020204" pitchFamily="34" charset="0"/>
                <a:cs typeface="Arial" panose="020B0604020202020204" pitchFamily="34" charset="0"/>
              </a:defRPr>
            </a:lvl5pPr>
            <a:lvl6pPr>
              <a:defRPr baseline="0">
                <a:latin typeface="Arial" panose="020B0604020202020204" pitchFamily="34" charset="0"/>
                <a:cs typeface="Arial" panose="020B0604020202020204" pitchFamily="34" charset="0"/>
              </a:defRPr>
            </a:lvl6pPr>
            <a:lvl7pPr>
              <a:defRPr baseline="0">
                <a:latin typeface="Arial" panose="020B0604020202020204" pitchFamily="34" charset="0"/>
                <a:cs typeface="Arial" panose="020B0604020202020204" pitchFamily="34" charset="0"/>
              </a:defRPr>
            </a:lvl7pPr>
            <a:lvl8pPr>
              <a:defRPr baseline="0">
                <a:latin typeface="Arial" panose="020B0604020202020204" pitchFamily="34" charset="0"/>
                <a:cs typeface="Arial" panose="020B0604020202020204" pitchFamily="34" charset="0"/>
              </a:defRPr>
            </a:lvl8pPr>
            <a:lvl9pPr>
              <a:defRPr baseline="0">
                <a:latin typeface="Arial" panose="020B0604020202020204" pitchFamily="34" charset="0"/>
                <a:cs typeface="Arial" panose="020B060402020202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BBC12974-9E60-42C5-9D84-5F35497ACEC4}" type="slidenum">
              <a:rPr lang="en-US" smtClean="0"/>
              <a:pPr/>
              <a:t>‹#›</a:t>
            </a:fld>
            <a:endParaRPr lang="en-US" dirty="0"/>
          </a:p>
        </p:txBody>
      </p:sp>
      <p:sp>
        <p:nvSpPr>
          <p:cNvPr id="2" name="Title 1"/>
          <p:cNvSpPr>
            <a:spLocks noGrp="1"/>
          </p:cNvSpPr>
          <p:nvPr>
            <p:ph type="title"/>
          </p:nvPr>
        </p:nvSpPr>
        <p:spPr>
          <a:xfrm>
            <a:off x="347472" y="0"/>
            <a:ext cx="11497056" cy="786384"/>
          </a:xfrm>
        </p:spPr>
        <p:txBody>
          <a:bodyPr/>
          <a:lstStyle/>
          <a:p>
            <a:r>
              <a:rPr lang="en-US"/>
              <a:t>Click to edit Master title style</a:t>
            </a:r>
            <a:endParaRPr lang="en-US" dirty="0"/>
          </a:p>
        </p:txBody>
      </p:sp>
    </p:spTree>
    <p:extLst>
      <p:ext uri="{BB962C8B-B14F-4D97-AF65-F5344CB8AC3E}">
        <p14:creationId xmlns:p14="http://schemas.microsoft.com/office/powerpoint/2010/main" val="75213090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 name="Group 4"/>
          <p:cNvGrpSpPr/>
          <p:nvPr/>
        </p:nvGrpSpPr>
        <p:grpSpPr>
          <a:xfrm>
            <a:off x="0" y="0"/>
            <a:ext cx="12192000" cy="6437376"/>
            <a:chOff x="0" y="0"/>
            <a:chExt cx="12192000" cy="6437376"/>
          </a:xfrm>
        </p:grpSpPr>
        <p:sp>
          <p:nvSpPr>
            <p:cNvPr id="10" name="Rectangle 9"/>
            <p:cNvSpPr/>
            <p:nvPr/>
          </p:nvSpPr>
          <p:spPr bwMode="auto">
            <a:xfrm>
              <a:off x="0" y="786384"/>
              <a:ext cx="12192000" cy="5650992"/>
            </a:xfrm>
            <a:prstGeom prst="rect">
              <a:avLst/>
            </a:prstGeom>
            <a:solidFill>
              <a:srgbClr val="F1F3F4"/>
            </a:solidFill>
            <a:ln w="31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685800" rtl="0" eaLnBrk="1" fontAlgn="base" latinLnBrk="0" hangingPunct="1">
                <a:lnSpc>
                  <a:spcPct val="100000"/>
                </a:lnSpc>
                <a:spcBef>
                  <a:spcPct val="20000"/>
                </a:spcBef>
                <a:spcAft>
                  <a:spcPct val="0"/>
                </a:spcAft>
                <a:buClrTx/>
                <a:buSzTx/>
                <a:buFont typeface="Wingdings" pitchFamily="2" charset="2"/>
                <a:buNone/>
                <a:tabLst/>
              </a:pPr>
              <a:endParaRPr kumimoji="0" lang="en-US" sz="1800" b="0" i="0" u="none" strike="noStrike" cap="none" normalizeH="0" baseline="0">
                <a:ln>
                  <a:noFill/>
                </a:ln>
                <a:solidFill>
                  <a:schemeClr val="tx1"/>
                </a:solidFill>
                <a:effectLst/>
                <a:latin typeface="Arial" charset="0"/>
              </a:endParaRPr>
            </a:p>
          </p:txBody>
        </p:sp>
        <p:sp>
          <p:nvSpPr>
            <p:cNvPr id="11" name="Rectangle 10"/>
            <p:cNvSpPr/>
            <p:nvPr/>
          </p:nvSpPr>
          <p:spPr bwMode="auto">
            <a:xfrm>
              <a:off x="1" y="0"/>
              <a:ext cx="12191999" cy="786384"/>
            </a:xfrm>
            <a:prstGeom prst="rect">
              <a:avLst/>
            </a:prstGeom>
            <a:solidFill>
              <a:srgbClr val="FFFFFF"/>
            </a:solidFill>
            <a:ln w="31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685800" rtl="0" eaLnBrk="1" fontAlgn="base" latinLnBrk="0" hangingPunct="1">
                <a:lnSpc>
                  <a:spcPct val="100000"/>
                </a:lnSpc>
                <a:spcBef>
                  <a:spcPct val="20000"/>
                </a:spcBef>
                <a:spcAft>
                  <a:spcPct val="0"/>
                </a:spcAft>
                <a:buClrTx/>
                <a:buSzTx/>
                <a:buFont typeface="Wingdings" pitchFamily="2" charset="2"/>
                <a:buNone/>
                <a:tabLst/>
              </a:pPr>
              <a:endParaRPr kumimoji="0" lang="en-US" sz="1800" b="0" i="0" u="none" strike="noStrike" cap="none" normalizeH="0" baseline="0">
                <a:ln>
                  <a:noFill/>
                </a:ln>
                <a:solidFill>
                  <a:schemeClr val="tx1"/>
                </a:solidFill>
                <a:effectLst/>
                <a:latin typeface="Arial" charset="0"/>
              </a:endParaRPr>
            </a:p>
          </p:txBody>
        </p:sp>
      </p:grpSp>
      <p:sp>
        <p:nvSpPr>
          <p:cNvPr id="2" name="Title Placeholder 1"/>
          <p:cNvSpPr>
            <a:spLocks noGrp="1"/>
          </p:cNvSpPr>
          <p:nvPr>
            <p:ph type="title"/>
          </p:nvPr>
        </p:nvSpPr>
        <p:spPr>
          <a:xfrm>
            <a:off x="2990088" y="1"/>
            <a:ext cx="8854440" cy="786384"/>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347472" y="1371598"/>
            <a:ext cx="11497056" cy="5029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47472" y="6585267"/>
            <a:ext cx="2743200" cy="274320"/>
          </a:xfrm>
          <a:prstGeom prst="rect">
            <a:avLst/>
          </a:prstGeom>
        </p:spPr>
        <p:txBody>
          <a:bodyPr vert="horz" lIns="91440" tIns="45720" rIns="91440" bIns="45720" rtlCol="0" anchor="ctr"/>
          <a:lstStyle>
            <a:lvl1pPr algn="l">
              <a:defRPr sz="750">
                <a:solidFill>
                  <a:schemeClr val="tx1"/>
                </a:solidFill>
                <a:latin typeface="Arial" panose="020B0604020202020204" pitchFamily="34" charset="0"/>
                <a:cs typeface="Arial" panose="020B0604020202020204" pitchFamily="34" charset="0"/>
              </a:defRPr>
            </a:lvl1pPr>
          </a:lstStyle>
          <a:p>
            <a:r>
              <a:rPr lang="en-US" dirty="0"/>
              <a:t>© 2020 Aptima, Inc.</a:t>
            </a:r>
          </a:p>
        </p:txBody>
      </p:sp>
      <p:sp>
        <p:nvSpPr>
          <p:cNvPr id="6" name="Slide Number Placeholder 5"/>
          <p:cNvSpPr>
            <a:spLocks noGrp="1"/>
          </p:cNvSpPr>
          <p:nvPr>
            <p:ph type="sldNum" sz="quarter" idx="4"/>
          </p:nvPr>
        </p:nvSpPr>
        <p:spPr>
          <a:xfrm>
            <a:off x="11343640" y="6585267"/>
            <a:ext cx="500888" cy="274320"/>
          </a:xfrm>
          <a:prstGeom prst="rect">
            <a:avLst/>
          </a:prstGeom>
        </p:spPr>
        <p:txBody>
          <a:bodyPr vert="horz" lIns="91440" tIns="45720" rIns="91440" bIns="45720" rtlCol="0" anchor="ctr"/>
          <a:lstStyle>
            <a:lvl1pPr algn="r">
              <a:defRPr sz="750">
                <a:solidFill>
                  <a:schemeClr val="tx1"/>
                </a:solidFill>
                <a:latin typeface="Arial" panose="020B0604020202020204" pitchFamily="34" charset="0"/>
                <a:cs typeface="Arial" panose="020B0604020202020204" pitchFamily="34" charset="0"/>
              </a:defRPr>
            </a:lvl1pPr>
          </a:lstStyle>
          <a:p>
            <a:fld id="{BBC12974-9E60-42C5-9D84-5F35497ACEC4}" type="slidenum">
              <a:rPr lang="en-US" smtClean="0"/>
              <a:pPr/>
              <a:t>‹#›</a:t>
            </a:fld>
            <a:endParaRPr lang="en-US" dirty="0"/>
          </a:p>
        </p:txBody>
      </p:sp>
      <p:pic>
        <p:nvPicPr>
          <p:cNvPr id="8" name="Picture 7"/>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47473" y="1"/>
            <a:ext cx="2435687" cy="1143000"/>
          </a:xfrm>
          <a:prstGeom prst="rect">
            <a:avLst/>
          </a:prstGeom>
        </p:spPr>
      </p:pic>
      <p:sp>
        <p:nvSpPr>
          <p:cNvPr id="13" name="TextBox 12"/>
          <p:cNvSpPr txBox="1"/>
          <p:nvPr userDrawn="1"/>
        </p:nvSpPr>
        <p:spPr>
          <a:xfrm>
            <a:off x="347472" y="6585268"/>
            <a:ext cx="2743200" cy="274320"/>
          </a:xfrm>
          <a:prstGeom prst="rect">
            <a:avLst/>
          </a:prstGeom>
          <a:noFill/>
        </p:spPr>
        <p:txBody>
          <a:bodyPr wrap="square" rtlCol="0" anchor="ctr" anchorCtr="0">
            <a:noAutofit/>
          </a:bodyPr>
          <a:lstStyle/>
          <a:p>
            <a:r>
              <a:rPr lang="en-US" sz="750" kern="1200" dirty="0">
                <a:solidFill>
                  <a:schemeClr val="tx1"/>
                </a:solidFill>
                <a:latin typeface="Arial" panose="020B0604020202020204" pitchFamily="34" charset="0"/>
                <a:ea typeface="+mn-ea"/>
                <a:cs typeface="Arial" panose="020B0604020202020204" pitchFamily="34" charset="0"/>
              </a:rPr>
              <a:t>© 2020 Aptima, Inc.</a:t>
            </a:r>
          </a:p>
        </p:txBody>
      </p:sp>
    </p:spTree>
    <p:extLst>
      <p:ext uri="{BB962C8B-B14F-4D97-AF65-F5344CB8AC3E}">
        <p14:creationId xmlns:p14="http://schemas.microsoft.com/office/powerpoint/2010/main" val="1332053976"/>
      </p:ext>
    </p:extLst>
  </p:cSld>
  <p:clrMap bg1="lt1" tx1="dk1" bg2="lt2" tx2="dk2" accent1="accent1" accent2="accent2" accent3="accent3" accent4="accent4" accent5="accent5" accent6="accent6" hlink="hlink" folHlink="folHlink"/>
  <p:sldLayoutIdLst>
    <p:sldLayoutId id="2147483736" r:id="rId1"/>
    <p:sldLayoutId id="2147483739" r:id="rId2"/>
    <p:sldLayoutId id="2147483740" r:id="rId3"/>
    <p:sldLayoutId id="2147483741" r:id="rId4"/>
    <p:sldLayoutId id="2147483756" r:id="rId5"/>
    <p:sldLayoutId id="2147483755" r:id="rId6"/>
    <p:sldLayoutId id="2147483742" r:id="rId7"/>
    <p:sldLayoutId id="2147483743" r:id="rId8"/>
    <p:sldLayoutId id="2147483744" r:id="rId9"/>
    <p:sldLayoutId id="2147483745" r:id="rId10"/>
    <p:sldLayoutId id="2147483757" r:id="rId11"/>
  </p:sldLayoutIdLst>
  <p:hf hdr="0" ftr="0" dt="0"/>
  <p:txStyles>
    <p:titleStyle>
      <a:lvl1pPr algn="l" defTabSz="6858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Wingdings" panose="05000000000000000000" pitchFamily="2" charset="2"/>
        <a:buChar char="§"/>
        <a:defRPr sz="2400" kern="1200" baseline="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Wingdings" panose="05000000000000000000" pitchFamily="2" charset="2"/>
        <a:buChar char="§"/>
        <a:defRPr sz="2200" kern="1200" baseline="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Wingdings" panose="05000000000000000000" pitchFamily="2" charset="2"/>
        <a:buChar char="§"/>
        <a:defRPr sz="1800" kern="1200" baseline="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Wingdings" panose="05000000000000000000" pitchFamily="2" charset="2"/>
        <a:buChar char="§"/>
        <a:defRPr sz="1600" kern="1200" baseline="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Wingdings" panose="05000000000000000000" pitchFamily="2" charset="2"/>
        <a:buChar char="§"/>
        <a:defRPr sz="1400" kern="1200" baseline="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Wingdings" panose="05000000000000000000" pitchFamily="2" charset="2"/>
        <a:buChar char="§"/>
        <a:defRPr sz="1400" kern="1200" baseline="0">
          <a:solidFill>
            <a:schemeClr val="tx1"/>
          </a:solidFill>
          <a:latin typeface="Arial" panose="020B0604020202020204" pitchFamily="34" charset="0"/>
          <a:ea typeface="+mn-ea"/>
          <a:cs typeface="Arial" panose="020B0604020202020204" pitchFamily="34" charset="0"/>
        </a:defRPr>
      </a:lvl6pPr>
      <a:lvl7pPr marL="2228850" indent="-171450" algn="l" defTabSz="685800" rtl="0" eaLnBrk="1" latinLnBrk="0" hangingPunct="1">
        <a:lnSpc>
          <a:spcPct val="90000"/>
        </a:lnSpc>
        <a:spcBef>
          <a:spcPts val="375"/>
        </a:spcBef>
        <a:buFont typeface="Wingdings" panose="05000000000000000000" pitchFamily="2" charset="2"/>
        <a:buChar char="§"/>
        <a:defRPr sz="1400" kern="1200" baseline="0">
          <a:solidFill>
            <a:schemeClr val="tx1"/>
          </a:solidFill>
          <a:latin typeface="Arial" panose="020B0604020202020204" pitchFamily="34" charset="0"/>
          <a:ea typeface="+mn-ea"/>
          <a:cs typeface="Arial" panose="020B0604020202020204" pitchFamily="34" charset="0"/>
        </a:defRPr>
      </a:lvl7pPr>
      <a:lvl8pPr marL="2571750" indent="-171450" algn="l" defTabSz="685800" rtl="0" eaLnBrk="1" latinLnBrk="0" hangingPunct="1">
        <a:lnSpc>
          <a:spcPct val="90000"/>
        </a:lnSpc>
        <a:spcBef>
          <a:spcPts val="375"/>
        </a:spcBef>
        <a:buFont typeface="Wingdings" panose="05000000000000000000" pitchFamily="2" charset="2"/>
        <a:buChar char="§"/>
        <a:defRPr sz="1400" kern="1200" baseline="0">
          <a:solidFill>
            <a:schemeClr val="tx1"/>
          </a:solidFill>
          <a:latin typeface="Arial" panose="020B0604020202020204" pitchFamily="34" charset="0"/>
          <a:ea typeface="+mn-ea"/>
          <a:cs typeface="Arial" panose="020B0604020202020204" pitchFamily="34" charset="0"/>
        </a:defRPr>
      </a:lvl8pPr>
      <a:lvl9pPr marL="2914650" indent="-171450" algn="l" defTabSz="685800" rtl="0" eaLnBrk="1" latinLnBrk="0" hangingPunct="1">
        <a:lnSpc>
          <a:spcPct val="90000"/>
        </a:lnSpc>
        <a:spcBef>
          <a:spcPts val="375"/>
        </a:spcBef>
        <a:buFont typeface="Wingdings" panose="05000000000000000000" pitchFamily="2" charset="2"/>
        <a:buChar char="§"/>
        <a:defRPr sz="1400" kern="1200" baseline="0">
          <a:solidFill>
            <a:schemeClr val="tx1"/>
          </a:solidFill>
          <a:latin typeface="Arial" panose="020B0604020202020204" pitchFamily="34" charset="0"/>
          <a:ea typeface="+mn-ea"/>
          <a:cs typeface="Arial" panose="020B0604020202020204" pitchFamily="34" charset="0"/>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Teamwork Training in GIFT: Updates on Measurement and Audio Analysis</a:t>
            </a:r>
          </a:p>
        </p:txBody>
      </p:sp>
      <p:sp>
        <p:nvSpPr>
          <p:cNvPr id="7" name="Subtitle 6"/>
          <p:cNvSpPr>
            <a:spLocks noGrp="1"/>
          </p:cNvSpPr>
          <p:nvPr>
            <p:ph type="subTitle" idx="1"/>
          </p:nvPr>
        </p:nvSpPr>
        <p:spPr/>
        <p:txBody>
          <a:bodyPr/>
          <a:lstStyle/>
          <a:p>
            <a:r>
              <a:rPr lang="en-US" b="1" dirty="0"/>
              <a:t>Robert McCormack</a:t>
            </a:r>
            <a:r>
              <a:rPr lang="en-US" b="1" baseline="30000" dirty="0"/>
              <a:t>1</a:t>
            </a:r>
            <a:r>
              <a:rPr lang="en-US" b="1" dirty="0"/>
              <a:t>, Alexander Case</a:t>
            </a:r>
            <a:r>
              <a:rPr lang="en-US" b="1" baseline="30000" dirty="0"/>
              <a:t>1</a:t>
            </a:r>
            <a:r>
              <a:rPr lang="en-US" b="1" dirty="0"/>
              <a:t>, Daniel Howard</a:t>
            </a:r>
            <a:r>
              <a:rPr lang="en-US" b="1" baseline="30000" dirty="0"/>
              <a:t>1</a:t>
            </a:r>
            <a:r>
              <a:rPr lang="en-US" b="1" dirty="0"/>
              <a:t>, </a:t>
            </a:r>
            <a:r>
              <a:rPr lang="en-US" b="1" dirty="0" err="1"/>
              <a:t>Jianna</a:t>
            </a:r>
            <a:r>
              <a:rPr lang="en-US" b="1" dirty="0"/>
              <a:t> Logue</a:t>
            </a:r>
            <a:r>
              <a:rPr lang="en-US" b="1" baseline="30000" dirty="0"/>
              <a:t>1</a:t>
            </a:r>
            <a:r>
              <a:rPr lang="en-US" b="1" dirty="0"/>
              <a:t>, Kristy Kay</a:t>
            </a:r>
            <a:r>
              <a:rPr lang="en-US" b="1" baseline="30000" dirty="0"/>
              <a:t>1</a:t>
            </a:r>
            <a:r>
              <a:rPr lang="en-US" b="1" dirty="0"/>
              <a:t>, Anne M.Sinatra</a:t>
            </a:r>
            <a:r>
              <a:rPr lang="en-US" b="1" baseline="30000" dirty="0"/>
              <a:t>2</a:t>
            </a:r>
            <a:endParaRPr lang="en-US" b="1" dirty="0"/>
          </a:p>
          <a:p>
            <a:r>
              <a:rPr lang="en-US" dirty="0"/>
              <a:t>Aptima, Inc.</a:t>
            </a:r>
            <a:r>
              <a:rPr lang="en-US" baseline="30000" dirty="0"/>
              <a:t>1</a:t>
            </a:r>
            <a:r>
              <a:rPr lang="en-US" dirty="0"/>
              <a:t> </a:t>
            </a:r>
          </a:p>
          <a:p>
            <a:r>
              <a:rPr lang="en-US" dirty="0"/>
              <a:t>U.S. Army Combat Capabilities Development Command (CCDC) -  Solider Center - Simulation &amp; Training Technology Center (STTC)</a:t>
            </a:r>
            <a:r>
              <a:rPr lang="en-US" baseline="30000" dirty="0"/>
              <a:t>2</a:t>
            </a:r>
            <a:endParaRPr lang="en-US" dirty="0"/>
          </a:p>
          <a:p>
            <a:endParaRPr lang="en-US" dirty="0"/>
          </a:p>
        </p:txBody>
      </p:sp>
      <p:sp>
        <p:nvSpPr>
          <p:cNvPr id="8" name="Content Placeholder 7"/>
          <p:cNvSpPr>
            <a:spLocks noGrp="1"/>
          </p:cNvSpPr>
          <p:nvPr>
            <p:ph sz="quarter" idx="13"/>
          </p:nvPr>
        </p:nvSpPr>
        <p:spPr>
          <a:xfrm>
            <a:off x="347683" y="3335180"/>
            <a:ext cx="11494008" cy="457200"/>
          </a:xfrm>
        </p:spPr>
        <p:txBody>
          <a:bodyPr/>
          <a:lstStyle/>
          <a:p>
            <a:r>
              <a:rPr lang="en-US" dirty="0" smtClean="0"/>
              <a:t>29 </a:t>
            </a:r>
            <a:r>
              <a:rPr lang="en-US" dirty="0"/>
              <a:t>May 2020</a:t>
            </a:r>
          </a:p>
        </p:txBody>
      </p:sp>
    </p:spTree>
    <p:extLst>
      <p:ext uri="{BB962C8B-B14F-4D97-AF65-F5344CB8AC3E}">
        <p14:creationId xmlns:p14="http://schemas.microsoft.com/office/powerpoint/2010/main" val="1574302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sz="2000" dirty="0">
                <a:solidFill>
                  <a:schemeClr val="tx1"/>
                </a:solidFill>
              </a:rPr>
              <a:t>Vignette: Hoax IED</a:t>
            </a:r>
          </a:p>
          <a:p>
            <a:pPr lvl="1"/>
            <a:r>
              <a:rPr lang="en-US" sz="1800" dirty="0">
                <a:solidFill>
                  <a:schemeClr val="tx1"/>
                </a:solidFill>
              </a:rPr>
              <a:t>The team identifies the potential threat, communicates with each other, and comes to a halt.</a:t>
            </a:r>
          </a:p>
          <a:p>
            <a:pPr lvl="1"/>
            <a:r>
              <a:rPr lang="en-US" sz="1800" dirty="0">
                <a:solidFill>
                  <a:schemeClr val="tx1"/>
                </a:solidFill>
              </a:rPr>
              <a:t>The team maintains a close formation during movement.</a:t>
            </a:r>
          </a:p>
          <a:p>
            <a:pPr lvl="1"/>
            <a:r>
              <a:rPr lang="en-US" sz="1800" dirty="0">
                <a:solidFill>
                  <a:schemeClr val="tx1"/>
                </a:solidFill>
              </a:rPr>
              <a:t>The team maintains visual control over their environment.</a:t>
            </a:r>
          </a:p>
          <a:p>
            <a:pPr lvl="1"/>
            <a:r>
              <a:rPr lang="en-US" sz="1800" dirty="0">
                <a:solidFill>
                  <a:schemeClr val="tx1"/>
                </a:solidFill>
              </a:rPr>
              <a:t>The team coordinates selection of the 5 “C”s after the IED threat is identified</a:t>
            </a:r>
          </a:p>
          <a:p>
            <a:r>
              <a:rPr lang="en-US" sz="2000" dirty="0">
                <a:solidFill>
                  <a:schemeClr val="tx1"/>
                </a:solidFill>
              </a:rPr>
              <a:t>Vignette: Pilot MEDEVAC</a:t>
            </a:r>
          </a:p>
          <a:p>
            <a:pPr lvl="1"/>
            <a:r>
              <a:rPr lang="en-US" sz="1800" dirty="0">
                <a:solidFill>
                  <a:schemeClr val="tx1"/>
                </a:solidFill>
              </a:rPr>
              <a:t>The team quickly locates, applies first aid, and evacuates the pilot</a:t>
            </a:r>
          </a:p>
          <a:p>
            <a:pPr lvl="1"/>
            <a:r>
              <a:rPr lang="en-US" sz="1800" dirty="0">
                <a:solidFill>
                  <a:schemeClr val="tx1"/>
                </a:solidFill>
              </a:rPr>
              <a:t>The team coordinates selection of the first aid procedure</a:t>
            </a:r>
          </a:p>
          <a:p>
            <a:pPr lvl="1"/>
            <a:r>
              <a:rPr lang="en-US" sz="1800" dirty="0">
                <a:solidFill>
                  <a:schemeClr val="tx1"/>
                </a:solidFill>
              </a:rPr>
              <a:t>The team maintains visual control over the environment</a:t>
            </a:r>
          </a:p>
          <a:p>
            <a:r>
              <a:rPr lang="en-US" sz="2000" dirty="0">
                <a:solidFill>
                  <a:schemeClr val="tx1"/>
                </a:solidFill>
              </a:rPr>
              <a:t>Vignette: Harassing Fire</a:t>
            </a:r>
          </a:p>
          <a:p>
            <a:pPr lvl="1"/>
            <a:r>
              <a:rPr lang="en-US" sz="1800" dirty="0">
                <a:solidFill>
                  <a:schemeClr val="tx1"/>
                </a:solidFill>
              </a:rPr>
              <a:t>The team maintains a close formation during movement</a:t>
            </a:r>
          </a:p>
          <a:p>
            <a:pPr lvl="1"/>
            <a:r>
              <a:rPr lang="en-US" sz="1800" dirty="0">
                <a:solidFill>
                  <a:schemeClr val="tx1"/>
                </a:solidFill>
              </a:rPr>
              <a:t>The team quickly takes cover when harassing fire starts</a:t>
            </a:r>
          </a:p>
          <a:p>
            <a:pPr lvl="1"/>
            <a:r>
              <a:rPr lang="en-US" sz="1800" dirty="0">
                <a:solidFill>
                  <a:schemeClr val="tx1"/>
                </a:solidFill>
              </a:rPr>
              <a:t>The team quickly identifies the location of the militants</a:t>
            </a:r>
          </a:p>
          <a:p>
            <a:pPr lvl="1"/>
            <a:r>
              <a:rPr lang="en-US" sz="1800" dirty="0">
                <a:solidFill>
                  <a:schemeClr val="tx1"/>
                </a:solidFill>
              </a:rPr>
              <a:t>The team eliminates the hostile threat (militants killed or fled), but does not pursue</a:t>
            </a:r>
          </a:p>
          <a:p>
            <a:r>
              <a:rPr lang="en-US" sz="2000" dirty="0">
                <a:solidFill>
                  <a:schemeClr val="tx1"/>
                </a:solidFill>
              </a:rPr>
              <a:t>Vignette: Real IED</a:t>
            </a:r>
          </a:p>
          <a:p>
            <a:pPr lvl="1"/>
            <a:r>
              <a:rPr lang="en-US" sz="1800" dirty="0">
                <a:solidFill>
                  <a:schemeClr val="tx1"/>
                </a:solidFill>
              </a:rPr>
              <a:t>The team identifies the potential threat, communicates with each other, and comes to a halt.</a:t>
            </a:r>
          </a:p>
          <a:p>
            <a:pPr lvl="1"/>
            <a:r>
              <a:rPr lang="en-US" sz="1800" dirty="0">
                <a:solidFill>
                  <a:schemeClr val="tx1"/>
                </a:solidFill>
              </a:rPr>
              <a:t>The team maintains a close formation during movement.</a:t>
            </a:r>
          </a:p>
          <a:p>
            <a:pPr lvl="1"/>
            <a:r>
              <a:rPr lang="en-US" sz="1800" dirty="0">
                <a:solidFill>
                  <a:schemeClr val="tx1"/>
                </a:solidFill>
              </a:rPr>
              <a:t>The team maintains visual control over their environment.</a:t>
            </a:r>
          </a:p>
          <a:p>
            <a:pPr lvl="1"/>
            <a:r>
              <a:rPr lang="en-US" sz="1800" dirty="0">
                <a:solidFill>
                  <a:schemeClr val="tx1"/>
                </a:solidFill>
              </a:rPr>
              <a:t>The team coordinates selection of the 5 “C”s after the IED threat is identified</a:t>
            </a:r>
          </a:p>
          <a:p>
            <a:r>
              <a:rPr lang="en-US" sz="2000" dirty="0">
                <a:solidFill>
                  <a:schemeClr val="tx1"/>
                </a:solidFill>
              </a:rPr>
              <a:t>Vignette: Person with Cart</a:t>
            </a:r>
          </a:p>
          <a:p>
            <a:pPr lvl="1"/>
            <a:r>
              <a:rPr lang="en-US" sz="1800" dirty="0">
                <a:solidFill>
                  <a:schemeClr val="tx1"/>
                </a:solidFill>
              </a:rPr>
              <a:t>The team quickly identifies the person as a potential threat and halts movement</a:t>
            </a:r>
          </a:p>
          <a:p>
            <a:pPr lvl="1"/>
            <a:r>
              <a:rPr lang="en-US" sz="1800" dirty="0">
                <a:solidFill>
                  <a:schemeClr val="tx1"/>
                </a:solidFill>
              </a:rPr>
              <a:t>The team coordinates selection of “Show, Shout, Shoot” from the menu</a:t>
            </a:r>
          </a:p>
          <a:p>
            <a:endParaRPr lang="en-US" sz="2000" dirty="0">
              <a:solidFill>
                <a:schemeClr val="tx1"/>
              </a:solidFill>
            </a:endParaRPr>
          </a:p>
          <a:p>
            <a:pPr lvl="1"/>
            <a:endParaRPr lang="en-US" sz="1800" dirty="0">
              <a:solidFill>
                <a:schemeClr val="tx1"/>
              </a:solidFill>
            </a:endParaRPr>
          </a:p>
          <a:p>
            <a:pPr lvl="1"/>
            <a:endParaRPr lang="en-US" sz="1800" dirty="0">
              <a:solidFill>
                <a:schemeClr val="tx1"/>
              </a:solidFill>
            </a:endParaRPr>
          </a:p>
          <a:p>
            <a:pPr lvl="1"/>
            <a:endParaRPr lang="en-US" sz="1800" dirty="0">
              <a:solidFill>
                <a:schemeClr val="tx1"/>
              </a:solidFill>
            </a:endParaRPr>
          </a:p>
          <a:p>
            <a:endParaRPr lang="en-US" sz="2000" dirty="0">
              <a:solidFill>
                <a:schemeClr val="tx1"/>
              </a:solidFill>
            </a:endParaRPr>
          </a:p>
          <a:p>
            <a:pPr lvl="1"/>
            <a:endParaRPr lang="en-US" sz="1800" dirty="0">
              <a:solidFill>
                <a:schemeClr val="tx1"/>
              </a:solidFill>
            </a:endParaRPr>
          </a:p>
        </p:txBody>
      </p:sp>
      <p:sp>
        <p:nvSpPr>
          <p:cNvPr id="6" name="Title 1">
            <a:extLst>
              <a:ext uri="{FF2B5EF4-FFF2-40B4-BE49-F238E27FC236}">
                <a16:creationId xmlns:a16="http://schemas.microsoft.com/office/drawing/2014/main" xmlns="" id="{4E28723D-29B2-4037-9829-F3763DC5998A}"/>
              </a:ext>
            </a:extLst>
          </p:cNvPr>
          <p:cNvSpPr txBox="1">
            <a:spLocks/>
          </p:cNvSpPr>
          <p:nvPr/>
        </p:nvSpPr>
        <p:spPr>
          <a:xfrm>
            <a:off x="2990088" y="1"/>
            <a:ext cx="8854440" cy="786384"/>
          </a:xfrm>
          <a:prstGeom prst="rect">
            <a:avLst/>
          </a:prstGeom>
        </p:spPr>
        <p:txBody>
          <a:bodyPr anchor="b">
            <a:normAutofit fontScale="97500"/>
          </a:bodyPr>
          <a:lstStyle>
            <a:lvl1pPr algn="l" defTabSz="6858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en-US" dirty="0"/>
              <a:t>Previously Developed Coordination Measures</a:t>
            </a:r>
          </a:p>
        </p:txBody>
      </p:sp>
    </p:spTree>
    <p:extLst>
      <p:ext uri="{BB962C8B-B14F-4D97-AF65-F5344CB8AC3E}">
        <p14:creationId xmlns:p14="http://schemas.microsoft.com/office/powerpoint/2010/main" val="2239859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lvl="0"/>
            <a:r>
              <a:rPr lang="en-US" sz="2400" b="1" dirty="0"/>
              <a:t>No Person Left Behind</a:t>
            </a:r>
            <a:endParaRPr lang="en-US" sz="2400" dirty="0"/>
          </a:p>
          <a:p>
            <a:pPr lvl="1"/>
            <a:r>
              <a:rPr lang="en-US" dirty="0"/>
              <a:t>Construct: Cohesion</a:t>
            </a:r>
          </a:p>
          <a:p>
            <a:pPr lvl="1"/>
            <a:r>
              <a:rPr lang="en-US" dirty="0"/>
              <a:t>Applicable Vignettes: Hoax/Real IEDs, Individual with Cart</a:t>
            </a:r>
          </a:p>
          <a:p>
            <a:pPr lvl="1"/>
            <a:r>
              <a:rPr lang="en-US" dirty="0"/>
              <a:t>Description: The team members should be maintaining awareness of each other to ensure that no person is falling behind.  We measure this by determining, for each person, how long it has been since they have entered any other team member’s field of view (FOV). This measure starts when the team starts moving down the road in formation and stops when the halt is called. For each person, we measure the amount of time that has elapsed since they have entered any other person’s field of view.</a:t>
            </a:r>
          </a:p>
          <a:p>
            <a:pPr lvl="1"/>
            <a:r>
              <a:rPr lang="en-US" dirty="0"/>
              <a:t> Measurement Elements:</a:t>
            </a:r>
          </a:p>
          <a:p>
            <a:pPr lvl="2"/>
            <a:r>
              <a:rPr lang="en-US" dirty="0"/>
              <a:t>ID of each team member</a:t>
            </a:r>
          </a:p>
          <a:p>
            <a:pPr lvl="2"/>
            <a:r>
              <a:rPr lang="en-US" dirty="0"/>
              <a:t>Position of each team member</a:t>
            </a:r>
          </a:p>
          <a:p>
            <a:pPr lvl="2"/>
            <a:r>
              <a:rPr lang="en-US" dirty="0"/>
              <a:t>Field of view of each team member</a:t>
            </a:r>
          </a:p>
          <a:p>
            <a:pPr lvl="1"/>
            <a:r>
              <a:rPr lang="en-US" dirty="0"/>
              <a:t>Assessment Criteria:</a:t>
            </a:r>
          </a:p>
          <a:p>
            <a:pPr lvl="2"/>
            <a:r>
              <a:rPr lang="en-US" dirty="0"/>
              <a:t>Above Expectation: Less than 15 seconds has elapsed since any team member has not entered another’s field of view.</a:t>
            </a:r>
          </a:p>
          <a:p>
            <a:pPr lvl="2"/>
            <a:r>
              <a:rPr lang="en-US" dirty="0"/>
              <a:t>At Expectation: Between 15 and 30 seconds have elapsed since at least one team member has entered another’s field of view.</a:t>
            </a:r>
          </a:p>
          <a:p>
            <a:pPr lvl="2"/>
            <a:r>
              <a:rPr lang="en-US" dirty="0"/>
              <a:t>Below Expectation: More than 30 seconds has elapsed since at least one team member has entered another’s field of view.</a:t>
            </a:r>
          </a:p>
          <a:p>
            <a:pPr lvl="1"/>
            <a:r>
              <a:rPr lang="en-US" dirty="0"/>
              <a:t>Measurement Feedback:</a:t>
            </a:r>
          </a:p>
          <a:p>
            <a:pPr lvl="2"/>
            <a:r>
              <a:rPr lang="en-US" dirty="0"/>
              <a:t>Team assessment (Above/At/Below Expectation)</a:t>
            </a:r>
          </a:p>
          <a:p>
            <a:pPr lvl="2"/>
            <a:r>
              <a:rPr lang="en-US" dirty="0"/>
              <a:t>Time elapsed since a team member has last been seen.</a:t>
            </a:r>
          </a:p>
          <a:p>
            <a:pPr lvl="2"/>
            <a:r>
              <a:rPr lang="en-US" dirty="0"/>
              <a:t>ID/Name of person who has been out of anyone’s FOV for more than 30 seconds</a:t>
            </a:r>
          </a:p>
          <a:p>
            <a:pPr lvl="2"/>
            <a:r>
              <a:rPr lang="en-US" dirty="0"/>
              <a:t>Number of people that have been out of FOV for more than 15 seconds.</a:t>
            </a:r>
          </a:p>
          <a:p>
            <a:endParaRPr lang="en-US" dirty="0"/>
          </a:p>
        </p:txBody>
      </p:sp>
      <p:sp>
        <p:nvSpPr>
          <p:cNvPr id="6" name="Title 1">
            <a:extLst>
              <a:ext uri="{FF2B5EF4-FFF2-40B4-BE49-F238E27FC236}">
                <a16:creationId xmlns:a16="http://schemas.microsoft.com/office/drawing/2014/main" xmlns="" id="{DADB25A5-E4DB-46C5-8EFA-42B48132293B}"/>
              </a:ext>
            </a:extLst>
          </p:cNvPr>
          <p:cNvSpPr txBox="1">
            <a:spLocks/>
          </p:cNvSpPr>
          <p:nvPr/>
        </p:nvSpPr>
        <p:spPr>
          <a:xfrm>
            <a:off x="2990088" y="1"/>
            <a:ext cx="8854440" cy="786384"/>
          </a:xfrm>
          <a:prstGeom prst="rect">
            <a:avLst/>
          </a:prstGeom>
        </p:spPr>
        <p:txBody>
          <a:bodyPr anchor="b">
            <a:normAutofit fontScale="97500"/>
          </a:bodyPr>
          <a:lstStyle>
            <a:lvl1pPr algn="l" defTabSz="6858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en-US" dirty="0"/>
              <a:t>Cohesion Measure #1</a:t>
            </a:r>
          </a:p>
        </p:txBody>
      </p:sp>
    </p:spTree>
    <p:extLst>
      <p:ext uri="{BB962C8B-B14F-4D97-AF65-F5344CB8AC3E}">
        <p14:creationId xmlns:p14="http://schemas.microsoft.com/office/powerpoint/2010/main" val="1684667249"/>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xmlns:p14="http://schemas.microsoft.com/office/powerpoint/2010/main" spd="med" advClick="0" advTm="2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lvl="0"/>
            <a:r>
              <a:rPr lang="en-US" sz="2400" b="1" dirty="0"/>
              <a:t>Mirroring of Stance/Movement</a:t>
            </a:r>
            <a:endParaRPr lang="en-US" sz="2400" dirty="0"/>
          </a:p>
          <a:p>
            <a:pPr lvl="1"/>
            <a:r>
              <a:rPr lang="en-US" dirty="0"/>
              <a:t>Applicable Vignettes: All</a:t>
            </a:r>
          </a:p>
          <a:p>
            <a:pPr lvl="1"/>
            <a:r>
              <a:rPr lang="en-US" dirty="0"/>
              <a:t>Description: Team members should have the same stance (standing/kneeling/prone) or movement (walking/running) as each other.  Measuring the amount of time that more than one individual is out of sync with the rest of the team (e.g., two people are running while the rest of the team is walking). This measure starts when the team starts moving down the road in formation and stops when they need to perform an activity.</a:t>
            </a:r>
          </a:p>
          <a:p>
            <a:pPr lvl="1"/>
            <a:r>
              <a:rPr lang="en-US" dirty="0"/>
              <a:t>Measurement Elements:</a:t>
            </a:r>
          </a:p>
          <a:p>
            <a:pPr lvl="2"/>
            <a:r>
              <a:rPr lang="en-US" dirty="0"/>
              <a:t>ID of each team member</a:t>
            </a:r>
          </a:p>
          <a:p>
            <a:pPr lvl="2"/>
            <a:r>
              <a:rPr lang="en-US" dirty="0"/>
              <a:t>Stance/movement status of each team member</a:t>
            </a:r>
          </a:p>
          <a:p>
            <a:pPr lvl="1"/>
            <a:r>
              <a:rPr lang="en-US" dirty="0"/>
              <a:t>Assessment Criteria:</a:t>
            </a:r>
          </a:p>
          <a:p>
            <a:pPr lvl="2"/>
            <a:r>
              <a:rPr lang="en-US" dirty="0"/>
              <a:t>Above Expectation: Less than 15 seconds has elapsed since any team member has not been in the same stance/movement status as another team member.</a:t>
            </a:r>
          </a:p>
          <a:p>
            <a:pPr lvl="2"/>
            <a:r>
              <a:rPr lang="en-US" dirty="0"/>
              <a:t>At Expectation: Between 15 and 30 seconds have elapsed since at least one team member has not been in the same stance/movement status as another team member.</a:t>
            </a:r>
          </a:p>
          <a:p>
            <a:pPr lvl="2"/>
            <a:r>
              <a:rPr lang="en-US" dirty="0"/>
              <a:t>Below Expectation: More than 30 seconds has elapsed since at least one team member has not been in the same stance/movement status as another team member.</a:t>
            </a:r>
          </a:p>
          <a:p>
            <a:pPr lvl="1"/>
            <a:r>
              <a:rPr lang="en-US" dirty="0"/>
              <a:t>Measurement Feedback:</a:t>
            </a:r>
          </a:p>
          <a:p>
            <a:pPr lvl="2"/>
            <a:r>
              <a:rPr lang="en-US" dirty="0"/>
              <a:t>Team assessment (Above/At/Below Expectation)</a:t>
            </a:r>
          </a:p>
          <a:p>
            <a:pPr lvl="2"/>
            <a:r>
              <a:rPr lang="en-US" dirty="0"/>
              <a:t>Time elapsed since a team member has not been in the same stance/movement status as another team member.</a:t>
            </a:r>
          </a:p>
          <a:p>
            <a:pPr lvl="2"/>
            <a:r>
              <a:rPr lang="en-US" dirty="0"/>
              <a:t>ID/Name of person who has been out of stance/movement status for more than 30 seconds.</a:t>
            </a:r>
          </a:p>
          <a:p>
            <a:pPr lvl="2"/>
            <a:r>
              <a:rPr lang="en-US" dirty="0"/>
              <a:t>Number of people that have been out of stance/movement status for more than 15 seconds.</a:t>
            </a:r>
          </a:p>
          <a:p>
            <a:endParaRPr lang="en-US" dirty="0"/>
          </a:p>
        </p:txBody>
      </p:sp>
      <p:sp>
        <p:nvSpPr>
          <p:cNvPr id="6" name="Title 1">
            <a:extLst>
              <a:ext uri="{FF2B5EF4-FFF2-40B4-BE49-F238E27FC236}">
                <a16:creationId xmlns:a16="http://schemas.microsoft.com/office/drawing/2014/main" xmlns="" id="{BC3AEFB7-AFFF-4439-98D6-3042EC422D78}"/>
              </a:ext>
            </a:extLst>
          </p:cNvPr>
          <p:cNvSpPr txBox="1">
            <a:spLocks/>
          </p:cNvSpPr>
          <p:nvPr/>
        </p:nvSpPr>
        <p:spPr>
          <a:xfrm>
            <a:off x="2990088" y="1"/>
            <a:ext cx="8854440" cy="786384"/>
          </a:xfrm>
          <a:prstGeom prst="rect">
            <a:avLst/>
          </a:prstGeom>
        </p:spPr>
        <p:txBody>
          <a:bodyPr anchor="b">
            <a:normAutofit fontScale="97500"/>
          </a:bodyPr>
          <a:lstStyle>
            <a:lvl1pPr algn="l" defTabSz="6858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en-US" dirty="0"/>
              <a:t>Cohesion Measure #2</a:t>
            </a:r>
          </a:p>
        </p:txBody>
      </p:sp>
    </p:spTree>
    <p:extLst>
      <p:ext uri="{BB962C8B-B14F-4D97-AF65-F5344CB8AC3E}">
        <p14:creationId xmlns:p14="http://schemas.microsoft.com/office/powerpoint/2010/main" val="1505745409"/>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xmlns:p14="http://schemas.microsoft.com/office/powerpoint/2010/main" spd="med" advClick="0" advTm="2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r>
              <a:rPr lang="en-US" sz="2400" b="1" dirty="0"/>
              <a:t>Use of Inclusive Language</a:t>
            </a:r>
            <a:endParaRPr lang="en-US" sz="2400" dirty="0"/>
          </a:p>
          <a:p>
            <a:pPr lvl="1"/>
            <a:r>
              <a:rPr lang="en-US" dirty="0"/>
              <a:t>Applicable Vignettes: All</a:t>
            </a:r>
          </a:p>
          <a:p>
            <a:pPr lvl="1"/>
            <a:r>
              <a:rPr lang="en-US" dirty="0"/>
              <a:t>Description:  Team members should use more inclusive (we/us/our) language than exclusive (I/me/mine/my) language. Measuring the ratio of the use of inclusive (We/us/our) to exclusive (I/me/mine) language. This measure can run throughout the scenario. </a:t>
            </a:r>
          </a:p>
          <a:p>
            <a:pPr lvl="1"/>
            <a:r>
              <a:rPr lang="en-US" dirty="0"/>
              <a:t>Measurement Elements:</a:t>
            </a:r>
          </a:p>
          <a:p>
            <a:pPr lvl="2"/>
            <a:r>
              <a:rPr lang="en-US" dirty="0"/>
              <a:t>Count of first-person singular (exclusive) messages.</a:t>
            </a:r>
          </a:p>
          <a:p>
            <a:pPr lvl="2"/>
            <a:r>
              <a:rPr lang="en-US" dirty="0"/>
              <a:t>Count of first-person plural (inclusive) messages.</a:t>
            </a:r>
          </a:p>
          <a:p>
            <a:pPr lvl="1"/>
            <a:r>
              <a:rPr lang="en-US" dirty="0"/>
              <a:t>Assessment Criteria:</a:t>
            </a:r>
          </a:p>
          <a:p>
            <a:pPr lvl="2"/>
            <a:r>
              <a:rPr lang="en-US" dirty="0"/>
              <a:t>Above Expectation: Ratio of inclusive : exclusive messages is greater than 3:1 (3).</a:t>
            </a:r>
          </a:p>
          <a:p>
            <a:pPr lvl="2"/>
            <a:r>
              <a:rPr lang="en-US" dirty="0"/>
              <a:t>At Expectation: Ratio of inclusive : exclusive messages is between 2:1 (2) and 1:1 (1).</a:t>
            </a:r>
          </a:p>
          <a:p>
            <a:pPr lvl="2"/>
            <a:r>
              <a:rPr lang="en-US" dirty="0"/>
              <a:t>Below Expectation: Ratio of inclusive : exclusive messages is less than 1:1 (e.g., .9).</a:t>
            </a:r>
          </a:p>
          <a:p>
            <a:pPr lvl="1"/>
            <a:r>
              <a:rPr lang="en-US" dirty="0"/>
              <a:t>Measurement Feedback:</a:t>
            </a:r>
          </a:p>
          <a:p>
            <a:pPr lvl="2"/>
            <a:r>
              <a:rPr lang="en-US" dirty="0"/>
              <a:t>Team assessment (Above/At/Below Expectation)</a:t>
            </a:r>
          </a:p>
          <a:p>
            <a:pPr lvl="2"/>
            <a:r>
              <a:rPr lang="en-US" dirty="0"/>
              <a:t>Inclusiveness ratio (e.g., “Your inclusiveness ratio is 0.5,” i.e., for every inclusive message, there are two exclusive messages). The team is below expectations. </a:t>
            </a:r>
          </a:p>
          <a:p>
            <a:endParaRPr lang="en-US" dirty="0"/>
          </a:p>
        </p:txBody>
      </p:sp>
      <p:sp>
        <p:nvSpPr>
          <p:cNvPr id="6" name="Title 1">
            <a:extLst>
              <a:ext uri="{FF2B5EF4-FFF2-40B4-BE49-F238E27FC236}">
                <a16:creationId xmlns:a16="http://schemas.microsoft.com/office/drawing/2014/main" xmlns="" id="{D9517B5E-CDEF-4DE6-BE1A-A17C2D3D5729}"/>
              </a:ext>
            </a:extLst>
          </p:cNvPr>
          <p:cNvSpPr txBox="1">
            <a:spLocks/>
          </p:cNvSpPr>
          <p:nvPr/>
        </p:nvSpPr>
        <p:spPr>
          <a:xfrm>
            <a:off x="2990088" y="1"/>
            <a:ext cx="8854440" cy="786384"/>
          </a:xfrm>
          <a:prstGeom prst="rect">
            <a:avLst/>
          </a:prstGeom>
        </p:spPr>
        <p:txBody>
          <a:bodyPr anchor="b">
            <a:normAutofit fontScale="97500"/>
          </a:bodyPr>
          <a:lstStyle>
            <a:lvl1pPr algn="l" defTabSz="6858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en-US" dirty="0"/>
              <a:t>Cohesion Measure #3</a:t>
            </a:r>
          </a:p>
        </p:txBody>
      </p:sp>
    </p:spTree>
    <p:extLst>
      <p:ext uri="{BB962C8B-B14F-4D97-AF65-F5344CB8AC3E}">
        <p14:creationId xmlns:p14="http://schemas.microsoft.com/office/powerpoint/2010/main" val="3785535870"/>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xmlns:p14="http://schemas.microsoft.com/office/powerpoint/2010/main" spd="med" advClick="0" advTm="2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0"/>
            <a:r>
              <a:rPr lang="en-US" sz="2400" b="1" dirty="0"/>
              <a:t>Use of Inclusive Language</a:t>
            </a:r>
            <a:endParaRPr lang="en-US" sz="2400" dirty="0"/>
          </a:p>
          <a:p>
            <a:pPr lvl="1"/>
            <a:r>
              <a:rPr lang="en-US" dirty="0"/>
              <a:t>Applicable Vignettes: All</a:t>
            </a:r>
          </a:p>
          <a:p>
            <a:pPr lvl="1"/>
            <a:r>
              <a:rPr lang="en-US" dirty="0"/>
              <a:t>Description:  Team members should use more acknowledgement (roger, copy, okay, got it) messages than negative/uncertain (unable, unknown, don’t know, believe, seems, probably, assuming) messages. We measure the ratio of the use of acknowledgement (roger, copy, okay, got it) to negative/uncertain (unable, unknown, don’t know, believe, seems, probably, assuming) language.</a:t>
            </a:r>
          </a:p>
          <a:p>
            <a:pPr lvl="1"/>
            <a:r>
              <a:rPr lang="en-US" dirty="0"/>
              <a:t>Measurement Elements:</a:t>
            </a:r>
          </a:p>
          <a:p>
            <a:pPr lvl="2"/>
            <a:r>
              <a:rPr lang="en-US" dirty="0"/>
              <a:t>Count of first-person singular (exclusive) messages.</a:t>
            </a:r>
          </a:p>
          <a:p>
            <a:pPr lvl="2"/>
            <a:r>
              <a:rPr lang="en-US" dirty="0"/>
              <a:t>Count of first-person plural (inclusive) messages.</a:t>
            </a:r>
          </a:p>
          <a:p>
            <a:pPr lvl="1"/>
            <a:r>
              <a:rPr lang="en-US" dirty="0"/>
              <a:t>Assessment Criteria:</a:t>
            </a:r>
          </a:p>
          <a:p>
            <a:pPr lvl="2"/>
            <a:r>
              <a:rPr lang="en-US" dirty="0"/>
              <a:t>Above Expectation: Ratio of inclusive : exclusive messages is greater than 3:1 (3).</a:t>
            </a:r>
          </a:p>
          <a:p>
            <a:pPr lvl="2"/>
            <a:r>
              <a:rPr lang="en-US" dirty="0"/>
              <a:t>At Expectation: Ratio of inclusive : exclusive messages is between 2:1 (2) and 1:1 (1).</a:t>
            </a:r>
          </a:p>
          <a:p>
            <a:pPr lvl="2"/>
            <a:r>
              <a:rPr lang="en-US" dirty="0"/>
              <a:t>Below Expectation: Ratio of inclusive : exclusive messages is less than 1:1 (e.g., .9).</a:t>
            </a:r>
          </a:p>
          <a:p>
            <a:pPr lvl="1"/>
            <a:r>
              <a:rPr lang="en-US" dirty="0"/>
              <a:t>Measurement Feedback:</a:t>
            </a:r>
          </a:p>
          <a:p>
            <a:pPr lvl="2"/>
            <a:r>
              <a:rPr lang="en-US" dirty="0"/>
              <a:t>Team assessment (Above/At/Below Expectation)</a:t>
            </a:r>
          </a:p>
          <a:p>
            <a:pPr lvl="2"/>
            <a:r>
              <a:rPr lang="en-US" dirty="0"/>
              <a:t>Inclusiveness ratio (e.g., “Your inclusiveness ratio is 0.5,” i.e., for every inclusive message, there are two exclusive messages). The team is below expectations. </a:t>
            </a:r>
          </a:p>
          <a:p>
            <a:endParaRPr lang="en-US" dirty="0"/>
          </a:p>
        </p:txBody>
      </p:sp>
      <p:sp>
        <p:nvSpPr>
          <p:cNvPr id="7" name="Title 1">
            <a:extLst>
              <a:ext uri="{FF2B5EF4-FFF2-40B4-BE49-F238E27FC236}">
                <a16:creationId xmlns:a16="http://schemas.microsoft.com/office/drawing/2014/main" xmlns="" id="{CF0CF2B4-843E-4E69-B771-80B073986BFC}"/>
              </a:ext>
            </a:extLst>
          </p:cNvPr>
          <p:cNvSpPr txBox="1">
            <a:spLocks/>
          </p:cNvSpPr>
          <p:nvPr/>
        </p:nvSpPr>
        <p:spPr>
          <a:xfrm>
            <a:off x="2990088" y="1"/>
            <a:ext cx="8854440" cy="786384"/>
          </a:xfrm>
          <a:prstGeom prst="rect">
            <a:avLst/>
          </a:prstGeom>
        </p:spPr>
        <p:txBody>
          <a:bodyPr anchor="b">
            <a:normAutofit fontScale="97500"/>
          </a:bodyPr>
          <a:lstStyle>
            <a:lvl1pPr algn="l" defTabSz="6858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en-US" dirty="0"/>
              <a:t>Cohesion Measure #4</a:t>
            </a:r>
          </a:p>
        </p:txBody>
      </p:sp>
    </p:spTree>
    <p:extLst>
      <p:ext uri="{BB962C8B-B14F-4D97-AF65-F5344CB8AC3E}">
        <p14:creationId xmlns:p14="http://schemas.microsoft.com/office/powerpoint/2010/main" val="343580122"/>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xmlns:p14="http://schemas.microsoft.com/office/powerpoint/2010/main" spd="med" advClick="0" advTm="2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C27A95-9089-47A1-90A0-B5AD9711B427}"/>
              </a:ext>
            </a:extLst>
          </p:cNvPr>
          <p:cNvSpPr>
            <a:spLocks noGrp="1"/>
          </p:cNvSpPr>
          <p:nvPr>
            <p:ph type="title"/>
          </p:nvPr>
        </p:nvSpPr>
        <p:spPr/>
        <p:txBody>
          <a:bodyPr/>
          <a:lstStyle/>
          <a:p>
            <a:r>
              <a:rPr lang="en-US" dirty="0"/>
              <a:t>Speech Analysis</a:t>
            </a:r>
          </a:p>
        </p:txBody>
      </p:sp>
      <p:sp>
        <p:nvSpPr>
          <p:cNvPr id="3" name="Content Placeholder 2">
            <a:extLst>
              <a:ext uri="{FF2B5EF4-FFF2-40B4-BE49-F238E27FC236}">
                <a16:creationId xmlns:a16="http://schemas.microsoft.com/office/drawing/2014/main" xmlns="" id="{60D9FD71-7142-4602-9346-1D978C6DA1B6}"/>
              </a:ext>
            </a:extLst>
          </p:cNvPr>
          <p:cNvSpPr>
            <a:spLocks noGrp="1"/>
          </p:cNvSpPr>
          <p:nvPr>
            <p:ph idx="1"/>
          </p:nvPr>
        </p:nvSpPr>
        <p:spPr/>
        <p:txBody>
          <a:bodyPr/>
          <a:lstStyle/>
          <a:p>
            <a:r>
              <a:rPr lang="en-US" dirty="0"/>
              <a:t>Communication is an essential aspect of teamwork</a:t>
            </a:r>
          </a:p>
          <a:p>
            <a:pPr lvl="1"/>
            <a:r>
              <a:rPr lang="en-US" dirty="0"/>
              <a:t>Information sharing</a:t>
            </a:r>
          </a:p>
          <a:p>
            <a:pPr lvl="1"/>
            <a:r>
              <a:rPr lang="en-US" dirty="0"/>
              <a:t>Coordination</a:t>
            </a:r>
          </a:p>
          <a:p>
            <a:pPr lvl="1"/>
            <a:r>
              <a:rPr lang="en-US" dirty="0"/>
              <a:t>Developing emergent states (e.g., cohesion, trust)</a:t>
            </a:r>
          </a:p>
          <a:p>
            <a:r>
              <a:rPr lang="en-US" dirty="0"/>
              <a:t>VBS3 has text chat features, but it is difficult to naturally communicate through text while engaging in mission activities (e.g., moving the avatar, interacting with objects)</a:t>
            </a:r>
          </a:p>
          <a:p>
            <a:r>
              <a:rPr lang="en-US" dirty="0"/>
              <a:t>There are currently no capabilities to capture audio, extract text, and analyze it in GIFT</a:t>
            </a:r>
          </a:p>
          <a:p>
            <a:endParaRPr lang="en-US" dirty="0"/>
          </a:p>
        </p:txBody>
      </p:sp>
      <p:sp>
        <p:nvSpPr>
          <p:cNvPr id="4" name="Slide Number Placeholder 3">
            <a:extLst>
              <a:ext uri="{FF2B5EF4-FFF2-40B4-BE49-F238E27FC236}">
                <a16:creationId xmlns:a16="http://schemas.microsoft.com/office/drawing/2014/main" xmlns="" id="{ECAE66B2-D1A2-4CCD-AE2B-9B3B71039804}"/>
              </a:ext>
            </a:extLst>
          </p:cNvPr>
          <p:cNvSpPr>
            <a:spLocks noGrp="1"/>
          </p:cNvSpPr>
          <p:nvPr>
            <p:ph type="sldNum" sz="quarter" idx="12"/>
          </p:nvPr>
        </p:nvSpPr>
        <p:spPr/>
        <p:txBody>
          <a:bodyPr/>
          <a:lstStyle/>
          <a:p>
            <a:fld id="{BBC12974-9E60-42C5-9D84-5F35497ACEC4}" type="slidenum">
              <a:rPr lang="en-US" smtClean="0"/>
              <a:pPr/>
              <a:t>15</a:t>
            </a:fld>
            <a:endParaRPr lang="en-US" dirty="0"/>
          </a:p>
        </p:txBody>
      </p:sp>
    </p:spTree>
    <p:extLst>
      <p:ext uri="{BB962C8B-B14F-4D97-AF65-F5344CB8AC3E}">
        <p14:creationId xmlns:p14="http://schemas.microsoft.com/office/powerpoint/2010/main" val="4242333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F68370-C781-445D-BCC7-58C4E813609B}"/>
              </a:ext>
            </a:extLst>
          </p:cNvPr>
          <p:cNvSpPr>
            <a:spLocks noGrp="1"/>
          </p:cNvSpPr>
          <p:nvPr>
            <p:ph type="title"/>
          </p:nvPr>
        </p:nvSpPr>
        <p:spPr/>
        <p:txBody>
          <a:bodyPr/>
          <a:lstStyle/>
          <a:p>
            <a:r>
              <a:rPr lang="en-US" dirty="0"/>
              <a:t>Speech-to-Text Microservice</a:t>
            </a:r>
          </a:p>
        </p:txBody>
      </p:sp>
      <p:sp>
        <p:nvSpPr>
          <p:cNvPr id="4" name="Slide Number Placeholder 3">
            <a:extLst>
              <a:ext uri="{FF2B5EF4-FFF2-40B4-BE49-F238E27FC236}">
                <a16:creationId xmlns:a16="http://schemas.microsoft.com/office/drawing/2014/main" xmlns="" id="{F4EB6102-0909-451F-971F-0358AC824D66}"/>
              </a:ext>
            </a:extLst>
          </p:cNvPr>
          <p:cNvSpPr>
            <a:spLocks noGrp="1"/>
          </p:cNvSpPr>
          <p:nvPr>
            <p:ph type="sldNum" sz="quarter" idx="12"/>
          </p:nvPr>
        </p:nvSpPr>
        <p:spPr/>
        <p:txBody>
          <a:bodyPr/>
          <a:lstStyle/>
          <a:p>
            <a:fld id="{BBC12974-9E60-42C5-9D84-5F35497ACEC4}" type="slidenum">
              <a:rPr lang="en-US" smtClean="0"/>
              <a:pPr/>
              <a:t>16</a:t>
            </a:fld>
            <a:endParaRPr lang="en-US" dirty="0"/>
          </a:p>
        </p:txBody>
      </p:sp>
      <p:pic>
        <p:nvPicPr>
          <p:cNvPr id="5" name="Picture 4">
            <a:extLst>
              <a:ext uri="{FF2B5EF4-FFF2-40B4-BE49-F238E27FC236}">
                <a16:creationId xmlns:a16="http://schemas.microsoft.com/office/drawing/2014/main" xmlns="" id="{372B4AF5-08A1-4B95-B170-A60651B63686}"/>
              </a:ext>
            </a:extLst>
          </p:cNvPr>
          <p:cNvPicPr/>
          <p:nvPr/>
        </p:nvPicPr>
        <p:blipFill rotWithShape="1">
          <a:blip r:embed="rId2">
            <a:extLst>
              <a:ext uri="{28A0092B-C50C-407E-A947-70E740481C1C}">
                <a14:useLocalDpi xmlns:a14="http://schemas.microsoft.com/office/drawing/2010/main" val="0"/>
              </a:ext>
            </a:extLst>
          </a:blip>
          <a:srcRect t="5455" b="-5455"/>
          <a:stretch/>
        </p:blipFill>
        <p:spPr bwMode="auto">
          <a:xfrm>
            <a:off x="1032666" y="786385"/>
            <a:ext cx="10561418" cy="5957723"/>
          </a:xfrm>
          <a:prstGeom prst="rect">
            <a:avLst/>
          </a:prstGeom>
          <a:noFill/>
          <a:ln>
            <a:noFill/>
          </a:ln>
        </p:spPr>
      </p:pic>
    </p:spTree>
    <p:extLst>
      <p:ext uri="{BB962C8B-B14F-4D97-AF65-F5344CB8AC3E}">
        <p14:creationId xmlns:p14="http://schemas.microsoft.com/office/powerpoint/2010/main" val="3685905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3E54FF-5701-40EC-BC1A-5DB2A8119E4B}"/>
              </a:ext>
            </a:extLst>
          </p:cNvPr>
          <p:cNvSpPr>
            <a:spLocks noGrp="1"/>
          </p:cNvSpPr>
          <p:nvPr>
            <p:ph type="title"/>
          </p:nvPr>
        </p:nvSpPr>
        <p:spPr/>
        <p:txBody>
          <a:bodyPr/>
          <a:lstStyle/>
          <a:p>
            <a:r>
              <a:rPr lang="en-US" dirty="0"/>
              <a:t>Utilizing Speech-to-Text in GIFT</a:t>
            </a:r>
          </a:p>
        </p:txBody>
      </p:sp>
      <p:sp>
        <p:nvSpPr>
          <p:cNvPr id="4" name="Slide Number Placeholder 3">
            <a:extLst>
              <a:ext uri="{FF2B5EF4-FFF2-40B4-BE49-F238E27FC236}">
                <a16:creationId xmlns:a16="http://schemas.microsoft.com/office/drawing/2014/main" xmlns="" id="{52509850-7035-45DD-B307-7D40B0737610}"/>
              </a:ext>
            </a:extLst>
          </p:cNvPr>
          <p:cNvSpPr>
            <a:spLocks noGrp="1"/>
          </p:cNvSpPr>
          <p:nvPr>
            <p:ph type="sldNum" sz="quarter" idx="12"/>
          </p:nvPr>
        </p:nvSpPr>
        <p:spPr/>
        <p:txBody>
          <a:bodyPr/>
          <a:lstStyle/>
          <a:p>
            <a:fld id="{BBC12974-9E60-42C5-9D84-5F35497ACEC4}" type="slidenum">
              <a:rPr lang="en-US" smtClean="0"/>
              <a:pPr/>
              <a:t>17</a:t>
            </a:fld>
            <a:endParaRPr lang="en-US" dirty="0"/>
          </a:p>
        </p:txBody>
      </p:sp>
      <p:pic>
        <p:nvPicPr>
          <p:cNvPr id="5" name="Picture 4">
            <a:extLst>
              <a:ext uri="{FF2B5EF4-FFF2-40B4-BE49-F238E27FC236}">
                <a16:creationId xmlns:a16="http://schemas.microsoft.com/office/drawing/2014/main" xmlns="" id="{985B089D-6AB2-43A7-BA66-73A4F3422D5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233159" y="917677"/>
            <a:ext cx="4491953" cy="5390343"/>
          </a:xfrm>
          <a:prstGeom prst="rect">
            <a:avLst/>
          </a:prstGeom>
          <a:noFill/>
          <a:ln>
            <a:noFill/>
          </a:ln>
        </p:spPr>
      </p:pic>
      <p:sp>
        <p:nvSpPr>
          <p:cNvPr id="6" name="Content Placeholder 2">
            <a:extLst>
              <a:ext uri="{FF2B5EF4-FFF2-40B4-BE49-F238E27FC236}">
                <a16:creationId xmlns:a16="http://schemas.microsoft.com/office/drawing/2014/main" xmlns="" id="{AF80DE06-7A4D-4637-A74B-00FB6FDA1686}"/>
              </a:ext>
            </a:extLst>
          </p:cNvPr>
          <p:cNvSpPr>
            <a:spLocks noGrp="1"/>
          </p:cNvSpPr>
          <p:nvPr>
            <p:ph idx="1"/>
          </p:nvPr>
        </p:nvSpPr>
        <p:spPr>
          <a:xfrm>
            <a:off x="522734" y="1278820"/>
            <a:ext cx="4636008" cy="5029200"/>
          </a:xfrm>
        </p:spPr>
        <p:txBody>
          <a:bodyPr/>
          <a:lstStyle/>
          <a:p>
            <a:r>
              <a:rPr lang="en-US" dirty="0"/>
              <a:t>Speech Recognition Interop Plugin monitors a specified directory for new json files from the speech recognition service</a:t>
            </a:r>
          </a:p>
          <a:p>
            <a:r>
              <a:rPr lang="en-US" dirty="0"/>
              <a:t>Decodes and dispatches Speech messages through GIFTs internal message bus.</a:t>
            </a:r>
          </a:p>
          <a:p>
            <a:r>
              <a:rPr lang="en-US" dirty="0"/>
              <a:t>Speech-Aware conditions can then utilize the data</a:t>
            </a:r>
          </a:p>
          <a:p>
            <a:pPr lvl="1"/>
            <a:r>
              <a:rPr lang="en-US" dirty="0"/>
              <a:t>Trainee ID</a:t>
            </a:r>
          </a:p>
          <a:p>
            <a:pPr lvl="1"/>
            <a:r>
              <a:rPr lang="en-US" dirty="0"/>
              <a:t>Time spoken</a:t>
            </a:r>
          </a:p>
          <a:p>
            <a:pPr lvl="1"/>
            <a:r>
              <a:rPr lang="en-US" dirty="0"/>
              <a:t>Text content</a:t>
            </a:r>
          </a:p>
          <a:p>
            <a:endParaRPr lang="en-US" dirty="0"/>
          </a:p>
          <a:p>
            <a:endParaRPr lang="en-US" dirty="0"/>
          </a:p>
        </p:txBody>
      </p:sp>
    </p:spTree>
    <p:extLst>
      <p:ext uri="{BB962C8B-B14F-4D97-AF65-F5344CB8AC3E}">
        <p14:creationId xmlns:p14="http://schemas.microsoft.com/office/powerpoint/2010/main" val="4109663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C27A95-9089-47A1-90A0-B5AD9711B427}"/>
              </a:ext>
            </a:extLst>
          </p:cNvPr>
          <p:cNvSpPr>
            <a:spLocks noGrp="1"/>
          </p:cNvSpPr>
          <p:nvPr>
            <p:ph type="title"/>
          </p:nvPr>
        </p:nvSpPr>
        <p:spPr/>
        <p:txBody>
          <a:bodyPr/>
          <a:lstStyle/>
          <a:p>
            <a:r>
              <a:rPr lang="en-US" dirty="0"/>
              <a:t>Updating Previous Measures</a:t>
            </a:r>
          </a:p>
        </p:txBody>
      </p:sp>
      <p:sp>
        <p:nvSpPr>
          <p:cNvPr id="3" name="Content Placeholder 2">
            <a:extLst>
              <a:ext uri="{FF2B5EF4-FFF2-40B4-BE49-F238E27FC236}">
                <a16:creationId xmlns:a16="http://schemas.microsoft.com/office/drawing/2014/main" xmlns="" id="{60D9FD71-7142-4602-9346-1D978C6DA1B6}"/>
              </a:ext>
            </a:extLst>
          </p:cNvPr>
          <p:cNvSpPr>
            <a:spLocks noGrp="1"/>
          </p:cNvSpPr>
          <p:nvPr>
            <p:ph idx="1"/>
          </p:nvPr>
        </p:nvSpPr>
        <p:spPr/>
        <p:txBody>
          <a:bodyPr/>
          <a:lstStyle/>
          <a:p>
            <a:r>
              <a:rPr lang="en-US" dirty="0"/>
              <a:t>Several previous measures utilized non-speech approaches and can now be updated</a:t>
            </a:r>
          </a:p>
          <a:p>
            <a:r>
              <a:rPr lang="en-US" dirty="0"/>
              <a:t>Team Sequence Condition</a:t>
            </a:r>
          </a:p>
          <a:p>
            <a:pPr lvl="1"/>
            <a:r>
              <a:rPr lang="en-US" dirty="0"/>
              <a:t>Goal: Trainees should coordinate a sequence of activities to be performed by different team members.  For example, the “5 C’s” of an IED encounter.</a:t>
            </a:r>
          </a:p>
          <a:p>
            <a:pPr lvl="1"/>
            <a:r>
              <a:rPr lang="en-US" dirty="0"/>
              <a:t>Previous approach:</a:t>
            </a:r>
          </a:p>
          <a:p>
            <a:pPr lvl="2"/>
            <a:r>
              <a:rPr lang="en-US" dirty="0"/>
              <a:t>VBS3 menus are used to select various “C” options.  Options must be selected in the right order by different individuals.</a:t>
            </a:r>
          </a:p>
          <a:p>
            <a:pPr lvl="1"/>
            <a:r>
              <a:rPr lang="en-US" dirty="0"/>
              <a:t>New approach:</a:t>
            </a:r>
          </a:p>
          <a:p>
            <a:pPr lvl="2"/>
            <a:r>
              <a:rPr lang="en-US" dirty="0"/>
              <a:t>Speech capability looks for mentions of the “Cs” in trainee speech.  Words must be spoken in the right order by different trainees.</a:t>
            </a:r>
          </a:p>
          <a:p>
            <a:endParaRPr lang="en-US" dirty="0"/>
          </a:p>
        </p:txBody>
      </p:sp>
      <p:sp>
        <p:nvSpPr>
          <p:cNvPr id="4" name="Slide Number Placeholder 3">
            <a:extLst>
              <a:ext uri="{FF2B5EF4-FFF2-40B4-BE49-F238E27FC236}">
                <a16:creationId xmlns:a16="http://schemas.microsoft.com/office/drawing/2014/main" xmlns="" id="{ECAE66B2-D1A2-4CCD-AE2B-9B3B71039804}"/>
              </a:ext>
            </a:extLst>
          </p:cNvPr>
          <p:cNvSpPr>
            <a:spLocks noGrp="1"/>
          </p:cNvSpPr>
          <p:nvPr>
            <p:ph type="sldNum" sz="quarter" idx="12"/>
          </p:nvPr>
        </p:nvSpPr>
        <p:spPr/>
        <p:txBody>
          <a:bodyPr/>
          <a:lstStyle/>
          <a:p>
            <a:fld id="{BBC12974-9E60-42C5-9D84-5F35497ACEC4}" type="slidenum">
              <a:rPr lang="en-US" smtClean="0"/>
              <a:pPr/>
              <a:t>18</a:t>
            </a:fld>
            <a:endParaRPr lang="en-US" dirty="0"/>
          </a:p>
        </p:txBody>
      </p:sp>
    </p:spTree>
    <p:extLst>
      <p:ext uri="{BB962C8B-B14F-4D97-AF65-F5344CB8AC3E}">
        <p14:creationId xmlns:p14="http://schemas.microsoft.com/office/powerpoint/2010/main" val="2767939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C27A95-9089-47A1-90A0-B5AD9711B427}"/>
              </a:ext>
            </a:extLst>
          </p:cNvPr>
          <p:cNvSpPr>
            <a:spLocks noGrp="1"/>
          </p:cNvSpPr>
          <p:nvPr>
            <p:ph type="title"/>
          </p:nvPr>
        </p:nvSpPr>
        <p:spPr/>
        <p:txBody>
          <a:bodyPr/>
          <a:lstStyle/>
          <a:p>
            <a:r>
              <a:rPr lang="en-US" dirty="0"/>
              <a:t>Future Work</a:t>
            </a:r>
          </a:p>
        </p:txBody>
      </p:sp>
      <p:sp>
        <p:nvSpPr>
          <p:cNvPr id="3" name="Content Placeholder 2">
            <a:extLst>
              <a:ext uri="{FF2B5EF4-FFF2-40B4-BE49-F238E27FC236}">
                <a16:creationId xmlns:a16="http://schemas.microsoft.com/office/drawing/2014/main" xmlns="" id="{60D9FD71-7142-4602-9346-1D978C6DA1B6}"/>
              </a:ext>
            </a:extLst>
          </p:cNvPr>
          <p:cNvSpPr>
            <a:spLocks noGrp="1"/>
          </p:cNvSpPr>
          <p:nvPr>
            <p:ph idx="1"/>
          </p:nvPr>
        </p:nvSpPr>
        <p:spPr/>
        <p:txBody>
          <a:bodyPr>
            <a:normAutofit fontScale="92500" lnSpcReduction="10000"/>
          </a:bodyPr>
          <a:lstStyle/>
          <a:p>
            <a:r>
              <a:rPr lang="en-US" dirty="0"/>
              <a:t>Finalize Teamwork Tutor System</a:t>
            </a:r>
          </a:p>
          <a:p>
            <a:pPr lvl="1"/>
            <a:r>
              <a:rPr lang="en-US" dirty="0"/>
              <a:t>Implement/test measures</a:t>
            </a:r>
          </a:p>
          <a:p>
            <a:pPr lvl="1"/>
            <a:r>
              <a:rPr lang="en-US" dirty="0"/>
              <a:t>Implement/test real-time feedback functionality</a:t>
            </a:r>
          </a:p>
          <a:p>
            <a:pPr lvl="1"/>
            <a:r>
              <a:rPr lang="en-US" dirty="0"/>
              <a:t>Finalize speech services</a:t>
            </a:r>
          </a:p>
          <a:p>
            <a:r>
              <a:rPr lang="en-US" dirty="0"/>
              <a:t>Experiment</a:t>
            </a:r>
          </a:p>
          <a:p>
            <a:pPr lvl="1"/>
            <a:r>
              <a:rPr lang="en-US" dirty="0"/>
              <a:t>Experimentally validate the effectiveness of the teamwork tutor system.  Identify performance enhancement effects utilizing real-time feedback vs. post-vignette feedback.</a:t>
            </a:r>
          </a:p>
          <a:p>
            <a:pPr lvl="1" fontAlgn="ctr"/>
            <a:r>
              <a:rPr lang="en-US" b="1" i="1" dirty="0"/>
              <a:t>Feedback Hypothesis</a:t>
            </a:r>
            <a:endParaRPr lang="en-US" dirty="0"/>
          </a:p>
          <a:p>
            <a:pPr lvl="2" fontAlgn="ctr"/>
            <a:r>
              <a:rPr lang="en-US" b="1" dirty="0"/>
              <a:t>H1.</a:t>
            </a:r>
            <a:r>
              <a:rPr lang="en-US" dirty="0"/>
              <a:t> The functional performance difference score (i.e., performance enhancement) will be greater for teams that receive real-time feedback throughout the vignettes compared to post-vignette feedback</a:t>
            </a:r>
          </a:p>
          <a:p>
            <a:pPr lvl="1" fontAlgn="ctr"/>
            <a:r>
              <a:rPr lang="en-US" b="1" i="1" dirty="0"/>
              <a:t>Measure Validation Hypotheses - Cohesion</a:t>
            </a:r>
            <a:endParaRPr lang="en-US" dirty="0"/>
          </a:p>
          <a:p>
            <a:pPr lvl="2" fontAlgn="ctr"/>
            <a:r>
              <a:rPr lang="en-US" b="1" dirty="0"/>
              <a:t>H2a.</a:t>
            </a:r>
            <a:r>
              <a:rPr lang="en-US" dirty="0"/>
              <a:t> GIFT measures of cohesion will demonstrate moderate to strong positive correlations with other self-report and/or observer measures of cohesion and other conceptually similar constructs (convergent validity).</a:t>
            </a:r>
          </a:p>
          <a:p>
            <a:pPr lvl="1" fontAlgn="ctr"/>
            <a:r>
              <a:rPr lang="en-US" b="1" i="1" dirty="0"/>
              <a:t>Measure Validation Hypotheses - Coordination</a:t>
            </a:r>
            <a:endParaRPr lang="en-US" dirty="0"/>
          </a:p>
          <a:p>
            <a:pPr lvl="2" fontAlgn="ctr"/>
            <a:r>
              <a:rPr lang="en-US" b="1" dirty="0"/>
              <a:t>H3a.</a:t>
            </a:r>
            <a:r>
              <a:rPr lang="en-US" dirty="0"/>
              <a:t> GIFT measures of coordination will demonstrate moderate to strong positive correlations with other self-report and/or observer measures of coordination and other conceptually similar constructs (convergent validity).</a:t>
            </a:r>
          </a:p>
          <a:p>
            <a:pPr lvl="1"/>
            <a:endParaRPr lang="en-US" dirty="0"/>
          </a:p>
          <a:p>
            <a:endParaRPr lang="en-US" dirty="0"/>
          </a:p>
        </p:txBody>
      </p:sp>
      <p:sp>
        <p:nvSpPr>
          <p:cNvPr id="4" name="Slide Number Placeholder 3">
            <a:extLst>
              <a:ext uri="{FF2B5EF4-FFF2-40B4-BE49-F238E27FC236}">
                <a16:creationId xmlns:a16="http://schemas.microsoft.com/office/drawing/2014/main" xmlns="" id="{ECAE66B2-D1A2-4CCD-AE2B-9B3B71039804}"/>
              </a:ext>
            </a:extLst>
          </p:cNvPr>
          <p:cNvSpPr>
            <a:spLocks noGrp="1"/>
          </p:cNvSpPr>
          <p:nvPr>
            <p:ph type="sldNum" sz="quarter" idx="12"/>
          </p:nvPr>
        </p:nvSpPr>
        <p:spPr/>
        <p:txBody>
          <a:bodyPr/>
          <a:lstStyle/>
          <a:p>
            <a:fld id="{BBC12974-9E60-42C5-9D84-5F35497ACEC4}" type="slidenum">
              <a:rPr lang="en-US" smtClean="0"/>
              <a:pPr/>
              <a:t>19</a:t>
            </a:fld>
            <a:endParaRPr lang="en-US" dirty="0"/>
          </a:p>
        </p:txBody>
      </p:sp>
    </p:spTree>
    <p:extLst>
      <p:ext uri="{BB962C8B-B14F-4D97-AF65-F5344CB8AC3E}">
        <p14:creationId xmlns:p14="http://schemas.microsoft.com/office/powerpoint/2010/main" val="3729995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92500" lnSpcReduction="10000"/>
          </a:bodyPr>
          <a:lstStyle/>
          <a:p>
            <a:r>
              <a:rPr lang="en-US" dirty="0"/>
              <a:t>Objective: </a:t>
            </a:r>
            <a:r>
              <a:rPr lang="en-US" i="1" dirty="0"/>
              <a:t>Develop a scalable system capable of training </a:t>
            </a:r>
            <a:r>
              <a:rPr lang="en-US" b="1" i="1" dirty="0"/>
              <a:t>teamwork</a:t>
            </a:r>
            <a:r>
              <a:rPr lang="en-US" i="1" dirty="0"/>
              <a:t> skills for teams and teams-of-teams.</a:t>
            </a:r>
          </a:p>
          <a:p>
            <a:r>
              <a:rPr lang="en-US" dirty="0"/>
              <a:t>Why train teamwork?</a:t>
            </a:r>
          </a:p>
          <a:p>
            <a:pPr lvl="1"/>
            <a:r>
              <a:rPr lang="en-US" dirty="0"/>
              <a:t>Teamwork skills                        Performance outcomes.</a:t>
            </a:r>
          </a:p>
          <a:p>
            <a:pPr lvl="1"/>
            <a:r>
              <a:rPr lang="en-US" dirty="0"/>
              <a:t>Training typically focuses on task-related skills, and treats teamwork skills as a by-product. </a:t>
            </a:r>
          </a:p>
          <a:p>
            <a:pPr lvl="1"/>
            <a:r>
              <a:rPr lang="en-US" dirty="0"/>
              <a:t>Teams change over time.  Need to proactively train rather than rely on pre-existing relationships.</a:t>
            </a:r>
          </a:p>
          <a:p>
            <a:pPr lvl="1"/>
            <a:r>
              <a:rPr lang="en-US" dirty="0"/>
              <a:t>Army has specifically recognized the importance of teamwork.  From ADRP 6-0, training should:</a:t>
            </a:r>
          </a:p>
          <a:p>
            <a:pPr lvl="2"/>
            <a:r>
              <a:rPr lang="en-US" dirty="0"/>
              <a:t>“Build cohesive teams through mutual trust,”</a:t>
            </a:r>
          </a:p>
          <a:p>
            <a:pPr lvl="2"/>
            <a:r>
              <a:rPr lang="en-US" dirty="0"/>
              <a:t>“Create shared understanding.”</a:t>
            </a:r>
          </a:p>
          <a:p>
            <a:r>
              <a:rPr lang="en-US" dirty="0"/>
              <a:t>Focus on two teamwork skills</a:t>
            </a:r>
          </a:p>
          <a:p>
            <a:pPr lvl="1"/>
            <a:r>
              <a:rPr lang="en-US" dirty="0"/>
              <a:t>Coordination</a:t>
            </a:r>
          </a:p>
          <a:p>
            <a:pPr lvl="1"/>
            <a:r>
              <a:rPr lang="en-US" dirty="0"/>
              <a:t>Cohesion</a:t>
            </a:r>
          </a:p>
          <a:p>
            <a:r>
              <a:rPr lang="en-US" dirty="0"/>
              <a:t>This presentation:</a:t>
            </a:r>
          </a:p>
          <a:p>
            <a:pPr lvl="1"/>
            <a:r>
              <a:rPr lang="en-US" dirty="0" smtClean="0"/>
              <a:t>Reviews </a:t>
            </a:r>
            <a:r>
              <a:rPr lang="en-US" dirty="0"/>
              <a:t>previous work to date</a:t>
            </a:r>
          </a:p>
          <a:p>
            <a:pPr lvl="1"/>
            <a:r>
              <a:rPr lang="en-US" dirty="0" smtClean="0"/>
              <a:t>Provides updates </a:t>
            </a:r>
            <a:r>
              <a:rPr lang="en-US" dirty="0"/>
              <a:t>on measurement</a:t>
            </a:r>
          </a:p>
          <a:p>
            <a:pPr lvl="1"/>
            <a:r>
              <a:rPr lang="en-US" dirty="0"/>
              <a:t>Speech-to-Text capability</a:t>
            </a:r>
          </a:p>
          <a:p>
            <a:endParaRPr lang="en-US" dirty="0"/>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BBC12974-9E60-42C5-9D84-5F35497ACEC4}" type="slidenum">
              <a:rPr lang="en-US" smtClean="0"/>
              <a:pPr/>
              <a:t>2</a:t>
            </a:fld>
            <a:endParaRPr lang="en-US" dirty="0"/>
          </a:p>
        </p:txBody>
      </p:sp>
      <p:cxnSp>
        <p:nvCxnSpPr>
          <p:cNvPr id="6" name="Straight Arrow Connector 5"/>
          <p:cNvCxnSpPr/>
          <p:nvPr/>
        </p:nvCxnSpPr>
        <p:spPr>
          <a:xfrm>
            <a:off x="2893553" y="2472704"/>
            <a:ext cx="14115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442875" y="2179274"/>
            <a:ext cx="312906" cy="400110"/>
          </a:xfrm>
          <a:prstGeom prst="rect">
            <a:avLst/>
          </a:prstGeom>
          <a:noFill/>
        </p:spPr>
        <p:txBody>
          <a:bodyPr wrap="none" rtlCol="0">
            <a:spAutoFit/>
          </a:bodyPr>
          <a:lstStyle/>
          <a:p>
            <a:r>
              <a:rPr lang="en-US" sz="2000" b="1" dirty="0"/>
              <a:t>+</a:t>
            </a:r>
          </a:p>
        </p:txBody>
      </p:sp>
    </p:spTree>
    <p:extLst>
      <p:ext uri="{BB962C8B-B14F-4D97-AF65-F5344CB8AC3E}">
        <p14:creationId xmlns:p14="http://schemas.microsoft.com/office/powerpoint/2010/main" val="2052364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a:t>
            </a:r>
            <a:endParaRPr lang="en-US" dirty="0"/>
          </a:p>
        </p:txBody>
      </p:sp>
      <p:sp>
        <p:nvSpPr>
          <p:cNvPr id="3" name="Content Placeholder 2"/>
          <p:cNvSpPr>
            <a:spLocks noGrp="1"/>
          </p:cNvSpPr>
          <p:nvPr>
            <p:ph idx="1"/>
          </p:nvPr>
        </p:nvSpPr>
        <p:spPr/>
        <p:txBody>
          <a:bodyPr>
            <a:normAutofit/>
          </a:bodyPr>
          <a:lstStyle/>
          <a:p>
            <a:pPr marL="0" indent="0">
              <a:buNone/>
            </a:pPr>
            <a:r>
              <a:rPr lang="en-US" dirty="0"/>
              <a:t>The research reported in this document/presentation was performed in connection with contract number </a:t>
            </a:r>
            <a:r>
              <a:rPr lang="en-US" dirty="0" smtClean="0"/>
              <a:t>W911NF-17-C-0061 </a:t>
            </a:r>
            <a:r>
              <a:rPr lang="en-US" dirty="0"/>
              <a:t>with the U.S. Army Contracting Command - Aberdeen Proving Ground (ACC-APG). The views </a:t>
            </a:r>
            <a:r>
              <a:rPr lang="en-US" dirty="0" smtClean="0"/>
              <a:t>and conclusions </a:t>
            </a:r>
            <a:r>
              <a:rPr lang="en-US" dirty="0"/>
              <a:t>contained in this document/presentation are those of the authors and should not be interpreted </a:t>
            </a:r>
            <a:r>
              <a:rPr lang="en-US" dirty="0" smtClean="0"/>
              <a:t>as presenting </a:t>
            </a:r>
            <a:r>
              <a:rPr lang="en-US" dirty="0"/>
              <a:t>the official policies or position, either expressed or implied, of ACC-APG, U.S. Army </a:t>
            </a:r>
            <a:r>
              <a:rPr lang="en-US" dirty="0" smtClean="0"/>
              <a:t>Research Laboratory </a:t>
            </a:r>
            <a:r>
              <a:rPr lang="en-US" dirty="0"/>
              <a:t>or the U.S. Government unless so designated by other authorized documents. Citation of </a:t>
            </a:r>
            <a:r>
              <a:rPr lang="en-US" dirty="0" smtClean="0"/>
              <a:t>manufacturer's or </a:t>
            </a:r>
            <a:r>
              <a:rPr lang="en-US" dirty="0"/>
              <a:t>trade names does not constitute an official endorsement or approval of the use thereof. The U.S. Government </a:t>
            </a:r>
            <a:r>
              <a:rPr lang="en-US" dirty="0" smtClean="0"/>
              <a:t>is authorized </a:t>
            </a:r>
            <a:r>
              <a:rPr lang="en-US" dirty="0"/>
              <a:t>to reproduce and distribute reprints for Government purposes notwithstanding any copyright </a:t>
            </a:r>
            <a:r>
              <a:rPr lang="en-US" dirty="0" smtClean="0"/>
              <a:t>notation hereon</a:t>
            </a:r>
            <a:r>
              <a:rPr lang="en-US" dirty="0"/>
              <a:t>.</a:t>
            </a:r>
            <a:endParaRPr lang="en-US" dirty="0"/>
          </a:p>
        </p:txBody>
      </p:sp>
      <p:sp>
        <p:nvSpPr>
          <p:cNvPr id="4" name="Slide Number Placeholder 3"/>
          <p:cNvSpPr>
            <a:spLocks noGrp="1"/>
          </p:cNvSpPr>
          <p:nvPr>
            <p:ph type="sldNum" sz="quarter" idx="12"/>
          </p:nvPr>
        </p:nvSpPr>
        <p:spPr/>
        <p:txBody>
          <a:bodyPr/>
          <a:lstStyle/>
          <a:p>
            <a:fld id="{BBC12974-9E60-42C5-9D84-5F35497ACEC4}" type="slidenum">
              <a:rPr lang="en-US" smtClean="0"/>
              <a:pPr/>
              <a:t>20</a:t>
            </a:fld>
            <a:endParaRPr lang="en-US" dirty="0"/>
          </a:p>
        </p:txBody>
      </p:sp>
    </p:spTree>
    <p:extLst>
      <p:ext uri="{BB962C8B-B14F-4D97-AF65-F5344CB8AC3E}">
        <p14:creationId xmlns:p14="http://schemas.microsoft.com/office/powerpoint/2010/main" val="743948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Environment for Training</a:t>
            </a:r>
          </a:p>
        </p:txBody>
      </p:sp>
      <p:sp>
        <p:nvSpPr>
          <p:cNvPr id="3" name="Content Placeholder 2"/>
          <p:cNvSpPr>
            <a:spLocks noGrp="1"/>
          </p:cNvSpPr>
          <p:nvPr>
            <p:ph idx="1"/>
          </p:nvPr>
        </p:nvSpPr>
        <p:spPr/>
        <p:txBody>
          <a:bodyPr>
            <a:normAutofit/>
          </a:bodyPr>
          <a:lstStyle/>
          <a:p>
            <a:r>
              <a:rPr lang="en-US" dirty="0"/>
              <a:t>Virtual Battlespace 3 (VBS3)</a:t>
            </a:r>
          </a:p>
          <a:p>
            <a:r>
              <a:rPr lang="en-US" dirty="0"/>
              <a:t>Used for tactical training and mission rehearsal.</a:t>
            </a:r>
          </a:p>
          <a:p>
            <a:r>
              <a:rPr lang="en-US" dirty="0"/>
              <a:t>Widely used throughout the Army, and readily available at many facilities.</a:t>
            </a:r>
          </a:p>
          <a:p>
            <a:r>
              <a:rPr lang="en-US" dirty="0"/>
              <a:t>Several previous efforts have </a:t>
            </a:r>
            <a:br>
              <a:rPr lang="en-US" dirty="0"/>
            </a:br>
            <a:r>
              <a:rPr lang="en-US" dirty="0"/>
              <a:t>already integrated GIFT and </a:t>
            </a:r>
            <a:br>
              <a:rPr lang="en-US" dirty="0"/>
            </a:br>
            <a:r>
              <a:rPr lang="en-US" dirty="0"/>
              <a:t>VBS3 (and previous versions).</a:t>
            </a:r>
          </a:p>
          <a:p>
            <a:r>
              <a:rPr lang="en-US" dirty="0"/>
              <a:t>Capable of supporting rich </a:t>
            </a:r>
            <a:br>
              <a:rPr lang="en-US" dirty="0"/>
            </a:br>
            <a:r>
              <a:rPr lang="en-US" dirty="0"/>
              <a:t>and complex scenarios.</a:t>
            </a:r>
          </a:p>
          <a:p>
            <a:r>
              <a:rPr lang="en-US" dirty="0"/>
              <a:t>Cooperative tasks and </a:t>
            </a:r>
            <a:br>
              <a:rPr lang="en-US" dirty="0"/>
            </a:br>
            <a:r>
              <a:rPr lang="en-US" dirty="0"/>
              <a:t>communication tools ideal</a:t>
            </a:r>
            <a:br>
              <a:rPr lang="en-US" dirty="0"/>
            </a:br>
            <a:r>
              <a:rPr lang="en-US" dirty="0"/>
              <a:t>for teamwork training.</a:t>
            </a:r>
          </a:p>
          <a:p>
            <a:endParaRPr lang="en-US" dirty="0"/>
          </a:p>
        </p:txBody>
      </p:sp>
      <p:sp>
        <p:nvSpPr>
          <p:cNvPr id="4" name="Slide Number Placeholder 3"/>
          <p:cNvSpPr>
            <a:spLocks noGrp="1"/>
          </p:cNvSpPr>
          <p:nvPr>
            <p:ph type="sldNum" sz="quarter" idx="12"/>
          </p:nvPr>
        </p:nvSpPr>
        <p:spPr/>
        <p:txBody>
          <a:bodyPr/>
          <a:lstStyle/>
          <a:p>
            <a:fld id="{BBC12974-9E60-42C5-9D84-5F35497ACEC4}" type="slidenum">
              <a:rPr lang="en-US" smtClean="0"/>
              <a:pPr/>
              <a:t>3</a:t>
            </a:fld>
            <a:endParaRPr lang="en-US" dirty="0"/>
          </a:p>
        </p:txBody>
      </p:sp>
      <p:pic>
        <p:nvPicPr>
          <p:cNvPr id="5" name="Picture 2" descr="Image result for vbs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88872" y="3881290"/>
            <a:ext cx="4479128" cy="2519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6552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Teamwork Training Scenario</a:t>
            </a:r>
          </a:p>
        </p:txBody>
      </p:sp>
      <p:sp>
        <p:nvSpPr>
          <p:cNvPr id="3" name="Content Placeholder 2"/>
          <p:cNvSpPr>
            <a:spLocks noGrp="1"/>
          </p:cNvSpPr>
          <p:nvPr>
            <p:ph idx="1"/>
          </p:nvPr>
        </p:nvSpPr>
        <p:spPr/>
        <p:txBody>
          <a:bodyPr>
            <a:normAutofit lnSpcReduction="10000"/>
          </a:bodyPr>
          <a:lstStyle/>
          <a:p>
            <a:r>
              <a:rPr lang="en-US" dirty="0"/>
              <a:t>The scenario is adapted from an Army Basic Leader Course (BLC) Combat Search and Rescue (CSAR) training module.</a:t>
            </a:r>
          </a:p>
          <a:p>
            <a:r>
              <a:rPr lang="en-US" dirty="0"/>
              <a:t>The team consists of 9 individuals: 1 squad leader and 2 four-person fire teams.</a:t>
            </a:r>
          </a:p>
          <a:p>
            <a:r>
              <a:rPr lang="en-US" dirty="0"/>
              <a:t>The narrative of the scenario involves search and rescue of an F-16 pilot who has ejected and landed in hostile territory.</a:t>
            </a:r>
          </a:p>
          <a:p>
            <a:r>
              <a:rPr lang="en-US" dirty="0"/>
              <a:t>Primary Objective: Locate and extract the pilot</a:t>
            </a:r>
          </a:p>
          <a:p>
            <a:r>
              <a:rPr lang="en-US" dirty="0"/>
              <a:t>Secondary Objective: Reach the nearby village</a:t>
            </a:r>
          </a:p>
          <a:p>
            <a:r>
              <a:rPr lang="en-US" dirty="0"/>
              <a:t>The scenario is broken into 5 (somewhat) independent vignettes</a:t>
            </a:r>
          </a:p>
          <a:p>
            <a:pPr marL="685800" lvl="1" indent="-342900">
              <a:buFont typeface="+mj-lt"/>
              <a:buAutoNum type="arabicPeriod"/>
            </a:pPr>
            <a:r>
              <a:rPr lang="en-US" dirty="0"/>
              <a:t>Encountering an IED</a:t>
            </a:r>
          </a:p>
          <a:p>
            <a:pPr marL="685800" lvl="1" indent="-342900">
              <a:buFont typeface="+mj-lt"/>
              <a:buAutoNum type="arabicPeriod"/>
            </a:pPr>
            <a:r>
              <a:rPr lang="en-US" dirty="0"/>
              <a:t>Finding and Rescuing the Pilot</a:t>
            </a:r>
          </a:p>
          <a:p>
            <a:pPr marL="685800" lvl="1" indent="-342900">
              <a:buFont typeface="+mj-lt"/>
              <a:buAutoNum type="arabicPeriod"/>
            </a:pPr>
            <a:r>
              <a:rPr lang="en-US" dirty="0"/>
              <a:t>Reacting to Harassing Fire from Hostile Militia</a:t>
            </a:r>
          </a:p>
          <a:p>
            <a:pPr marL="685800" lvl="1" indent="-342900">
              <a:buFont typeface="+mj-lt"/>
              <a:buAutoNum type="arabicPeriod"/>
            </a:pPr>
            <a:r>
              <a:rPr lang="en-US" dirty="0"/>
              <a:t>Encountering an IED </a:t>
            </a:r>
          </a:p>
          <a:p>
            <a:pPr marL="685800" lvl="1" indent="-342900">
              <a:buFont typeface="+mj-lt"/>
              <a:buAutoNum type="arabicPeriod"/>
            </a:pPr>
            <a:r>
              <a:rPr lang="en-US" dirty="0"/>
              <a:t>Reacting to an Unknown Individual</a:t>
            </a:r>
            <a:br>
              <a:rPr lang="en-US" dirty="0"/>
            </a:br>
            <a:endParaRPr lang="en-US" dirty="0"/>
          </a:p>
        </p:txBody>
      </p:sp>
      <p:sp>
        <p:nvSpPr>
          <p:cNvPr id="4" name="Slide Number Placeholder 3"/>
          <p:cNvSpPr>
            <a:spLocks noGrp="1"/>
          </p:cNvSpPr>
          <p:nvPr>
            <p:ph type="sldNum" sz="quarter" idx="12"/>
          </p:nvPr>
        </p:nvSpPr>
        <p:spPr/>
        <p:txBody>
          <a:bodyPr/>
          <a:lstStyle/>
          <a:p>
            <a:fld id="{BBC12974-9E60-42C5-9D84-5F35497ACEC4}" type="slidenum">
              <a:rPr lang="en-US" smtClean="0"/>
              <a:pPr/>
              <a:t>4</a:t>
            </a:fld>
            <a:endParaRPr lang="en-US" dirty="0"/>
          </a:p>
        </p:txBody>
      </p:sp>
    </p:spTree>
    <p:extLst>
      <p:ext uri="{BB962C8B-B14F-4D97-AF65-F5344CB8AC3E}">
        <p14:creationId xmlns:p14="http://schemas.microsoft.com/office/powerpoint/2010/main" val="27641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Map</a:t>
            </a:r>
          </a:p>
        </p:txBody>
      </p:sp>
      <p:sp>
        <p:nvSpPr>
          <p:cNvPr id="4" name="Slide Number Placeholder 3"/>
          <p:cNvSpPr>
            <a:spLocks noGrp="1"/>
          </p:cNvSpPr>
          <p:nvPr>
            <p:ph type="sldNum" sz="quarter" idx="12"/>
          </p:nvPr>
        </p:nvSpPr>
        <p:spPr/>
        <p:txBody>
          <a:bodyPr/>
          <a:lstStyle/>
          <a:p>
            <a:fld id="{BBC12974-9E60-42C5-9D84-5F35497ACEC4}" type="slidenum">
              <a:rPr lang="en-US" smtClean="0"/>
              <a:pPr/>
              <a:t>5</a:t>
            </a:fld>
            <a:endParaRPr lang="en-US" dirty="0"/>
          </a:p>
        </p:txBody>
      </p:sp>
      <p:pic>
        <p:nvPicPr>
          <p:cNvPr id="5" name="Picture 4"/>
          <p:cNvPicPr>
            <a:picLocks noChangeAspect="1"/>
          </p:cNvPicPr>
          <p:nvPr/>
        </p:nvPicPr>
        <p:blipFill rotWithShape="1">
          <a:blip r:embed="rId2"/>
          <a:srcRect l="19127" b="-2444"/>
          <a:stretch/>
        </p:blipFill>
        <p:spPr>
          <a:xfrm>
            <a:off x="3036345" y="1109419"/>
            <a:ext cx="6744073" cy="5475849"/>
          </a:xfrm>
          <a:prstGeom prst="rect">
            <a:avLst/>
          </a:prstGeom>
        </p:spPr>
      </p:pic>
      <p:sp>
        <p:nvSpPr>
          <p:cNvPr id="6" name="Rectangle 5"/>
          <p:cNvSpPr/>
          <p:nvPr/>
        </p:nvSpPr>
        <p:spPr bwMode="auto">
          <a:xfrm>
            <a:off x="7562724" y="2532721"/>
            <a:ext cx="658026" cy="418744"/>
          </a:xfrm>
          <a:prstGeom prst="rect">
            <a:avLst/>
          </a:prstGeom>
          <a:solidFill>
            <a:srgbClr val="00B05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20000"/>
              </a:spcBef>
              <a:spcAft>
                <a:spcPct val="0"/>
              </a:spcAft>
            </a:pPr>
            <a:r>
              <a:rPr lang="en-US" sz="1400" dirty="0">
                <a:solidFill>
                  <a:schemeClr val="bg1"/>
                </a:solidFill>
                <a:latin typeface="Arial" charset="0"/>
              </a:rPr>
              <a:t>Start</a:t>
            </a:r>
          </a:p>
        </p:txBody>
      </p:sp>
      <p:sp>
        <p:nvSpPr>
          <p:cNvPr id="7" name="Freeform 6"/>
          <p:cNvSpPr/>
          <p:nvPr/>
        </p:nvSpPr>
        <p:spPr bwMode="auto">
          <a:xfrm>
            <a:off x="4862254" y="1652505"/>
            <a:ext cx="2922661" cy="880217"/>
          </a:xfrm>
          <a:custGeom>
            <a:avLst/>
            <a:gdLst>
              <a:gd name="connsiteX0" fmla="*/ 2922661 w 2922661"/>
              <a:gd name="connsiteY0" fmla="*/ 880217 h 880217"/>
              <a:gd name="connsiteX1" fmla="*/ 2905570 w 2922661"/>
              <a:gd name="connsiteY1" fmla="*/ 828942 h 880217"/>
              <a:gd name="connsiteX2" fmla="*/ 2871387 w 2922661"/>
              <a:gd name="connsiteY2" fmla="*/ 777668 h 880217"/>
              <a:gd name="connsiteX3" fmla="*/ 2845749 w 2922661"/>
              <a:gd name="connsiteY3" fmla="*/ 640935 h 880217"/>
              <a:gd name="connsiteX4" fmla="*/ 2828658 w 2922661"/>
              <a:gd name="connsiteY4" fmla="*/ 615297 h 880217"/>
              <a:gd name="connsiteX5" fmla="*/ 2820112 w 2922661"/>
              <a:gd name="connsiteY5" fmla="*/ 572568 h 880217"/>
              <a:gd name="connsiteX6" fmla="*/ 2803020 w 2922661"/>
              <a:gd name="connsiteY6" fmla="*/ 546931 h 880217"/>
              <a:gd name="connsiteX7" fmla="*/ 2777383 w 2922661"/>
              <a:gd name="connsiteY7" fmla="*/ 487111 h 880217"/>
              <a:gd name="connsiteX8" fmla="*/ 2760291 w 2922661"/>
              <a:gd name="connsiteY8" fmla="*/ 452927 h 880217"/>
              <a:gd name="connsiteX9" fmla="*/ 2743200 w 2922661"/>
              <a:gd name="connsiteY9" fmla="*/ 401653 h 880217"/>
              <a:gd name="connsiteX10" fmla="*/ 2734654 w 2922661"/>
              <a:gd name="connsiteY10" fmla="*/ 376015 h 880217"/>
              <a:gd name="connsiteX11" fmla="*/ 2709016 w 2922661"/>
              <a:gd name="connsiteY11" fmla="*/ 350378 h 880217"/>
              <a:gd name="connsiteX12" fmla="*/ 2691925 w 2922661"/>
              <a:gd name="connsiteY12" fmla="*/ 316195 h 880217"/>
              <a:gd name="connsiteX13" fmla="*/ 2649196 w 2922661"/>
              <a:gd name="connsiteY13" fmla="*/ 239282 h 880217"/>
              <a:gd name="connsiteX14" fmla="*/ 2615013 w 2922661"/>
              <a:gd name="connsiteY14" fmla="*/ 222191 h 880217"/>
              <a:gd name="connsiteX15" fmla="*/ 2572284 w 2922661"/>
              <a:gd name="connsiteY15" fmla="*/ 179462 h 880217"/>
              <a:gd name="connsiteX16" fmla="*/ 2529555 w 2922661"/>
              <a:gd name="connsiteY16" fmla="*/ 145279 h 880217"/>
              <a:gd name="connsiteX17" fmla="*/ 2452643 w 2922661"/>
              <a:gd name="connsiteY17" fmla="*/ 102550 h 880217"/>
              <a:gd name="connsiteX18" fmla="*/ 2401368 w 2922661"/>
              <a:gd name="connsiteY18" fmla="*/ 85458 h 880217"/>
              <a:gd name="connsiteX19" fmla="*/ 2375730 w 2922661"/>
              <a:gd name="connsiteY19" fmla="*/ 76912 h 880217"/>
              <a:gd name="connsiteX20" fmla="*/ 2221906 w 2922661"/>
              <a:gd name="connsiteY20" fmla="*/ 68367 h 880217"/>
              <a:gd name="connsiteX21" fmla="*/ 2153540 w 2922661"/>
              <a:gd name="connsiteY21" fmla="*/ 59821 h 880217"/>
              <a:gd name="connsiteX22" fmla="*/ 2127902 w 2922661"/>
              <a:gd name="connsiteY22" fmla="*/ 51275 h 880217"/>
              <a:gd name="connsiteX23" fmla="*/ 2068082 w 2922661"/>
              <a:gd name="connsiteY23" fmla="*/ 42729 h 880217"/>
              <a:gd name="connsiteX24" fmla="*/ 1999716 w 2922661"/>
              <a:gd name="connsiteY24" fmla="*/ 25638 h 880217"/>
              <a:gd name="connsiteX25" fmla="*/ 1862983 w 2922661"/>
              <a:gd name="connsiteY25" fmla="*/ 34183 h 880217"/>
              <a:gd name="connsiteX26" fmla="*/ 1837345 w 2922661"/>
              <a:gd name="connsiteY26" fmla="*/ 42729 h 880217"/>
              <a:gd name="connsiteX27" fmla="*/ 1743342 w 2922661"/>
              <a:gd name="connsiteY27" fmla="*/ 51275 h 880217"/>
              <a:gd name="connsiteX28" fmla="*/ 1435693 w 2922661"/>
              <a:gd name="connsiteY28" fmla="*/ 42729 h 880217"/>
              <a:gd name="connsiteX29" fmla="*/ 1333144 w 2922661"/>
              <a:gd name="connsiteY29" fmla="*/ 17092 h 880217"/>
              <a:gd name="connsiteX30" fmla="*/ 1110953 w 2922661"/>
              <a:gd name="connsiteY30" fmla="*/ 0 h 880217"/>
              <a:gd name="connsiteX31" fmla="*/ 957129 w 2922661"/>
              <a:gd name="connsiteY31" fmla="*/ 8546 h 880217"/>
              <a:gd name="connsiteX32" fmla="*/ 905854 w 2922661"/>
              <a:gd name="connsiteY32" fmla="*/ 25638 h 880217"/>
              <a:gd name="connsiteX33" fmla="*/ 564022 w 2922661"/>
              <a:gd name="connsiteY33" fmla="*/ 42729 h 880217"/>
              <a:gd name="connsiteX34" fmla="*/ 504202 w 2922661"/>
              <a:gd name="connsiteY34" fmla="*/ 51275 h 880217"/>
              <a:gd name="connsiteX35" fmla="*/ 324740 w 2922661"/>
              <a:gd name="connsiteY35" fmla="*/ 34183 h 880217"/>
              <a:gd name="connsiteX36" fmla="*/ 247828 w 2922661"/>
              <a:gd name="connsiteY36" fmla="*/ 25638 h 880217"/>
              <a:gd name="connsiteX37" fmla="*/ 68366 w 2922661"/>
              <a:gd name="connsiteY37" fmla="*/ 25638 h 880217"/>
              <a:gd name="connsiteX38" fmla="*/ 0 w 2922661"/>
              <a:gd name="connsiteY38" fmla="*/ 25638 h 880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922661" h="880217">
                <a:moveTo>
                  <a:pt x="2922661" y="880217"/>
                </a:moveTo>
                <a:cubicBezTo>
                  <a:pt x="2916964" y="863125"/>
                  <a:pt x="2914319" y="844691"/>
                  <a:pt x="2905570" y="828942"/>
                </a:cubicBezTo>
                <a:cubicBezTo>
                  <a:pt x="2852227" y="732925"/>
                  <a:pt x="2899655" y="862480"/>
                  <a:pt x="2871387" y="777668"/>
                </a:cubicBezTo>
                <a:cubicBezTo>
                  <a:pt x="2868379" y="747592"/>
                  <a:pt x="2867281" y="673234"/>
                  <a:pt x="2845749" y="640935"/>
                </a:cubicBezTo>
                <a:lnTo>
                  <a:pt x="2828658" y="615297"/>
                </a:lnTo>
                <a:cubicBezTo>
                  <a:pt x="2825809" y="601054"/>
                  <a:pt x="2825212" y="586168"/>
                  <a:pt x="2820112" y="572568"/>
                </a:cubicBezTo>
                <a:cubicBezTo>
                  <a:pt x="2816506" y="562951"/>
                  <a:pt x="2808116" y="555848"/>
                  <a:pt x="2803020" y="546931"/>
                </a:cubicBezTo>
                <a:cubicBezTo>
                  <a:pt x="2770632" y="490253"/>
                  <a:pt x="2797926" y="535043"/>
                  <a:pt x="2777383" y="487111"/>
                </a:cubicBezTo>
                <a:cubicBezTo>
                  <a:pt x="2772365" y="475401"/>
                  <a:pt x="2765022" y="464755"/>
                  <a:pt x="2760291" y="452927"/>
                </a:cubicBezTo>
                <a:cubicBezTo>
                  <a:pt x="2753600" y="436200"/>
                  <a:pt x="2748897" y="418744"/>
                  <a:pt x="2743200" y="401653"/>
                </a:cubicBezTo>
                <a:cubicBezTo>
                  <a:pt x="2740351" y="393107"/>
                  <a:pt x="2741024" y="382385"/>
                  <a:pt x="2734654" y="376015"/>
                </a:cubicBezTo>
                <a:lnTo>
                  <a:pt x="2709016" y="350378"/>
                </a:lnTo>
                <a:cubicBezTo>
                  <a:pt x="2703319" y="338984"/>
                  <a:pt x="2696943" y="327904"/>
                  <a:pt x="2691925" y="316195"/>
                </a:cubicBezTo>
                <a:cubicBezTo>
                  <a:pt x="2680786" y="290203"/>
                  <a:pt x="2679476" y="254422"/>
                  <a:pt x="2649196" y="239282"/>
                </a:cubicBezTo>
                <a:lnTo>
                  <a:pt x="2615013" y="222191"/>
                </a:lnTo>
                <a:cubicBezTo>
                  <a:pt x="2569434" y="153826"/>
                  <a:pt x="2629256" y="236434"/>
                  <a:pt x="2572284" y="179462"/>
                </a:cubicBezTo>
                <a:cubicBezTo>
                  <a:pt x="2533630" y="140808"/>
                  <a:pt x="2579464" y="161916"/>
                  <a:pt x="2529555" y="145279"/>
                </a:cubicBezTo>
                <a:cubicBezTo>
                  <a:pt x="2491178" y="106902"/>
                  <a:pt x="2515383" y="123463"/>
                  <a:pt x="2452643" y="102550"/>
                </a:cubicBezTo>
                <a:lnTo>
                  <a:pt x="2401368" y="85458"/>
                </a:lnTo>
                <a:cubicBezTo>
                  <a:pt x="2392822" y="82609"/>
                  <a:pt x="2384724" y="77412"/>
                  <a:pt x="2375730" y="76912"/>
                </a:cubicBezTo>
                <a:lnTo>
                  <a:pt x="2221906" y="68367"/>
                </a:lnTo>
                <a:cubicBezTo>
                  <a:pt x="2199117" y="65518"/>
                  <a:pt x="2176136" y="63929"/>
                  <a:pt x="2153540" y="59821"/>
                </a:cubicBezTo>
                <a:cubicBezTo>
                  <a:pt x="2144677" y="58210"/>
                  <a:pt x="2136735" y="53042"/>
                  <a:pt x="2127902" y="51275"/>
                </a:cubicBezTo>
                <a:cubicBezTo>
                  <a:pt x="2108151" y="47325"/>
                  <a:pt x="2087833" y="46679"/>
                  <a:pt x="2068082" y="42729"/>
                </a:cubicBezTo>
                <a:cubicBezTo>
                  <a:pt x="2045048" y="38122"/>
                  <a:pt x="1999716" y="25638"/>
                  <a:pt x="1999716" y="25638"/>
                </a:cubicBezTo>
                <a:cubicBezTo>
                  <a:pt x="1954138" y="28486"/>
                  <a:pt x="1908399" y="29403"/>
                  <a:pt x="1862983" y="34183"/>
                </a:cubicBezTo>
                <a:cubicBezTo>
                  <a:pt x="1854024" y="35126"/>
                  <a:pt x="1846263" y="41455"/>
                  <a:pt x="1837345" y="42729"/>
                </a:cubicBezTo>
                <a:cubicBezTo>
                  <a:pt x="1806198" y="47179"/>
                  <a:pt x="1774676" y="48426"/>
                  <a:pt x="1743342" y="51275"/>
                </a:cubicBezTo>
                <a:cubicBezTo>
                  <a:pt x="1640792" y="48426"/>
                  <a:pt x="1538160" y="47728"/>
                  <a:pt x="1435693" y="42729"/>
                </a:cubicBezTo>
                <a:cubicBezTo>
                  <a:pt x="1399873" y="40982"/>
                  <a:pt x="1368067" y="22913"/>
                  <a:pt x="1333144" y="17092"/>
                </a:cubicBezTo>
                <a:cubicBezTo>
                  <a:pt x="1258567" y="4662"/>
                  <a:pt x="1187651" y="4261"/>
                  <a:pt x="1110953" y="0"/>
                </a:cubicBezTo>
                <a:cubicBezTo>
                  <a:pt x="1059678" y="2849"/>
                  <a:pt x="1008086" y="2176"/>
                  <a:pt x="957129" y="8546"/>
                </a:cubicBezTo>
                <a:cubicBezTo>
                  <a:pt x="939252" y="10781"/>
                  <a:pt x="923855" y="24888"/>
                  <a:pt x="905854" y="25638"/>
                </a:cubicBezTo>
                <a:cubicBezTo>
                  <a:pt x="655128" y="36084"/>
                  <a:pt x="769047" y="29915"/>
                  <a:pt x="564022" y="42729"/>
                </a:cubicBezTo>
                <a:cubicBezTo>
                  <a:pt x="544082" y="45578"/>
                  <a:pt x="524344" y="51275"/>
                  <a:pt x="504202" y="51275"/>
                </a:cubicBezTo>
                <a:cubicBezTo>
                  <a:pt x="373672" y="51275"/>
                  <a:pt x="412209" y="45845"/>
                  <a:pt x="324740" y="34183"/>
                </a:cubicBezTo>
                <a:cubicBezTo>
                  <a:pt x="299171" y="30774"/>
                  <a:pt x="273465" y="28486"/>
                  <a:pt x="247828" y="25638"/>
                </a:cubicBezTo>
                <a:cubicBezTo>
                  <a:pt x="172158" y="415"/>
                  <a:pt x="238670" y="19088"/>
                  <a:pt x="68366" y="25638"/>
                </a:cubicBezTo>
                <a:cubicBezTo>
                  <a:pt x="45594" y="26514"/>
                  <a:pt x="22789" y="25638"/>
                  <a:pt x="0" y="25638"/>
                </a:cubicBezTo>
              </a:path>
            </a:pathLst>
          </a:custGeom>
          <a:noFill/>
          <a:ln w="5715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20000"/>
              </a:spcBef>
              <a:spcAft>
                <a:spcPct val="0"/>
              </a:spcAft>
            </a:pPr>
            <a:endParaRPr lang="en-US" sz="2400">
              <a:latin typeface="Arial" charset="0"/>
            </a:endParaRPr>
          </a:p>
        </p:txBody>
      </p:sp>
      <p:sp>
        <p:nvSpPr>
          <p:cNvPr id="8" name="Rectangle 7"/>
          <p:cNvSpPr/>
          <p:nvPr/>
        </p:nvSpPr>
        <p:spPr bwMode="auto">
          <a:xfrm>
            <a:off x="4533240" y="1443132"/>
            <a:ext cx="658026" cy="517021"/>
          </a:xfrm>
          <a:prstGeom prst="rect">
            <a:avLst/>
          </a:prstGeom>
          <a:solidFill>
            <a:srgbClr val="00B05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20000"/>
              </a:spcBef>
              <a:spcAft>
                <a:spcPct val="0"/>
              </a:spcAft>
            </a:pPr>
            <a:r>
              <a:rPr lang="en-US" sz="1400" dirty="0">
                <a:solidFill>
                  <a:schemeClr val="bg1"/>
                </a:solidFill>
                <a:latin typeface="Arial" charset="0"/>
              </a:rPr>
              <a:t>Hoa</a:t>
            </a:r>
            <a:r>
              <a:rPr lang="en-US" sz="1400" dirty="0">
                <a:solidFill>
                  <a:schemeClr val="bg1"/>
                </a:solidFill>
              </a:rPr>
              <a:t>x IED</a:t>
            </a:r>
          </a:p>
        </p:txBody>
      </p:sp>
      <p:sp>
        <p:nvSpPr>
          <p:cNvPr id="9" name="Freeform 8"/>
          <p:cNvSpPr/>
          <p:nvPr/>
        </p:nvSpPr>
        <p:spPr bwMode="auto">
          <a:xfrm>
            <a:off x="4363520" y="1652282"/>
            <a:ext cx="943114" cy="1410279"/>
          </a:xfrm>
          <a:custGeom>
            <a:avLst/>
            <a:gdLst>
              <a:gd name="connsiteX0" fmla="*/ 225267 w 943114"/>
              <a:gd name="connsiteY0" fmla="*/ 8769 h 1410279"/>
              <a:gd name="connsiteX1" fmla="*/ 37260 w 943114"/>
              <a:gd name="connsiteY1" fmla="*/ 8769 h 1410279"/>
              <a:gd name="connsiteX2" fmla="*/ 20168 w 943114"/>
              <a:gd name="connsiteY2" fmla="*/ 60044 h 1410279"/>
              <a:gd name="connsiteX3" fmla="*/ 28714 w 943114"/>
              <a:gd name="connsiteY3" fmla="*/ 94227 h 1410279"/>
              <a:gd name="connsiteX4" fmla="*/ 37260 w 943114"/>
              <a:gd name="connsiteY4" fmla="*/ 119864 h 1410279"/>
              <a:gd name="connsiteX5" fmla="*/ 28714 w 943114"/>
              <a:gd name="connsiteY5" fmla="*/ 487334 h 1410279"/>
              <a:gd name="connsiteX6" fmla="*/ 20168 w 943114"/>
              <a:gd name="connsiteY6" fmla="*/ 547154 h 1410279"/>
              <a:gd name="connsiteX7" fmla="*/ 11622 w 943114"/>
              <a:gd name="connsiteY7" fmla="*/ 624066 h 1410279"/>
              <a:gd name="connsiteX8" fmla="*/ 3077 w 943114"/>
              <a:gd name="connsiteY8" fmla="*/ 786436 h 1410279"/>
              <a:gd name="connsiteX9" fmla="*/ 20168 w 943114"/>
              <a:gd name="connsiteY9" fmla="*/ 1034264 h 1410279"/>
              <a:gd name="connsiteX10" fmla="*/ 28714 w 943114"/>
              <a:gd name="connsiteY10" fmla="*/ 1341913 h 1410279"/>
              <a:gd name="connsiteX11" fmla="*/ 37260 w 943114"/>
              <a:gd name="connsiteY11" fmla="*/ 1367550 h 1410279"/>
              <a:gd name="connsiteX12" fmla="*/ 88535 w 943114"/>
              <a:gd name="connsiteY12" fmla="*/ 1384642 h 1410279"/>
              <a:gd name="connsiteX13" fmla="*/ 225267 w 943114"/>
              <a:gd name="connsiteY13" fmla="*/ 1401734 h 1410279"/>
              <a:gd name="connsiteX14" fmla="*/ 473095 w 943114"/>
              <a:gd name="connsiteY14" fmla="*/ 1410279 h 1410279"/>
              <a:gd name="connsiteX15" fmla="*/ 558553 w 943114"/>
              <a:gd name="connsiteY15" fmla="*/ 1401734 h 1410279"/>
              <a:gd name="connsiteX16" fmla="*/ 943114 w 943114"/>
              <a:gd name="connsiteY16" fmla="*/ 1393188 h 1410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43114" h="1410279">
                <a:moveTo>
                  <a:pt x="225267" y="8769"/>
                </a:moveTo>
                <a:cubicBezTo>
                  <a:pt x="209139" y="7528"/>
                  <a:pt x="67267" y="-10326"/>
                  <a:pt x="37260" y="8769"/>
                </a:cubicBezTo>
                <a:cubicBezTo>
                  <a:pt x="22060" y="18442"/>
                  <a:pt x="20168" y="60044"/>
                  <a:pt x="20168" y="60044"/>
                </a:cubicBezTo>
                <a:cubicBezTo>
                  <a:pt x="23017" y="71438"/>
                  <a:pt x="25487" y="82934"/>
                  <a:pt x="28714" y="94227"/>
                </a:cubicBezTo>
                <a:cubicBezTo>
                  <a:pt x="31189" y="102888"/>
                  <a:pt x="37260" y="110856"/>
                  <a:pt x="37260" y="119864"/>
                </a:cubicBezTo>
                <a:cubicBezTo>
                  <a:pt x="37260" y="242387"/>
                  <a:pt x="33611" y="364909"/>
                  <a:pt x="28714" y="487334"/>
                </a:cubicBezTo>
                <a:cubicBezTo>
                  <a:pt x="27909" y="507460"/>
                  <a:pt x="22666" y="527167"/>
                  <a:pt x="20168" y="547154"/>
                </a:cubicBezTo>
                <a:cubicBezTo>
                  <a:pt x="16968" y="572750"/>
                  <a:pt x="14471" y="598429"/>
                  <a:pt x="11622" y="624066"/>
                </a:cubicBezTo>
                <a:cubicBezTo>
                  <a:pt x="8774" y="678189"/>
                  <a:pt x="3077" y="732238"/>
                  <a:pt x="3077" y="786436"/>
                </a:cubicBezTo>
                <a:cubicBezTo>
                  <a:pt x="3077" y="990956"/>
                  <a:pt x="-10737" y="941554"/>
                  <a:pt x="20168" y="1034264"/>
                </a:cubicBezTo>
                <a:cubicBezTo>
                  <a:pt x="23017" y="1136814"/>
                  <a:pt x="23460" y="1239458"/>
                  <a:pt x="28714" y="1341913"/>
                </a:cubicBezTo>
                <a:cubicBezTo>
                  <a:pt x="29175" y="1350909"/>
                  <a:pt x="29930" y="1362314"/>
                  <a:pt x="37260" y="1367550"/>
                </a:cubicBezTo>
                <a:cubicBezTo>
                  <a:pt x="51920" y="1378022"/>
                  <a:pt x="71443" y="1378945"/>
                  <a:pt x="88535" y="1384642"/>
                </a:cubicBezTo>
                <a:cubicBezTo>
                  <a:pt x="146421" y="1403938"/>
                  <a:pt x="117503" y="1396603"/>
                  <a:pt x="225267" y="1401734"/>
                </a:cubicBezTo>
                <a:cubicBezTo>
                  <a:pt x="307832" y="1405666"/>
                  <a:pt x="390486" y="1407431"/>
                  <a:pt x="473095" y="1410279"/>
                </a:cubicBezTo>
                <a:cubicBezTo>
                  <a:pt x="501581" y="1407431"/>
                  <a:pt x="529961" y="1403164"/>
                  <a:pt x="558553" y="1401734"/>
                </a:cubicBezTo>
                <a:cubicBezTo>
                  <a:pt x="757951" y="1391764"/>
                  <a:pt x="779235" y="1393188"/>
                  <a:pt x="943114" y="1393188"/>
                </a:cubicBezTo>
              </a:path>
            </a:pathLst>
          </a:custGeom>
          <a:noFill/>
          <a:ln w="5715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20000"/>
              </a:spcBef>
              <a:spcAft>
                <a:spcPct val="0"/>
              </a:spcAft>
            </a:pPr>
            <a:endParaRPr lang="en-US" sz="2400">
              <a:latin typeface="Arial" charset="0"/>
            </a:endParaRPr>
          </a:p>
        </p:txBody>
      </p:sp>
      <p:sp>
        <p:nvSpPr>
          <p:cNvPr id="10" name="Rectangle 9"/>
          <p:cNvSpPr/>
          <p:nvPr/>
        </p:nvSpPr>
        <p:spPr bwMode="auto">
          <a:xfrm>
            <a:off x="5242540" y="2732038"/>
            <a:ext cx="910128" cy="539673"/>
          </a:xfrm>
          <a:prstGeom prst="rect">
            <a:avLst/>
          </a:prstGeom>
          <a:solidFill>
            <a:srgbClr val="00B05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20000"/>
              </a:spcBef>
              <a:spcAft>
                <a:spcPct val="0"/>
              </a:spcAft>
            </a:pPr>
            <a:r>
              <a:rPr lang="en-US" sz="1400" dirty="0">
                <a:solidFill>
                  <a:schemeClr val="bg1"/>
                </a:solidFill>
                <a:latin typeface="Arial" charset="0"/>
              </a:rPr>
              <a:t>Downed Pilot</a:t>
            </a:r>
          </a:p>
        </p:txBody>
      </p:sp>
      <p:sp>
        <p:nvSpPr>
          <p:cNvPr id="11" name="Rectangle 10"/>
          <p:cNvSpPr/>
          <p:nvPr/>
        </p:nvSpPr>
        <p:spPr bwMode="auto">
          <a:xfrm>
            <a:off x="4396508" y="3946069"/>
            <a:ext cx="1004131" cy="539673"/>
          </a:xfrm>
          <a:prstGeom prst="rect">
            <a:avLst/>
          </a:prstGeom>
          <a:solidFill>
            <a:srgbClr val="00B05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20000"/>
              </a:spcBef>
              <a:spcAft>
                <a:spcPct val="0"/>
              </a:spcAft>
            </a:pPr>
            <a:r>
              <a:rPr lang="en-US" sz="1400" dirty="0">
                <a:solidFill>
                  <a:schemeClr val="bg1"/>
                </a:solidFill>
                <a:latin typeface="Arial" charset="0"/>
              </a:rPr>
              <a:t>Harassing Fire</a:t>
            </a:r>
          </a:p>
        </p:txBody>
      </p:sp>
      <p:sp>
        <p:nvSpPr>
          <p:cNvPr id="12" name="Rectangle 11"/>
          <p:cNvSpPr/>
          <p:nvPr/>
        </p:nvSpPr>
        <p:spPr bwMode="auto">
          <a:xfrm>
            <a:off x="5507461" y="5275267"/>
            <a:ext cx="658026" cy="517021"/>
          </a:xfrm>
          <a:prstGeom prst="rect">
            <a:avLst/>
          </a:prstGeom>
          <a:solidFill>
            <a:srgbClr val="00B05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20000"/>
              </a:spcBef>
              <a:spcAft>
                <a:spcPct val="0"/>
              </a:spcAft>
            </a:pPr>
            <a:r>
              <a:rPr lang="en-US" sz="1400" dirty="0">
                <a:solidFill>
                  <a:schemeClr val="bg1"/>
                </a:solidFill>
                <a:latin typeface="Arial" charset="0"/>
              </a:rPr>
              <a:t>Real</a:t>
            </a:r>
            <a:r>
              <a:rPr lang="en-US" sz="1400" dirty="0">
                <a:solidFill>
                  <a:schemeClr val="bg1"/>
                </a:solidFill>
              </a:rPr>
              <a:t> IED</a:t>
            </a:r>
          </a:p>
        </p:txBody>
      </p:sp>
      <p:sp>
        <p:nvSpPr>
          <p:cNvPr id="13" name="Freeform 12"/>
          <p:cNvSpPr/>
          <p:nvPr/>
        </p:nvSpPr>
        <p:spPr bwMode="auto">
          <a:xfrm>
            <a:off x="6186851" y="5591808"/>
            <a:ext cx="726392" cy="60128"/>
          </a:xfrm>
          <a:custGeom>
            <a:avLst/>
            <a:gdLst>
              <a:gd name="connsiteX0" fmla="*/ 0 w 726392"/>
              <a:gd name="connsiteY0" fmla="*/ 8853 h 60128"/>
              <a:gd name="connsiteX1" fmla="*/ 179461 w 726392"/>
              <a:gd name="connsiteY1" fmla="*/ 25945 h 60128"/>
              <a:gd name="connsiteX2" fmla="*/ 435835 w 726392"/>
              <a:gd name="connsiteY2" fmla="*/ 51582 h 60128"/>
              <a:gd name="connsiteX3" fmla="*/ 487110 w 726392"/>
              <a:gd name="connsiteY3" fmla="*/ 60128 h 60128"/>
              <a:gd name="connsiteX4" fmla="*/ 658026 w 726392"/>
              <a:gd name="connsiteY4" fmla="*/ 51582 h 60128"/>
              <a:gd name="connsiteX5" fmla="*/ 666572 w 726392"/>
              <a:gd name="connsiteY5" fmla="*/ 25945 h 60128"/>
              <a:gd name="connsiteX6" fmla="*/ 717847 w 726392"/>
              <a:gd name="connsiteY6" fmla="*/ 307 h 60128"/>
              <a:gd name="connsiteX7" fmla="*/ 726392 w 726392"/>
              <a:gd name="connsiteY7" fmla="*/ 307 h 60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6392" h="60128">
                <a:moveTo>
                  <a:pt x="0" y="8853"/>
                </a:moveTo>
                <a:cubicBezTo>
                  <a:pt x="94042" y="27662"/>
                  <a:pt x="7690" y="12384"/>
                  <a:pt x="179461" y="25945"/>
                </a:cubicBezTo>
                <a:cubicBezTo>
                  <a:pt x="250743" y="31572"/>
                  <a:pt x="355975" y="40173"/>
                  <a:pt x="435835" y="51582"/>
                </a:cubicBezTo>
                <a:cubicBezTo>
                  <a:pt x="452988" y="54033"/>
                  <a:pt x="470018" y="57279"/>
                  <a:pt x="487110" y="60128"/>
                </a:cubicBezTo>
                <a:cubicBezTo>
                  <a:pt x="544082" y="57279"/>
                  <a:pt x="601990" y="62255"/>
                  <a:pt x="658026" y="51582"/>
                </a:cubicBezTo>
                <a:cubicBezTo>
                  <a:pt x="666875" y="49897"/>
                  <a:pt x="660945" y="32979"/>
                  <a:pt x="666572" y="25945"/>
                </a:cubicBezTo>
                <a:cubicBezTo>
                  <a:pt x="677016" y="12890"/>
                  <a:pt x="702364" y="4178"/>
                  <a:pt x="717847" y="307"/>
                </a:cubicBezTo>
                <a:cubicBezTo>
                  <a:pt x="720610" y="-384"/>
                  <a:pt x="723544" y="307"/>
                  <a:pt x="726392" y="307"/>
                </a:cubicBezTo>
              </a:path>
            </a:pathLst>
          </a:custGeom>
          <a:noFill/>
          <a:ln w="5715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20000"/>
              </a:spcBef>
              <a:spcAft>
                <a:spcPct val="0"/>
              </a:spcAft>
            </a:pPr>
            <a:endParaRPr lang="en-US" sz="2400">
              <a:latin typeface="Arial" charset="0"/>
            </a:endParaRPr>
          </a:p>
        </p:txBody>
      </p:sp>
      <p:sp>
        <p:nvSpPr>
          <p:cNvPr id="14" name="Rectangle 13"/>
          <p:cNvSpPr/>
          <p:nvPr/>
        </p:nvSpPr>
        <p:spPr bwMode="auto">
          <a:xfrm>
            <a:off x="6485174" y="5060878"/>
            <a:ext cx="856139" cy="524052"/>
          </a:xfrm>
          <a:prstGeom prst="rect">
            <a:avLst/>
          </a:prstGeom>
          <a:solidFill>
            <a:srgbClr val="00B05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20000"/>
              </a:spcBef>
              <a:spcAft>
                <a:spcPct val="0"/>
              </a:spcAft>
            </a:pPr>
            <a:r>
              <a:rPr lang="en-US" sz="1400" dirty="0">
                <a:solidFill>
                  <a:schemeClr val="bg1"/>
                </a:solidFill>
                <a:latin typeface="Arial" charset="0"/>
              </a:rPr>
              <a:t>Civilian Cart</a:t>
            </a:r>
          </a:p>
        </p:txBody>
      </p:sp>
      <p:sp>
        <p:nvSpPr>
          <p:cNvPr id="15" name="Freeform 14"/>
          <p:cNvSpPr/>
          <p:nvPr/>
        </p:nvSpPr>
        <p:spPr bwMode="auto">
          <a:xfrm>
            <a:off x="6853423" y="5199009"/>
            <a:ext cx="914400" cy="478564"/>
          </a:xfrm>
          <a:custGeom>
            <a:avLst/>
            <a:gdLst>
              <a:gd name="connsiteX0" fmla="*/ 0 w 914400"/>
              <a:gd name="connsiteY0" fmla="*/ 427290 h 478564"/>
              <a:gd name="connsiteX1" fmla="*/ 264919 w 914400"/>
              <a:gd name="connsiteY1" fmla="*/ 418744 h 478564"/>
              <a:gd name="connsiteX2" fmla="*/ 384560 w 914400"/>
              <a:gd name="connsiteY2" fmla="*/ 427290 h 478564"/>
              <a:gd name="connsiteX3" fmla="*/ 435835 w 914400"/>
              <a:gd name="connsiteY3" fmla="*/ 444381 h 478564"/>
              <a:gd name="connsiteX4" fmla="*/ 495656 w 914400"/>
              <a:gd name="connsiteY4" fmla="*/ 470019 h 478564"/>
              <a:gd name="connsiteX5" fmla="*/ 623843 w 914400"/>
              <a:gd name="connsiteY5" fmla="*/ 478564 h 478564"/>
              <a:gd name="connsiteX6" fmla="*/ 692209 w 914400"/>
              <a:gd name="connsiteY6" fmla="*/ 470019 h 478564"/>
              <a:gd name="connsiteX7" fmla="*/ 769121 w 914400"/>
              <a:gd name="connsiteY7" fmla="*/ 461473 h 478564"/>
              <a:gd name="connsiteX8" fmla="*/ 811850 w 914400"/>
              <a:gd name="connsiteY8" fmla="*/ 452927 h 478564"/>
              <a:gd name="connsiteX9" fmla="*/ 871671 w 914400"/>
              <a:gd name="connsiteY9" fmla="*/ 444381 h 478564"/>
              <a:gd name="connsiteX10" fmla="*/ 897308 w 914400"/>
              <a:gd name="connsiteY10" fmla="*/ 435835 h 478564"/>
              <a:gd name="connsiteX11" fmla="*/ 914400 w 914400"/>
              <a:gd name="connsiteY11" fmla="*/ 384561 h 478564"/>
              <a:gd name="connsiteX12" fmla="*/ 905854 w 914400"/>
              <a:gd name="connsiteY12" fmla="*/ 273465 h 478564"/>
              <a:gd name="connsiteX13" fmla="*/ 888762 w 914400"/>
              <a:gd name="connsiteY13" fmla="*/ 213645 h 478564"/>
              <a:gd name="connsiteX14" fmla="*/ 863125 w 914400"/>
              <a:gd name="connsiteY14" fmla="*/ 111095 h 478564"/>
              <a:gd name="connsiteX15" fmla="*/ 854579 w 914400"/>
              <a:gd name="connsiteY15" fmla="*/ 76912 h 478564"/>
              <a:gd name="connsiteX16" fmla="*/ 854579 w 914400"/>
              <a:gd name="connsiteY16" fmla="*/ 0 h 478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14400" h="478564">
                <a:moveTo>
                  <a:pt x="0" y="427290"/>
                </a:moveTo>
                <a:cubicBezTo>
                  <a:pt x="110285" y="383175"/>
                  <a:pt x="33490" y="407172"/>
                  <a:pt x="264919" y="418744"/>
                </a:cubicBezTo>
                <a:cubicBezTo>
                  <a:pt x="304851" y="420741"/>
                  <a:pt x="344680" y="424441"/>
                  <a:pt x="384560" y="427290"/>
                </a:cubicBezTo>
                <a:cubicBezTo>
                  <a:pt x="401652" y="432987"/>
                  <a:pt x="419107" y="437690"/>
                  <a:pt x="435835" y="444381"/>
                </a:cubicBezTo>
                <a:cubicBezTo>
                  <a:pt x="451662" y="450712"/>
                  <a:pt x="476610" y="467903"/>
                  <a:pt x="495656" y="470019"/>
                </a:cubicBezTo>
                <a:cubicBezTo>
                  <a:pt x="538218" y="474748"/>
                  <a:pt x="581114" y="475716"/>
                  <a:pt x="623843" y="478564"/>
                </a:cubicBezTo>
                <a:lnTo>
                  <a:pt x="692209" y="470019"/>
                </a:lnTo>
                <a:cubicBezTo>
                  <a:pt x="717827" y="467005"/>
                  <a:pt x="743585" y="465121"/>
                  <a:pt x="769121" y="461473"/>
                </a:cubicBezTo>
                <a:cubicBezTo>
                  <a:pt x="783500" y="459419"/>
                  <a:pt x="797523" y="455315"/>
                  <a:pt x="811850" y="452927"/>
                </a:cubicBezTo>
                <a:cubicBezTo>
                  <a:pt x="831719" y="449615"/>
                  <a:pt x="851731" y="447230"/>
                  <a:pt x="871671" y="444381"/>
                </a:cubicBezTo>
                <a:cubicBezTo>
                  <a:pt x="880217" y="441532"/>
                  <a:pt x="892072" y="443165"/>
                  <a:pt x="897308" y="435835"/>
                </a:cubicBezTo>
                <a:cubicBezTo>
                  <a:pt x="907780" y="421175"/>
                  <a:pt x="914400" y="384561"/>
                  <a:pt x="914400" y="384561"/>
                </a:cubicBezTo>
                <a:cubicBezTo>
                  <a:pt x="911551" y="347529"/>
                  <a:pt x="910194" y="310352"/>
                  <a:pt x="905854" y="273465"/>
                </a:cubicBezTo>
                <a:cubicBezTo>
                  <a:pt x="902909" y="248430"/>
                  <a:pt x="895051" y="236705"/>
                  <a:pt x="888762" y="213645"/>
                </a:cubicBezTo>
                <a:cubicBezTo>
                  <a:pt x="879491" y="179651"/>
                  <a:pt x="871671" y="145278"/>
                  <a:pt x="863125" y="111095"/>
                </a:cubicBezTo>
                <a:cubicBezTo>
                  <a:pt x="860276" y="99701"/>
                  <a:pt x="854579" y="88657"/>
                  <a:pt x="854579" y="76912"/>
                </a:cubicBezTo>
                <a:lnTo>
                  <a:pt x="854579" y="0"/>
                </a:lnTo>
              </a:path>
            </a:pathLst>
          </a:custGeom>
          <a:noFill/>
          <a:ln w="5715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20000"/>
              </a:spcBef>
              <a:spcAft>
                <a:spcPct val="0"/>
              </a:spcAft>
            </a:pPr>
            <a:endParaRPr lang="en-US" sz="2400">
              <a:latin typeface="Arial" charset="0"/>
            </a:endParaRPr>
          </a:p>
        </p:txBody>
      </p:sp>
      <p:sp>
        <p:nvSpPr>
          <p:cNvPr id="16" name="Rectangle 15"/>
          <p:cNvSpPr/>
          <p:nvPr/>
        </p:nvSpPr>
        <p:spPr bwMode="auto">
          <a:xfrm>
            <a:off x="7659092" y="4846201"/>
            <a:ext cx="1259381" cy="352808"/>
          </a:xfrm>
          <a:prstGeom prst="rect">
            <a:avLst/>
          </a:prstGeom>
          <a:solidFill>
            <a:srgbClr val="00B050"/>
          </a:solidFill>
          <a:ln w="31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20000"/>
              </a:spcBef>
              <a:spcAft>
                <a:spcPct val="0"/>
              </a:spcAft>
            </a:pPr>
            <a:r>
              <a:rPr lang="en-US" sz="1400" dirty="0">
                <a:solidFill>
                  <a:schemeClr val="bg1"/>
                </a:solidFill>
                <a:latin typeface="Arial" charset="0"/>
              </a:rPr>
              <a:t>Village/End</a:t>
            </a:r>
          </a:p>
        </p:txBody>
      </p:sp>
      <p:sp>
        <p:nvSpPr>
          <p:cNvPr id="17" name="Freeform 16"/>
          <p:cNvSpPr/>
          <p:nvPr/>
        </p:nvSpPr>
        <p:spPr bwMode="auto">
          <a:xfrm>
            <a:off x="5272451" y="3267660"/>
            <a:ext cx="256374" cy="2333753"/>
          </a:xfrm>
          <a:custGeom>
            <a:avLst/>
            <a:gdLst>
              <a:gd name="connsiteX0" fmla="*/ 102549 w 256374"/>
              <a:gd name="connsiteY0" fmla="*/ 0 h 2333753"/>
              <a:gd name="connsiteX1" fmla="*/ 94004 w 256374"/>
              <a:gd name="connsiteY1" fmla="*/ 170916 h 2333753"/>
              <a:gd name="connsiteX2" fmla="*/ 85458 w 256374"/>
              <a:gd name="connsiteY2" fmla="*/ 196554 h 2333753"/>
              <a:gd name="connsiteX3" fmla="*/ 102549 w 256374"/>
              <a:gd name="connsiteY3" fmla="*/ 418744 h 2333753"/>
              <a:gd name="connsiteX4" fmla="*/ 85458 w 256374"/>
              <a:gd name="connsiteY4" fmla="*/ 726393 h 2333753"/>
              <a:gd name="connsiteX5" fmla="*/ 68366 w 256374"/>
              <a:gd name="connsiteY5" fmla="*/ 786213 h 2333753"/>
              <a:gd name="connsiteX6" fmla="*/ 59820 w 256374"/>
              <a:gd name="connsiteY6" fmla="*/ 820397 h 2333753"/>
              <a:gd name="connsiteX7" fmla="*/ 42729 w 256374"/>
              <a:gd name="connsiteY7" fmla="*/ 1478423 h 2333753"/>
              <a:gd name="connsiteX8" fmla="*/ 25637 w 256374"/>
              <a:gd name="connsiteY8" fmla="*/ 1606610 h 2333753"/>
              <a:gd name="connsiteX9" fmla="*/ 17091 w 256374"/>
              <a:gd name="connsiteY9" fmla="*/ 1743342 h 2333753"/>
              <a:gd name="connsiteX10" fmla="*/ 8546 w 256374"/>
              <a:gd name="connsiteY10" fmla="*/ 1768980 h 2333753"/>
              <a:gd name="connsiteX11" fmla="*/ 0 w 256374"/>
              <a:gd name="connsiteY11" fmla="*/ 1974079 h 2333753"/>
              <a:gd name="connsiteX12" fmla="*/ 8546 w 256374"/>
              <a:gd name="connsiteY12" fmla="*/ 2144995 h 2333753"/>
              <a:gd name="connsiteX13" fmla="*/ 34183 w 256374"/>
              <a:gd name="connsiteY13" fmla="*/ 2298819 h 2333753"/>
              <a:gd name="connsiteX14" fmla="*/ 59820 w 256374"/>
              <a:gd name="connsiteY14" fmla="*/ 2315911 h 2333753"/>
              <a:gd name="connsiteX15" fmla="*/ 188007 w 256374"/>
              <a:gd name="connsiteY15" fmla="*/ 2324456 h 2333753"/>
              <a:gd name="connsiteX16" fmla="*/ 256374 w 256374"/>
              <a:gd name="connsiteY16" fmla="*/ 2333002 h 2333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374" h="2333753">
                <a:moveTo>
                  <a:pt x="102549" y="0"/>
                </a:moveTo>
                <a:cubicBezTo>
                  <a:pt x="99701" y="56972"/>
                  <a:pt x="98945" y="114087"/>
                  <a:pt x="94004" y="170916"/>
                </a:cubicBezTo>
                <a:cubicBezTo>
                  <a:pt x="93224" y="179890"/>
                  <a:pt x="85458" y="187546"/>
                  <a:pt x="85458" y="196554"/>
                </a:cubicBezTo>
                <a:cubicBezTo>
                  <a:pt x="85458" y="277027"/>
                  <a:pt x="93997" y="341772"/>
                  <a:pt x="102549" y="418744"/>
                </a:cubicBezTo>
                <a:cubicBezTo>
                  <a:pt x="77763" y="567473"/>
                  <a:pt x="105364" y="387998"/>
                  <a:pt x="85458" y="726393"/>
                </a:cubicBezTo>
                <a:cubicBezTo>
                  <a:pt x="84468" y="743215"/>
                  <a:pt x="73155" y="769452"/>
                  <a:pt x="68366" y="786213"/>
                </a:cubicBezTo>
                <a:cubicBezTo>
                  <a:pt x="65139" y="797506"/>
                  <a:pt x="62669" y="809002"/>
                  <a:pt x="59820" y="820397"/>
                </a:cubicBezTo>
                <a:cubicBezTo>
                  <a:pt x="30840" y="1110224"/>
                  <a:pt x="61329" y="780958"/>
                  <a:pt x="42729" y="1478423"/>
                </a:cubicBezTo>
                <a:cubicBezTo>
                  <a:pt x="42367" y="1492001"/>
                  <a:pt x="28062" y="1589637"/>
                  <a:pt x="25637" y="1606610"/>
                </a:cubicBezTo>
                <a:cubicBezTo>
                  <a:pt x="22788" y="1652187"/>
                  <a:pt x="21871" y="1697927"/>
                  <a:pt x="17091" y="1743342"/>
                </a:cubicBezTo>
                <a:cubicBezTo>
                  <a:pt x="16148" y="1752301"/>
                  <a:pt x="9211" y="1759996"/>
                  <a:pt x="8546" y="1768980"/>
                </a:cubicBezTo>
                <a:cubicBezTo>
                  <a:pt x="3491" y="1837219"/>
                  <a:pt x="2849" y="1905713"/>
                  <a:pt x="0" y="1974079"/>
                </a:cubicBezTo>
                <a:cubicBezTo>
                  <a:pt x="2849" y="2031051"/>
                  <a:pt x="5292" y="2088045"/>
                  <a:pt x="8546" y="2144995"/>
                </a:cubicBezTo>
                <a:cubicBezTo>
                  <a:pt x="11216" y="2191726"/>
                  <a:pt x="-5091" y="2259545"/>
                  <a:pt x="34183" y="2298819"/>
                </a:cubicBezTo>
                <a:cubicBezTo>
                  <a:pt x="41446" y="2306082"/>
                  <a:pt x="49689" y="2314223"/>
                  <a:pt x="59820" y="2315911"/>
                </a:cubicBezTo>
                <a:cubicBezTo>
                  <a:pt x="102061" y="2322951"/>
                  <a:pt x="145278" y="2321608"/>
                  <a:pt x="188007" y="2324456"/>
                </a:cubicBezTo>
                <a:cubicBezTo>
                  <a:pt x="227157" y="2337506"/>
                  <a:pt x="204637" y="2333002"/>
                  <a:pt x="256374" y="2333002"/>
                </a:cubicBezTo>
              </a:path>
            </a:pathLst>
          </a:custGeom>
          <a:noFill/>
          <a:ln w="5715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fontAlgn="base">
              <a:spcBef>
                <a:spcPct val="20000"/>
              </a:spcBef>
              <a:spcAft>
                <a:spcPct val="0"/>
              </a:spcAft>
            </a:pPr>
            <a:endParaRPr lang="en-US" sz="2400">
              <a:latin typeface="Arial" charset="0"/>
            </a:endParaRPr>
          </a:p>
        </p:txBody>
      </p:sp>
    </p:spTree>
    <p:extLst>
      <p:ext uri="{BB962C8B-B14F-4D97-AF65-F5344CB8AC3E}">
        <p14:creationId xmlns:p14="http://schemas.microsoft.com/office/powerpoint/2010/main" val="3240363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36224" y="2001272"/>
            <a:ext cx="6794848" cy="3652957"/>
          </a:xfrm>
          <a:prstGeom prst="rect">
            <a:avLst/>
          </a:prstGeom>
          <a:noFill/>
        </p:spPr>
      </p:pic>
      <p:sp>
        <p:nvSpPr>
          <p:cNvPr id="6" name="Title 1">
            <a:extLst>
              <a:ext uri="{FF2B5EF4-FFF2-40B4-BE49-F238E27FC236}">
                <a16:creationId xmlns:a16="http://schemas.microsoft.com/office/drawing/2014/main" xmlns="" id="{EE71CE93-B667-4CE7-AE4C-76479E8849D0}"/>
              </a:ext>
            </a:extLst>
          </p:cNvPr>
          <p:cNvSpPr txBox="1">
            <a:spLocks/>
          </p:cNvSpPr>
          <p:nvPr/>
        </p:nvSpPr>
        <p:spPr>
          <a:xfrm>
            <a:off x="2990088" y="1"/>
            <a:ext cx="8854440" cy="786384"/>
          </a:xfrm>
          <a:prstGeom prst="rect">
            <a:avLst/>
          </a:prstGeom>
        </p:spPr>
        <p:txBody>
          <a:bodyPr anchor="b"/>
          <a:lstStyle>
            <a:lvl1pPr algn="l" defTabSz="6858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en-US" dirty="0"/>
              <a:t>Measurement Process</a:t>
            </a:r>
          </a:p>
        </p:txBody>
      </p:sp>
    </p:spTree>
    <p:extLst>
      <p:ext uri="{BB962C8B-B14F-4D97-AF65-F5344CB8AC3E}">
        <p14:creationId xmlns:p14="http://schemas.microsoft.com/office/powerpoint/2010/main" val="2762743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0720CA-B078-4945-AF2B-FE57F506B61A}"/>
              </a:ext>
            </a:extLst>
          </p:cNvPr>
          <p:cNvSpPr>
            <a:spLocks noGrp="1"/>
          </p:cNvSpPr>
          <p:nvPr>
            <p:ph type="title"/>
          </p:nvPr>
        </p:nvSpPr>
        <p:spPr/>
        <p:txBody>
          <a:bodyPr/>
          <a:lstStyle/>
          <a:p>
            <a:r>
              <a:rPr lang="en-US" dirty="0"/>
              <a:t>Measuring Cohesion</a:t>
            </a:r>
          </a:p>
        </p:txBody>
      </p:sp>
      <p:sp>
        <p:nvSpPr>
          <p:cNvPr id="3" name="Content Placeholder 2">
            <a:extLst>
              <a:ext uri="{FF2B5EF4-FFF2-40B4-BE49-F238E27FC236}">
                <a16:creationId xmlns:a16="http://schemas.microsoft.com/office/drawing/2014/main" xmlns="" id="{037CE8FF-28DD-4484-BC58-FAD595530763}"/>
              </a:ext>
            </a:extLst>
          </p:cNvPr>
          <p:cNvSpPr>
            <a:spLocks noGrp="1"/>
          </p:cNvSpPr>
          <p:nvPr>
            <p:ph idx="1"/>
          </p:nvPr>
        </p:nvSpPr>
        <p:spPr/>
        <p:txBody>
          <a:bodyPr/>
          <a:lstStyle/>
          <a:p>
            <a:r>
              <a:rPr lang="en-US" sz="2800" dirty="0"/>
              <a:t>Cohesion is typically decomposed into two categories: task cohesion and social cohesion.</a:t>
            </a:r>
          </a:p>
          <a:p>
            <a:r>
              <a:rPr lang="en-US" sz="2800" dirty="0"/>
              <a:t>Task cohesion </a:t>
            </a:r>
          </a:p>
          <a:p>
            <a:pPr lvl="1"/>
            <a:r>
              <a:rPr lang="en-US" sz="2800" dirty="0"/>
              <a:t>The ability of team members to work together to achieve a common goal. </a:t>
            </a:r>
          </a:p>
          <a:p>
            <a:r>
              <a:rPr lang="en-US" sz="2800" dirty="0"/>
              <a:t>Social cohesion </a:t>
            </a:r>
          </a:p>
          <a:p>
            <a:pPr lvl="1"/>
            <a:r>
              <a:rPr lang="en-US" sz="2800" dirty="0"/>
              <a:t>How well the members of a team like each other and interact (often in the absence of a goal-oriented environment).</a:t>
            </a:r>
          </a:p>
          <a:p>
            <a:pPr marL="0" indent="0">
              <a:buNone/>
            </a:pPr>
            <a:endParaRPr lang="en-US" dirty="0"/>
          </a:p>
        </p:txBody>
      </p:sp>
      <p:sp>
        <p:nvSpPr>
          <p:cNvPr id="4" name="Slide Number Placeholder 3">
            <a:extLst>
              <a:ext uri="{FF2B5EF4-FFF2-40B4-BE49-F238E27FC236}">
                <a16:creationId xmlns:a16="http://schemas.microsoft.com/office/drawing/2014/main" xmlns="" id="{7C88911A-5E1C-4A6B-B3A9-F3E62062EA26}"/>
              </a:ext>
            </a:extLst>
          </p:cNvPr>
          <p:cNvSpPr>
            <a:spLocks noGrp="1"/>
          </p:cNvSpPr>
          <p:nvPr>
            <p:ph type="sldNum" sz="quarter" idx="12"/>
          </p:nvPr>
        </p:nvSpPr>
        <p:spPr/>
        <p:txBody>
          <a:bodyPr/>
          <a:lstStyle/>
          <a:p>
            <a:fld id="{BBC12974-9E60-42C5-9D84-5F35497ACEC4}" type="slidenum">
              <a:rPr lang="en-US" smtClean="0"/>
              <a:pPr/>
              <a:t>7</a:t>
            </a:fld>
            <a:endParaRPr lang="en-US" dirty="0"/>
          </a:p>
        </p:txBody>
      </p:sp>
    </p:spTree>
    <p:extLst>
      <p:ext uri="{BB962C8B-B14F-4D97-AF65-F5344CB8AC3E}">
        <p14:creationId xmlns:p14="http://schemas.microsoft.com/office/powerpoint/2010/main" val="1903940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74C4A4-0C7D-4941-A69C-E81C8A09B716}"/>
              </a:ext>
            </a:extLst>
          </p:cNvPr>
          <p:cNvSpPr>
            <a:spLocks noGrp="1"/>
          </p:cNvSpPr>
          <p:nvPr>
            <p:ph type="title"/>
          </p:nvPr>
        </p:nvSpPr>
        <p:spPr/>
        <p:txBody>
          <a:bodyPr>
            <a:normAutofit fontScale="90000"/>
          </a:bodyPr>
          <a:lstStyle/>
          <a:p>
            <a:r>
              <a:rPr lang="en-US" dirty="0"/>
              <a:t>Example Behaviors and Attributes Related to Cohesion</a:t>
            </a:r>
          </a:p>
        </p:txBody>
      </p:sp>
      <p:sp>
        <p:nvSpPr>
          <p:cNvPr id="4" name="Slide Number Placeholder 3">
            <a:extLst>
              <a:ext uri="{FF2B5EF4-FFF2-40B4-BE49-F238E27FC236}">
                <a16:creationId xmlns:a16="http://schemas.microsoft.com/office/drawing/2014/main" xmlns="" id="{E2715CAA-76E5-4659-911F-5381F7CA5E77}"/>
              </a:ext>
            </a:extLst>
          </p:cNvPr>
          <p:cNvSpPr>
            <a:spLocks noGrp="1"/>
          </p:cNvSpPr>
          <p:nvPr>
            <p:ph type="sldNum" sz="quarter" idx="12"/>
          </p:nvPr>
        </p:nvSpPr>
        <p:spPr/>
        <p:txBody>
          <a:bodyPr/>
          <a:lstStyle/>
          <a:p>
            <a:fld id="{BBC12974-9E60-42C5-9D84-5F35497ACEC4}" type="slidenum">
              <a:rPr lang="en-US" smtClean="0"/>
              <a:pPr/>
              <a:t>8</a:t>
            </a:fld>
            <a:endParaRPr lang="en-US" dirty="0"/>
          </a:p>
        </p:txBody>
      </p:sp>
      <p:graphicFrame>
        <p:nvGraphicFramePr>
          <p:cNvPr id="6" name="Table 5">
            <a:extLst>
              <a:ext uri="{FF2B5EF4-FFF2-40B4-BE49-F238E27FC236}">
                <a16:creationId xmlns:a16="http://schemas.microsoft.com/office/drawing/2014/main" xmlns="" id="{D334CDFD-08CD-4DFA-AF17-B0C84736E923}"/>
              </a:ext>
            </a:extLst>
          </p:cNvPr>
          <p:cNvGraphicFramePr>
            <a:graphicFrameLocks noGrp="1"/>
          </p:cNvGraphicFramePr>
          <p:nvPr>
            <p:extLst>
              <p:ext uri="{D42A27DB-BD31-4B8C-83A1-F6EECF244321}">
                <p14:modId xmlns:p14="http://schemas.microsoft.com/office/powerpoint/2010/main" val="2490704498"/>
              </p:ext>
            </p:extLst>
          </p:nvPr>
        </p:nvGraphicFramePr>
        <p:xfrm>
          <a:off x="232410" y="1245045"/>
          <a:ext cx="11727180" cy="4881561"/>
        </p:xfrm>
        <a:graphic>
          <a:graphicData uri="http://schemas.openxmlformats.org/drawingml/2006/table">
            <a:tbl>
              <a:tblPr firstRow="1" bandRow="1">
                <a:tableStyleId>{5C22544A-7EE6-4342-B048-85BDC9FD1C3A}</a:tableStyleId>
              </a:tblPr>
              <a:tblGrid>
                <a:gridCol w="2758864">
                  <a:extLst>
                    <a:ext uri="{9D8B030D-6E8A-4147-A177-3AD203B41FA5}">
                      <a16:colId xmlns:a16="http://schemas.microsoft.com/office/drawing/2014/main" xmlns="" val="924979901"/>
                    </a:ext>
                  </a:extLst>
                </a:gridCol>
                <a:gridCol w="1015642">
                  <a:extLst>
                    <a:ext uri="{9D8B030D-6E8A-4147-A177-3AD203B41FA5}">
                      <a16:colId xmlns:a16="http://schemas.microsoft.com/office/drawing/2014/main" xmlns="" val="3253792742"/>
                    </a:ext>
                  </a:extLst>
                </a:gridCol>
                <a:gridCol w="5097377">
                  <a:extLst>
                    <a:ext uri="{9D8B030D-6E8A-4147-A177-3AD203B41FA5}">
                      <a16:colId xmlns:a16="http://schemas.microsoft.com/office/drawing/2014/main" xmlns="" val="4016964467"/>
                    </a:ext>
                  </a:extLst>
                </a:gridCol>
                <a:gridCol w="2855297">
                  <a:extLst>
                    <a:ext uri="{9D8B030D-6E8A-4147-A177-3AD203B41FA5}">
                      <a16:colId xmlns:a16="http://schemas.microsoft.com/office/drawing/2014/main" xmlns="" val="1073121780"/>
                    </a:ext>
                  </a:extLst>
                </a:gridCol>
              </a:tblGrid>
              <a:tr h="284065">
                <a:tc>
                  <a:txBody>
                    <a:bodyPr/>
                    <a:lstStyle/>
                    <a:p>
                      <a:pPr marL="0" marR="0">
                        <a:lnSpc>
                          <a:spcPct val="107000"/>
                        </a:lnSpc>
                        <a:spcBef>
                          <a:spcPts val="0"/>
                        </a:spcBef>
                        <a:spcAft>
                          <a:spcPts val="0"/>
                        </a:spcAft>
                      </a:pPr>
                      <a:r>
                        <a:rPr lang="en-US" sz="1400">
                          <a:effectLst/>
                        </a:rPr>
                        <a:t>Facet of Cohesion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Task / Social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dirty="0">
                          <a:effectLst/>
                        </a:rPr>
                        <a:t>Description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Source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extLst>
                  <a:ext uri="{0D108BD9-81ED-4DB2-BD59-A6C34878D82A}">
                    <a16:rowId xmlns:a16="http://schemas.microsoft.com/office/drawing/2014/main" xmlns="" val="545912640"/>
                  </a:ext>
                </a:extLst>
              </a:tr>
              <a:tr h="284065">
                <a:tc>
                  <a:txBody>
                    <a:bodyPr/>
                    <a:lstStyle/>
                    <a:p>
                      <a:pPr marL="0" marR="0">
                        <a:lnSpc>
                          <a:spcPct val="107000"/>
                        </a:lnSpc>
                        <a:spcBef>
                          <a:spcPts val="0"/>
                        </a:spcBef>
                        <a:spcAft>
                          <a:spcPts val="0"/>
                        </a:spcAft>
                      </a:pPr>
                      <a:r>
                        <a:rPr lang="en-US" sz="1400" dirty="0">
                          <a:effectLst/>
                        </a:rPr>
                        <a:t>Bonding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Social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Team enjoys time spent together outside of work hours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Carless &amp; de Paola, 2000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extLst>
                  <a:ext uri="{0D108BD9-81ED-4DB2-BD59-A6C34878D82A}">
                    <a16:rowId xmlns:a16="http://schemas.microsoft.com/office/drawing/2014/main" xmlns="" val="3070512838"/>
                  </a:ext>
                </a:extLst>
              </a:tr>
              <a:tr h="284065">
                <a:tc>
                  <a:txBody>
                    <a:bodyPr/>
                    <a:lstStyle/>
                    <a:p>
                      <a:pPr marL="0" marR="0">
                        <a:lnSpc>
                          <a:spcPct val="107000"/>
                        </a:lnSpc>
                        <a:spcBef>
                          <a:spcPts val="0"/>
                        </a:spcBef>
                        <a:spcAft>
                          <a:spcPts val="0"/>
                        </a:spcAft>
                      </a:pPr>
                      <a:r>
                        <a:rPr lang="en-US" sz="1400" dirty="0">
                          <a:effectLst/>
                        </a:rPr>
                        <a:t>Proportion of communication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Task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All team members contribute somewhat evenly to communications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Horn, Rench, Orvis &amp; Sullivan, 2014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extLst>
                  <a:ext uri="{0D108BD9-81ED-4DB2-BD59-A6C34878D82A}">
                    <a16:rowId xmlns:a16="http://schemas.microsoft.com/office/drawing/2014/main" xmlns="" val="4258686379"/>
                  </a:ext>
                </a:extLst>
              </a:tr>
              <a:tr h="284065">
                <a:tc>
                  <a:txBody>
                    <a:bodyPr/>
                    <a:lstStyle/>
                    <a:p>
                      <a:pPr marL="0" marR="0">
                        <a:lnSpc>
                          <a:spcPct val="107000"/>
                        </a:lnSpc>
                        <a:spcBef>
                          <a:spcPts val="0"/>
                        </a:spcBef>
                        <a:spcAft>
                          <a:spcPts val="0"/>
                        </a:spcAft>
                      </a:pPr>
                      <a:r>
                        <a:rPr lang="en-US" sz="1400">
                          <a:effectLst/>
                        </a:rPr>
                        <a:t>Certainty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Task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Communications that indicate certainty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dirty="0">
                          <a:effectLst/>
                        </a:rPr>
                        <a:t>Horn, </a:t>
                      </a:r>
                      <a:r>
                        <a:rPr lang="en-US" sz="1400" dirty="0" err="1">
                          <a:effectLst/>
                        </a:rPr>
                        <a:t>Rench</a:t>
                      </a:r>
                      <a:r>
                        <a:rPr lang="en-US" sz="1400" dirty="0">
                          <a:effectLst/>
                        </a:rPr>
                        <a:t>, Orvis &amp; Sullivan, 2014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extLst>
                  <a:ext uri="{0D108BD9-81ED-4DB2-BD59-A6C34878D82A}">
                    <a16:rowId xmlns:a16="http://schemas.microsoft.com/office/drawing/2014/main" xmlns="" val="122761204"/>
                  </a:ext>
                </a:extLst>
              </a:tr>
              <a:tr h="284065">
                <a:tc>
                  <a:txBody>
                    <a:bodyPr/>
                    <a:lstStyle/>
                    <a:p>
                      <a:pPr marL="0" marR="0">
                        <a:lnSpc>
                          <a:spcPct val="107000"/>
                        </a:lnSpc>
                        <a:spcBef>
                          <a:spcPts val="0"/>
                        </a:spcBef>
                        <a:spcAft>
                          <a:spcPts val="0"/>
                        </a:spcAft>
                      </a:pPr>
                      <a:r>
                        <a:rPr lang="en-US" sz="1400">
                          <a:effectLst/>
                        </a:rPr>
                        <a:t>Acknowledgement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Task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Communications with acknowledgement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dirty="0">
                          <a:effectLst/>
                        </a:rPr>
                        <a:t>Horn, </a:t>
                      </a:r>
                      <a:r>
                        <a:rPr lang="en-US" sz="1400" dirty="0" err="1">
                          <a:effectLst/>
                        </a:rPr>
                        <a:t>Rench</a:t>
                      </a:r>
                      <a:r>
                        <a:rPr lang="en-US" sz="1400" dirty="0">
                          <a:effectLst/>
                        </a:rPr>
                        <a:t>, Orvis &amp; Sullivan, 2014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extLst>
                  <a:ext uri="{0D108BD9-81ED-4DB2-BD59-A6C34878D82A}">
                    <a16:rowId xmlns:a16="http://schemas.microsoft.com/office/drawing/2014/main" xmlns="" val="2036386588"/>
                  </a:ext>
                </a:extLst>
              </a:tr>
              <a:tr h="284065">
                <a:tc>
                  <a:txBody>
                    <a:bodyPr/>
                    <a:lstStyle/>
                    <a:p>
                      <a:pPr marL="0" marR="0">
                        <a:lnSpc>
                          <a:spcPct val="107000"/>
                        </a:lnSpc>
                        <a:spcBef>
                          <a:spcPts val="0"/>
                        </a:spcBef>
                        <a:spcAft>
                          <a:spcPts val="0"/>
                        </a:spcAft>
                      </a:pPr>
                      <a:r>
                        <a:rPr lang="en-US" sz="1400">
                          <a:effectLst/>
                        </a:rPr>
                        <a:t>Positive reply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Task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dirty="0">
                          <a:effectLst/>
                        </a:rPr>
                        <a:t>Communications with positive replies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dirty="0">
                          <a:effectLst/>
                        </a:rPr>
                        <a:t>Horn, </a:t>
                      </a:r>
                      <a:r>
                        <a:rPr lang="en-US" sz="1400" dirty="0" err="1">
                          <a:effectLst/>
                        </a:rPr>
                        <a:t>Rench</a:t>
                      </a:r>
                      <a:r>
                        <a:rPr lang="en-US" sz="1400" dirty="0">
                          <a:effectLst/>
                        </a:rPr>
                        <a:t>, Orvis &amp; Sullivan, 2014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extLst>
                  <a:ext uri="{0D108BD9-81ED-4DB2-BD59-A6C34878D82A}">
                    <a16:rowId xmlns:a16="http://schemas.microsoft.com/office/drawing/2014/main" xmlns="" val="254786712"/>
                  </a:ext>
                </a:extLst>
              </a:tr>
              <a:tr h="581244">
                <a:tc>
                  <a:txBody>
                    <a:bodyPr/>
                    <a:lstStyle/>
                    <a:p>
                      <a:pPr marL="0" marR="0">
                        <a:lnSpc>
                          <a:spcPct val="107000"/>
                        </a:lnSpc>
                        <a:spcBef>
                          <a:spcPts val="0"/>
                        </a:spcBef>
                        <a:spcAft>
                          <a:spcPts val="0"/>
                        </a:spcAft>
                      </a:pPr>
                      <a:r>
                        <a:rPr lang="en-US" sz="1400">
                          <a:effectLst/>
                        </a:rPr>
                        <a:t>Certainty followed by acknowledgement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Task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Communications with certainty followed by communications with acknowledgement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dirty="0">
                          <a:effectLst/>
                        </a:rPr>
                        <a:t>Horn, </a:t>
                      </a:r>
                      <a:r>
                        <a:rPr lang="en-US" sz="1400" dirty="0" err="1">
                          <a:effectLst/>
                        </a:rPr>
                        <a:t>Rench</a:t>
                      </a:r>
                      <a:r>
                        <a:rPr lang="en-US" sz="1400" dirty="0">
                          <a:effectLst/>
                        </a:rPr>
                        <a:t>, Orvis &amp; Sullivan, 2014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extLst>
                  <a:ext uri="{0D108BD9-81ED-4DB2-BD59-A6C34878D82A}">
                    <a16:rowId xmlns:a16="http://schemas.microsoft.com/office/drawing/2014/main" xmlns="" val="1619750908"/>
                  </a:ext>
                </a:extLst>
              </a:tr>
              <a:tr h="581244">
                <a:tc>
                  <a:txBody>
                    <a:bodyPr/>
                    <a:lstStyle/>
                    <a:p>
                      <a:pPr marL="0" marR="0">
                        <a:lnSpc>
                          <a:spcPct val="107000"/>
                        </a:lnSpc>
                        <a:spcBef>
                          <a:spcPts val="0"/>
                        </a:spcBef>
                        <a:spcAft>
                          <a:spcPts val="0"/>
                        </a:spcAft>
                      </a:pPr>
                      <a:r>
                        <a:rPr lang="en-US" sz="1400">
                          <a:effectLst/>
                        </a:rPr>
                        <a:t>Certainty followed by positive reply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Task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Communications with certainty followed by communications with positive reply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dirty="0">
                          <a:effectLst/>
                        </a:rPr>
                        <a:t>Horn, </a:t>
                      </a:r>
                      <a:r>
                        <a:rPr lang="en-US" sz="1400" dirty="0" err="1">
                          <a:effectLst/>
                        </a:rPr>
                        <a:t>Rench</a:t>
                      </a:r>
                      <a:r>
                        <a:rPr lang="en-US" sz="1400" dirty="0">
                          <a:effectLst/>
                        </a:rPr>
                        <a:t>, Orvis &amp; Sullivan, 2014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extLst>
                  <a:ext uri="{0D108BD9-81ED-4DB2-BD59-A6C34878D82A}">
                    <a16:rowId xmlns:a16="http://schemas.microsoft.com/office/drawing/2014/main" xmlns="" val="4021749728"/>
                  </a:ext>
                </a:extLst>
              </a:tr>
              <a:tr h="581244">
                <a:tc>
                  <a:txBody>
                    <a:bodyPr/>
                    <a:lstStyle/>
                    <a:p>
                      <a:pPr marL="0" marR="0">
                        <a:lnSpc>
                          <a:spcPct val="107000"/>
                        </a:lnSpc>
                        <a:spcBef>
                          <a:spcPts val="0"/>
                        </a:spcBef>
                        <a:spcAft>
                          <a:spcPts val="0"/>
                        </a:spcAft>
                      </a:pPr>
                      <a:r>
                        <a:rPr lang="en-US" sz="1400" dirty="0">
                          <a:effectLst/>
                        </a:rPr>
                        <a:t>Conflict resolution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Social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Amount of communications indicating conflict (frustration, criticism, negative replies) declines over time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dirty="0">
                          <a:effectLst/>
                        </a:rPr>
                        <a:t>Horn, </a:t>
                      </a:r>
                      <a:r>
                        <a:rPr lang="en-US" sz="1400" dirty="0" err="1">
                          <a:effectLst/>
                        </a:rPr>
                        <a:t>Rench</a:t>
                      </a:r>
                      <a:r>
                        <a:rPr lang="en-US" sz="1400" dirty="0">
                          <a:effectLst/>
                        </a:rPr>
                        <a:t>, Orvis &amp; Sullivan, 2014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extLst>
                  <a:ext uri="{0D108BD9-81ED-4DB2-BD59-A6C34878D82A}">
                    <a16:rowId xmlns:a16="http://schemas.microsoft.com/office/drawing/2014/main" xmlns="" val="2339181611"/>
                  </a:ext>
                </a:extLst>
              </a:tr>
              <a:tr h="581244">
                <a:tc>
                  <a:txBody>
                    <a:bodyPr/>
                    <a:lstStyle/>
                    <a:p>
                      <a:pPr marL="0" marR="0">
                        <a:lnSpc>
                          <a:spcPct val="107000"/>
                        </a:lnSpc>
                        <a:spcBef>
                          <a:spcPts val="0"/>
                        </a:spcBef>
                        <a:spcAft>
                          <a:spcPts val="0"/>
                        </a:spcAft>
                      </a:pPr>
                      <a:r>
                        <a:rPr lang="en-US" sz="1400" dirty="0">
                          <a:effectLst/>
                        </a:rPr>
                        <a:t>Team-focused language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Social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Communications with more team-focused (we, us, our) than individual-focused (I, me, my) language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dirty="0">
                          <a:effectLst/>
                        </a:rPr>
                        <a:t>Horn, </a:t>
                      </a:r>
                      <a:r>
                        <a:rPr lang="en-US" sz="1400" dirty="0" err="1">
                          <a:effectLst/>
                        </a:rPr>
                        <a:t>Rench</a:t>
                      </a:r>
                      <a:r>
                        <a:rPr lang="en-US" sz="1400" dirty="0">
                          <a:effectLst/>
                        </a:rPr>
                        <a:t>, Orvis &amp; Sullivan, 2014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extLst>
                  <a:ext uri="{0D108BD9-81ED-4DB2-BD59-A6C34878D82A}">
                    <a16:rowId xmlns:a16="http://schemas.microsoft.com/office/drawing/2014/main" xmlns="" val="1027182542"/>
                  </a:ext>
                </a:extLst>
              </a:tr>
              <a:tr h="284065">
                <a:tc>
                  <a:txBody>
                    <a:bodyPr/>
                    <a:lstStyle/>
                    <a:p>
                      <a:pPr marL="0" marR="0">
                        <a:lnSpc>
                          <a:spcPct val="107000"/>
                        </a:lnSpc>
                        <a:spcBef>
                          <a:spcPts val="0"/>
                        </a:spcBef>
                        <a:spcAft>
                          <a:spcPts val="0"/>
                        </a:spcAft>
                      </a:pPr>
                      <a:r>
                        <a:rPr lang="en-US" sz="1400">
                          <a:effectLst/>
                        </a:rPr>
                        <a:t>Positive reply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Social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dirty="0">
                          <a:effectLst/>
                        </a:rPr>
                        <a:t>Communications with positive replies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dirty="0">
                          <a:effectLst/>
                        </a:rPr>
                        <a:t>Horn, </a:t>
                      </a:r>
                      <a:r>
                        <a:rPr lang="en-US" sz="1400" dirty="0" err="1">
                          <a:effectLst/>
                        </a:rPr>
                        <a:t>Rench</a:t>
                      </a:r>
                      <a:r>
                        <a:rPr lang="en-US" sz="1400" dirty="0">
                          <a:effectLst/>
                        </a:rPr>
                        <a:t>, Orvis &amp; Sullivan, 2014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extLst>
                  <a:ext uri="{0D108BD9-81ED-4DB2-BD59-A6C34878D82A}">
                    <a16:rowId xmlns:a16="http://schemas.microsoft.com/office/drawing/2014/main" xmlns="" val="3456671566"/>
                  </a:ext>
                </a:extLst>
              </a:tr>
              <a:tr h="284065">
                <a:tc>
                  <a:txBody>
                    <a:bodyPr/>
                    <a:lstStyle/>
                    <a:p>
                      <a:pPr marL="0" marR="0">
                        <a:lnSpc>
                          <a:spcPct val="107000"/>
                        </a:lnSpc>
                        <a:spcBef>
                          <a:spcPts val="0"/>
                        </a:spcBef>
                        <a:spcAft>
                          <a:spcPts val="0"/>
                        </a:spcAft>
                      </a:pPr>
                      <a:r>
                        <a:rPr lang="en-US" sz="1400">
                          <a:effectLst/>
                        </a:rPr>
                        <a:t>Politeness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Social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Communications with politeness aspects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dirty="0">
                          <a:effectLst/>
                        </a:rPr>
                        <a:t>Horn, </a:t>
                      </a:r>
                      <a:r>
                        <a:rPr lang="en-US" sz="1400" dirty="0" err="1">
                          <a:effectLst/>
                        </a:rPr>
                        <a:t>Rench</a:t>
                      </a:r>
                      <a:r>
                        <a:rPr lang="en-US" sz="1400" dirty="0">
                          <a:effectLst/>
                        </a:rPr>
                        <a:t>, Orvis &amp; Sullivan, 2014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extLst>
                  <a:ext uri="{0D108BD9-81ED-4DB2-BD59-A6C34878D82A}">
                    <a16:rowId xmlns:a16="http://schemas.microsoft.com/office/drawing/2014/main" xmlns="" val="2396904469"/>
                  </a:ext>
                </a:extLst>
              </a:tr>
              <a:tr h="284065">
                <a:tc>
                  <a:txBody>
                    <a:bodyPr/>
                    <a:lstStyle/>
                    <a:p>
                      <a:pPr marL="0" marR="0">
                        <a:lnSpc>
                          <a:spcPct val="107000"/>
                        </a:lnSpc>
                        <a:spcBef>
                          <a:spcPts val="0"/>
                        </a:spcBef>
                        <a:spcAft>
                          <a:spcPts val="0"/>
                        </a:spcAft>
                      </a:pPr>
                      <a:r>
                        <a:rPr lang="en-US" sz="1400">
                          <a:effectLst/>
                        </a:rPr>
                        <a:t>Praise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a:effectLst/>
                        </a:rPr>
                        <a:t>Social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dirty="0">
                          <a:effectLst/>
                        </a:rPr>
                        <a:t>Communications representing praise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tc>
                  <a:txBody>
                    <a:bodyPr/>
                    <a:lstStyle/>
                    <a:p>
                      <a:pPr marL="0" marR="0">
                        <a:lnSpc>
                          <a:spcPct val="107000"/>
                        </a:lnSpc>
                        <a:spcBef>
                          <a:spcPts val="0"/>
                        </a:spcBef>
                        <a:spcAft>
                          <a:spcPts val="0"/>
                        </a:spcAft>
                      </a:pPr>
                      <a:r>
                        <a:rPr lang="en-US" sz="1400" dirty="0">
                          <a:effectLst/>
                        </a:rPr>
                        <a:t>Horn, </a:t>
                      </a:r>
                      <a:r>
                        <a:rPr lang="en-US" sz="1400" dirty="0" err="1">
                          <a:effectLst/>
                        </a:rPr>
                        <a:t>Rench</a:t>
                      </a:r>
                      <a:r>
                        <a:rPr lang="en-US" sz="1400" dirty="0">
                          <a:effectLst/>
                        </a:rPr>
                        <a:t>, Orvis &amp; Sullivan, 2014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8881" marR="18881" marT="0" marB="0" anchor="ctr"/>
                </a:tc>
                <a:extLst>
                  <a:ext uri="{0D108BD9-81ED-4DB2-BD59-A6C34878D82A}">
                    <a16:rowId xmlns:a16="http://schemas.microsoft.com/office/drawing/2014/main" xmlns="" val="1414032193"/>
                  </a:ext>
                </a:extLst>
              </a:tr>
            </a:tbl>
          </a:graphicData>
        </a:graphic>
      </p:graphicFrame>
    </p:spTree>
    <p:extLst>
      <p:ext uri="{BB962C8B-B14F-4D97-AF65-F5344CB8AC3E}">
        <p14:creationId xmlns:p14="http://schemas.microsoft.com/office/powerpoint/2010/main" val="214721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Content Placeholder 3"/>
              <p:cNvGraphicFramePr>
                <a:graphicFrameLocks noGrp="1"/>
              </p:cNvGraphicFramePr>
              <p:nvPr>
                <p:ph idx="1"/>
              </p:nvPr>
            </p:nvGraphicFramePr>
            <p:xfrm>
              <a:off x="1767841" y="1759132"/>
              <a:ext cx="8647611" cy="3779520"/>
            </p:xfrm>
            <a:graphic>
              <a:graphicData uri="http://schemas.openxmlformats.org/drawingml/2006/table">
                <a:tbl>
                  <a:tblPr firstRow="1" firstCol="1" bandRow="1">
                    <a:tableStyleId>{5C22544A-7EE6-4342-B048-85BDC9FD1C3A}</a:tableStyleId>
                  </a:tblPr>
                  <a:tblGrid>
                    <a:gridCol w="2401090">
                      <a:extLst>
                        <a:ext uri="{9D8B030D-6E8A-4147-A177-3AD203B41FA5}">
                          <a16:colId xmlns:a16="http://schemas.microsoft.com/office/drawing/2014/main" xmlns="" val="3104108556"/>
                        </a:ext>
                      </a:extLst>
                    </a:gridCol>
                    <a:gridCol w="6246521">
                      <a:extLst>
                        <a:ext uri="{9D8B030D-6E8A-4147-A177-3AD203B41FA5}">
                          <a16:colId xmlns:a16="http://schemas.microsoft.com/office/drawing/2014/main" xmlns="" val="2974399460"/>
                        </a:ext>
                      </a:extLst>
                    </a:gridCol>
                  </a:tblGrid>
                  <a:tr h="348664">
                    <a:tc>
                      <a:txBody>
                        <a:bodyPr/>
                        <a:lstStyle/>
                        <a:p>
                          <a:pPr marL="0" marR="0" algn="ctr">
                            <a:spcBef>
                              <a:spcPts val="0"/>
                            </a:spcBef>
                            <a:spcAft>
                              <a:spcPts val="0"/>
                            </a:spcAft>
                          </a:pPr>
                          <a:r>
                            <a:rPr lang="en-US" sz="1600">
                              <a:effectLst/>
                            </a:rPr>
                            <a:t>Type of Data</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a:effectLst/>
                            </a:rPr>
                            <a:t>Features</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543804245"/>
                      </a:ext>
                    </a:extLst>
                  </a:tr>
                  <a:tr h="348664">
                    <a:tc>
                      <a:txBody>
                        <a:bodyPr/>
                        <a:lstStyle/>
                        <a:p>
                          <a:pPr marL="0" marR="0">
                            <a:spcBef>
                              <a:spcPts val="0"/>
                            </a:spcBef>
                            <a:spcAft>
                              <a:spcPts val="0"/>
                            </a:spcAft>
                          </a:pPr>
                          <a:r>
                            <a:rPr lang="en-US" sz="1600">
                              <a:effectLst/>
                            </a:rPr>
                            <a:t>Avatar position</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(x,y,z) Euclidean-coordinates of player at time t</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827705663"/>
                      </a:ext>
                    </a:extLst>
                  </a:tr>
                  <a:tr h="669436">
                    <a:tc>
                      <a:txBody>
                        <a:bodyPr/>
                        <a:lstStyle/>
                        <a:p>
                          <a:pPr marL="0" marR="0">
                            <a:spcBef>
                              <a:spcPts val="0"/>
                            </a:spcBef>
                            <a:spcAft>
                              <a:spcPts val="0"/>
                            </a:spcAft>
                          </a:pPr>
                          <a:r>
                            <a:rPr lang="en-US" sz="1600">
                              <a:effectLst/>
                            </a:rPr>
                            <a:t>Avatar orientation</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14:m>
                            <m:oMath xmlns:m="http://schemas.openxmlformats.org/officeDocument/2006/math">
                              <m:r>
                                <a:rPr lang="en-US" sz="1600">
                                  <a:effectLst/>
                                  <a:latin typeface="Cambria Math" panose="02040503050406030204" pitchFamily="18" charset="0"/>
                                </a:rPr>
                                <m:t>𝜃</m:t>
                              </m:r>
                            </m:oMath>
                          </a14:m>
                          <a:r>
                            <a:rPr lang="en-US" sz="1600">
                              <a:effectLst/>
                            </a:rPr>
                            <a:t> angle of player at time t relative to north (Yaw) and </a:t>
                          </a:r>
                          <a14:m>
                            <m:oMath xmlns:m="http://schemas.openxmlformats.org/officeDocument/2006/math">
                              <m:r>
                                <a:rPr lang="en-US" sz="1600">
                                  <a:effectLst/>
                                  <a:latin typeface="Cambria Math" panose="02040503050406030204" pitchFamily="18" charset="0"/>
                                </a:rPr>
                                <m:t>𝜑</m:t>
                              </m:r>
                              <m:r>
                                <a:rPr lang="en-US" sz="1600">
                                  <a:effectLst/>
                                  <a:latin typeface="Cambria Math" panose="02040503050406030204" pitchFamily="18" charset="0"/>
                                </a:rPr>
                                <m:t> </m:t>
                              </m:r>
                            </m:oMath>
                          </a14:m>
                          <a:r>
                            <a:rPr lang="en-US" sz="1600">
                              <a:effectLst/>
                            </a:rPr>
                            <a:t>angle of player at time t relative to horizon (Pitch)</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454157617"/>
                      </a:ext>
                    </a:extLst>
                  </a:tr>
                  <a:tr h="348664">
                    <a:tc>
                      <a:txBody>
                        <a:bodyPr/>
                        <a:lstStyle/>
                        <a:p>
                          <a:pPr marL="0" marR="0">
                            <a:spcBef>
                              <a:spcPts val="0"/>
                            </a:spcBef>
                            <a:spcAft>
                              <a:spcPts val="0"/>
                            </a:spcAft>
                          </a:pPr>
                          <a:r>
                            <a:rPr lang="en-US" sz="1600">
                              <a:effectLst/>
                            </a:rPr>
                            <a:t>Avatar stance</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Prone, crouch, or standing</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622272185"/>
                      </a:ext>
                    </a:extLst>
                  </a:tr>
                  <a:tr h="669436">
                    <a:tc>
                      <a:txBody>
                        <a:bodyPr/>
                        <a:lstStyle/>
                        <a:p>
                          <a:pPr marL="0" marR="0">
                            <a:spcBef>
                              <a:spcPts val="0"/>
                            </a:spcBef>
                            <a:spcAft>
                              <a:spcPts val="0"/>
                            </a:spcAft>
                          </a:pPr>
                          <a:r>
                            <a:rPr lang="en-US" sz="1600">
                              <a:effectLst/>
                            </a:rPr>
                            <a:t>Weapon status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rPr>
                            <a:t>Type of weapon, rounds left in clip, additional ammunition carried by player, use of scope/zoom, weapon holstered or drawn</a:t>
                          </a:r>
                          <a:endParaRPr lang="en-US"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634870950"/>
                      </a:ext>
                    </a:extLst>
                  </a:tr>
                  <a:tr h="348664">
                    <a:tc>
                      <a:txBody>
                        <a:bodyPr/>
                        <a:lstStyle/>
                        <a:p>
                          <a:pPr marL="0" marR="0">
                            <a:spcBef>
                              <a:spcPts val="0"/>
                            </a:spcBef>
                            <a:spcAft>
                              <a:spcPts val="0"/>
                            </a:spcAft>
                          </a:pPr>
                          <a:r>
                            <a:rPr lang="en-US" sz="1600">
                              <a:effectLst/>
                            </a:rPr>
                            <a:t>Weapon fire events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Time of weapon fire and direction of fire</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4222975145"/>
                      </a:ext>
                    </a:extLst>
                  </a:tr>
                  <a:tr h="348664">
                    <a:tc>
                      <a:txBody>
                        <a:bodyPr/>
                        <a:lstStyle/>
                        <a:p>
                          <a:pPr marL="0" marR="0">
                            <a:spcBef>
                              <a:spcPts val="0"/>
                            </a:spcBef>
                            <a:spcAft>
                              <a:spcPts val="0"/>
                            </a:spcAft>
                          </a:pPr>
                          <a:r>
                            <a:rPr lang="en-US" sz="1600">
                              <a:effectLst/>
                            </a:rPr>
                            <a:t>Chat logs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rPr>
                            <a:t>Text and time of chat utterances typed within the VE</a:t>
                          </a:r>
                          <a:endParaRPr lang="en-US"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3043479251"/>
                      </a:ext>
                    </a:extLst>
                  </a:tr>
                  <a:tr h="348664">
                    <a:tc>
                      <a:txBody>
                        <a:bodyPr/>
                        <a:lstStyle/>
                        <a:p>
                          <a:pPr marL="0" marR="0">
                            <a:spcBef>
                              <a:spcPts val="0"/>
                            </a:spcBef>
                            <a:spcAft>
                              <a:spcPts val="0"/>
                            </a:spcAft>
                          </a:pPr>
                          <a:r>
                            <a:rPr lang="en-US" sz="1600">
                              <a:effectLst/>
                            </a:rPr>
                            <a:t>Menu commands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Time and selection of menu items in the VE</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852122471"/>
                      </a:ext>
                    </a:extLst>
                  </a:tr>
                  <a:tr h="348664">
                    <a:tc>
                      <a:txBody>
                        <a:bodyPr/>
                        <a:lstStyle/>
                        <a:p>
                          <a:pPr marL="0" marR="0">
                            <a:spcBef>
                              <a:spcPts val="0"/>
                            </a:spcBef>
                            <a:spcAft>
                              <a:spcPts val="0"/>
                            </a:spcAft>
                          </a:pPr>
                          <a:r>
                            <a:rPr lang="en-US" sz="1600">
                              <a:effectLst/>
                            </a:rPr>
                            <a:t>Other actions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rPr>
                            <a:t>Picking up of items (e.g., a stretcher), use of smoke/flash grenades</a:t>
                          </a:r>
                          <a:endParaRPr lang="en-US"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409078933"/>
                      </a:ext>
                    </a:extLst>
                  </a:tr>
                </a:tbl>
              </a:graphicData>
            </a:graphic>
          </p:graphicFrame>
        </mc:Choice>
        <mc:Fallback xmlns="">
          <p:graphicFrame>
            <p:nvGraphicFramePr>
              <p:cNvPr id="4" name="Content Placeholder 3"/>
              <p:cNvGraphicFramePr>
                <a:graphicFrameLocks noGrp="1"/>
              </p:cNvGraphicFramePr>
              <p:nvPr>
                <p:ph idx="1"/>
              </p:nvPr>
            </p:nvGraphicFramePr>
            <p:xfrm>
              <a:off x="1767841" y="1759132"/>
              <a:ext cx="8647611" cy="3779520"/>
            </p:xfrm>
            <a:graphic>
              <a:graphicData uri="http://schemas.openxmlformats.org/drawingml/2006/table">
                <a:tbl>
                  <a:tblPr firstRow="1" firstCol="1" bandRow="1">
                    <a:tableStyleId>{5C22544A-7EE6-4342-B048-85BDC9FD1C3A}</a:tableStyleId>
                  </a:tblPr>
                  <a:tblGrid>
                    <a:gridCol w="2401090">
                      <a:extLst>
                        <a:ext uri="{9D8B030D-6E8A-4147-A177-3AD203B41FA5}">
                          <a16:colId xmlns:a16="http://schemas.microsoft.com/office/drawing/2014/main" val="3104108556"/>
                        </a:ext>
                      </a:extLst>
                    </a:gridCol>
                    <a:gridCol w="6246521">
                      <a:extLst>
                        <a:ext uri="{9D8B030D-6E8A-4147-A177-3AD203B41FA5}">
                          <a16:colId xmlns:a16="http://schemas.microsoft.com/office/drawing/2014/main" val="2974399460"/>
                        </a:ext>
                      </a:extLst>
                    </a:gridCol>
                  </a:tblGrid>
                  <a:tr h="348664">
                    <a:tc>
                      <a:txBody>
                        <a:bodyPr/>
                        <a:lstStyle/>
                        <a:p>
                          <a:pPr marL="0" marR="0" algn="ctr">
                            <a:spcBef>
                              <a:spcPts val="0"/>
                            </a:spcBef>
                            <a:spcAft>
                              <a:spcPts val="0"/>
                            </a:spcAft>
                          </a:pPr>
                          <a:r>
                            <a:rPr lang="en-US" sz="1600">
                              <a:effectLst/>
                            </a:rPr>
                            <a:t>Type of Data</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a:effectLst/>
                            </a:rPr>
                            <a:t>Features</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543804245"/>
                      </a:ext>
                    </a:extLst>
                  </a:tr>
                  <a:tr h="348664">
                    <a:tc>
                      <a:txBody>
                        <a:bodyPr/>
                        <a:lstStyle/>
                        <a:p>
                          <a:pPr marL="0" marR="0">
                            <a:spcBef>
                              <a:spcPts val="0"/>
                            </a:spcBef>
                            <a:spcAft>
                              <a:spcPts val="0"/>
                            </a:spcAft>
                          </a:pPr>
                          <a:r>
                            <a:rPr lang="en-US" sz="1600">
                              <a:effectLst/>
                            </a:rPr>
                            <a:t>Avatar position</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(x,y,z) Euclidean-coordinates of player at time t</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827705663"/>
                      </a:ext>
                    </a:extLst>
                  </a:tr>
                  <a:tr h="669436">
                    <a:tc>
                      <a:txBody>
                        <a:bodyPr/>
                        <a:lstStyle/>
                        <a:p>
                          <a:pPr marL="0" marR="0">
                            <a:spcBef>
                              <a:spcPts val="0"/>
                            </a:spcBef>
                            <a:spcAft>
                              <a:spcPts val="0"/>
                            </a:spcAft>
                          </a:pPr>
                          <a:r>
                            <a:rPr lang="en-US" sz="1600">
                              <a:effectLst/>
                            </a:rPr>
                            <a:t>Avatar orientation</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endParaRPr lang="en-US"/>
                        </a:p>
                      </a:txBody>
                      <a:tcPr marL="68580" marR="68580" marT="0" marB="0">
                        <a:blipFill>
                          <a:blip r:embed="rId2"/>
                          <a:stretch>
                            <a:fillRect l="-38634" t="-113636" r="-390" b="-362727"/>
                          </a:stretch>
                        </a:blipFill>
                      </a:tcPr>
                    </a:tc>
                    <a:extLst>
                      <a:ext uri="{0D108BD9-81ED-4DB2-BD59-A6C34878D82A}">
                        <a16:rowId xmlns:a16="http://schemas.microsoft.com/office/drawing/2014/main" val="1454157617"/>
                      </a:ext>
                    </a:extLst>
                  </a:tr>
                  <a:tr h="348664">
                    <a:tc>
                      <a:txBody>
                        <a:bodyPr/>
                        <a:lstStyle/>
                        <a:p>
                          <a:pPr marL="0" marR="0">
                            <a:spcBef>
                              <a:spcPts val="0"/>
                            </a:spcBef>
                            <a:spcAft>
                              <a:spcPts val="0"/>
                            </a:spcAft>
                          </a:pPr>
                          <a:r>
                            <a:rPr lang="en-US" sz="1600">
                              <a:effectLst/>
                            </a:rPr>
                            <a:t>Avatar stance</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Prone, crouch, or standing</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22272185"/>
                      </a:ext>
                    </a:extLst>
                  </a:tr>
                  <a:tr h="669436">
                    <a:tc>
                      <a:txBody>
                        <a:bodyPr/>
                        <a:lstStyle/>
                        <a:p>
                          <a:pPr marL="0" marR="0">
                            <a:spcBef>
                              <a:spcPts val="0"/>
                            </a:spcBef>
                            <a:spcAft>
                              <a:spcPts val="0"/>
                            </a:spcAft>
                          </a:pPr>
                          <a:r>
                            <a:rPr lang="en-US" sz="1600">
                              <a:effectLst/>
                            </a:rPr>
                            <a:t>Weapon status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rPr>
                            <a:t>Type of weapon, rounds left in clip, additional ammunition carried by player, use of scope/zoom, weapon holstered or drawn</a:t>
                          </a:r>
                          <a:endParaRPr lang="en-US"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34870950"/>
                      </a:ext>
                    </a:extLst>
                  </a:tr>
                  <a:tr h="348664">
                    <a:tc>
                      <a:txBody>
                        <a:bodyPr/>
                        <a:lstStyle/>
                        <a:p>
                          <a:pPr marL="0" marR="0">
                            <a:spcBef>
                              <a:spcPts val="0"/>
                            </a:spcBef>
                            <a:spcAft>
                              <a:spcPts val="0"/>
                            </a:spcAft>
                          </a:pPr>
                          <a:r>
                            <a:rPr lang="en-US" sz="1600">
                              <a:effectLst/>
                            </a:rPr>
                            <a:t>Weapon fire events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Time of weapon fire and direction of fire</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22975145"/>
                      </a:ext>
                    </a:extLst>
                  </a:tr>
                  <a:tr h="348664">
                    <a:tc>
                      <a:txBody>
                        <a:bodyPr/>
                        <a:lstStyle/>
                        <a:p>
                          <a:pPr marL="0" marR="0">
                            <a:spcBef>
                              <a:spcPts val="0"/>
                            </a:spcBef>
                            <a:spcAft>
                              <a:spcPts val="0"/>
                            </a:spcAft>
                          </a:pPr>
                          <a:r>
                            <a:rPr lang="en-US" sz="1600">
                              <a:effectLst/>
                            </a:rPr>
                            <a:t>Chat logs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rPr>
                            <a:t>Text and time of chat utterances typed within the VE</a:t>
                          </a:r>
                          <a:endParaRPr lang="en-US"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43479251"/>
                      </a:ext>
                    </a:extLst>
                  </a:tr>
                  <a:tr h="348664">
                    <a:tc>
                      <a:txBody>
                        <a:bodyPr/>
                        <a:lstStyle/>
                        <a:p>
                          <a:pPr marL="0" marR="0">
                            <a:spcBef>
                              <a:spcPts val="0"/>
                            </a:spcBef>
                            <a:spcAft>
                              <a:spcPts val="0"/>
                            </a:spcAft>
                          </a:pPr>
                          <a:r>
                            <a:rPr lang="en-US" sz="1600">
                              <a:effectLst/>
                            </a:rPr>
                            <a:t>Menu commands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Time and selection of menu items in the VE</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52122471"/>
                      </a:ext>
                    </a:extLst>
                  </a:tr>
                  <a:tr h="348664">
                    <a:tc>
                      <a:txBody>
                        <a:bodyPr/>
                        <a:lstStyle/>
                        <a:p>
                          <a:pPr marL="0" marR="0">
                            <a:spcBef>
                              <a:spcPts val="0"/>
                            </a:spcBef>
                            <a:spcAft>
                              <a:spcPts val="0"/>
                            </a:spcAft>
                          </a:pPr>
                          <a:r>
                            <a:rPr lang="en-US" sz="1600">
                              <a:effectLst/>
                            </a:rPr>
                            <a:t>Other actions</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rPr>
                            <a:t>Picking up of items (e.g., a stretcher), use of smoke/flash grenades</a:t>
                          </a:r>
                          <a:endParaRPr lang="en-US"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078933"/>
                      </a:ext>
                    </a:extLst>
                  </a:tr>
                </a:tbl>
              </a:graphicData>
            </a:graphic>
          </p:graphicFrame>
        </mc:Fallback>
      </mc:AlternateContent>
      <p:sp>
        <p:nvSpPr>
          <p:cNvPr id="6" name="Title 1">
            <a:extLst>
              <a:ext uri="{FF2B5EF4-FFF2-40B4-BE49-F238E27FC236}">
                <a16:creationId xmlns:a16="http://schemas.microsoft.com/office/drawing/2014/main" xmlns="" id="{DD379DB4-FC77-4BC3-9834-C191652AEB30}"/>
              </a:ext>
            </a:extLst>
          </p:cNvPr>
          <p:cNvSpPr txBox="1">
            <a:spLocks/>
          </p:cNvSpPr>
          <p:nvPr/>
        </p:nvSpPr>
        <p:spPr>
          <a:xfrm>
            <a:off x="2990088" y="1"/>
            <a:ext cx="8854440" cy="786384"/>
          </a:xfrm>
          <a:prstGeom prst="rect">
            <a:avLst/>
          </a:prstGeom>
        </p:spPr>
        <p:txBody>
          <a:bodyPr anchor="b">
            <a:normAutofit fontScale="97500"/>
          </a:bodyPr>
          <a:lstStyle>
            <a:lvl1pPr algn="l" defTabSz="6858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en-US" dirty="0"/>
              <a:t>Example Data Types</a:t>
            </a:r>
          </a:p>
        </p:txBody>
      </p:sp>
    </p:spTree>
    <p:extLst>
      <p:ext uri="{BB962C8B-B14F-4D97-AF65-F5344CB8AC3E}">
        <p14:creationId xmlns:p14="http://schemas.microsoft.com/office/powerpoint/2010/main" val="102627238"/>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xmlns:p14="http://schemas.microsoft.com/office/powerpoint/2010/main" spd="med" advClick="0" advTm="2000">
        <p:fade/>
      </p:transition>
    </mc:Fallback>
  </mc:AlternateContent>
</p:sld>
</file>

<file path=ppt/theme/theme1.xml><?xml version="1.0" encoding="utf-8"?>
<a:theme xmlns:a="http://schemas.openxmlformats.org/drawingml/2006/main" name="Aptima_2020">
  <a:themeElements>
    <a:clrScheme name="Custom 2">
      <a:dk1>
        <a:srgbClr val="032F46"/>
      </a:dk1>
      <a:lt1>
        <a:srgbClr val="F1F3F4"/>
      </a:lt1>
      <a:dk2>
        <a:srgbClr val="032F46"/>
      </a:dk2>
      <a:lt2>
        <a:srgbClr val="F1F3F4"/>
      </a:lt2>
      <a:accent1>
        <a:srgbClr val="032F46"/>
      </a:accent1>
      <a:accent2>
        <a:srgbClr val="E98300"/>
      </a:accent2>
      <a:accent3>
        <a:srgbClr val="708F3B"/>
      </a:accent3>
      <a:accent4>
        <a:srgbClr val="3D5D7A"/>
      </a:accent4>
      <a:accent5>
        <a:srgbClr val="BE1E2D"/>
      </a:accent5>
      <a:accent6>
        <a:srgbClr val="B29569"/>
      </a:accent6>
      <a:hlink>
        <a:srgbClr val="EEAF30"/>
      </a:hlink>
      <a:folHlink>
        <a:srgbClr val="B9C9D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ptima_2020(16-9) Capability Review Template Spring 2020" id="{F5A5B170-8503-4829-B02A-8297D7AF6161}" vid="{E8AA2442-DF62-4CB0-98A2-6C88E8C031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284A46977321142AE1EEB53B775F12D" ma:contentTypeVersion="4" ma:contentTypeDescription="Create a new document." ma:contentTypeScope="" ma:versionID="84d380c9fd83b71b7326a681dc79f579">
  <xsd:schema xmlns:xsd="http://www.w3.org/2001/XMLSchema" xmlns:xs="http://www.w3.org/2001/XMLSchema" xmlns:p="http://schemas.microsoft.com/office/2006/metadata/properties" xmlns:ns2="acac29aa-e5c3-4573-8377-ca616f47fbaf" targetNamespace="http://schemas.microsoft.com/office/2006/metadata/properties" ma:root="true" ma:fieldsID="dd328399aea238c8153126e91a2e0bb5" ns2:_="">
    <xsd:import namespace="acac29aa-e5c3-4573-8377-ca616f47fba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ac29aa-e5c3-4573-8377-ca616f47fb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F65724F-4F45-47F7-B9BB-D75895915660}"/>
</file>

<file path=customXml/itemProps2.xml><?xml version="1.0" encoding="utf-8"?>
<ds:datastoreItem xmlns:ds="http://schemas.openxmlformats.org/officeDocument/2006/customXml" ds:itemID="{B371BA45-7915-453B-B348-DCC2C37E8FEA}"/>
</file>

<file path=customXml/itemProps3.xml><?xml version="1.0" encoding="utf-8"?>
<ds:datastoreItem xmlns:ds="http://schemas.openxmlformats.org/officeDocument/2006/customXml" ds:itemID="{B463F242-7593-4A04-8C1F-BB3FE92E6AC7}"/>
</file>

<file path=docProps/app.xml><?xml version="1.0" encoding="utf-8"?>
<Properties xmlns="http://schemas.openxmlformats.org/officeDocument/2006/extended-properties" xmlns:vt="http://schemas.openxmlformats.org/officeDocument/2006/docPropsVTypes">
  <Template>Aptima_2020(16-9) Capability Review Template Spring 2020</Template>
  <TotalTime>23717</TotalTime>
  <Words>2373</Words>
  <Application>Microsoft Office PowerPoint</Application>
  <PresentationFormat>Widescreen</PresentationFormat>
  <Paragraphs>269</Paragraphs>
  <Slides>20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Light</vt:lpstr>
      <vt:lpstr>Cambria Math</vt:lpstr>
      <vt:lpstr>Times New Roman</vt:lpstr>
      <vt:lpstr>Verdana</vt:lpstr>
      <vt:lpstr>Wingdings</vt:lpstr>
      <vt:lpstr>Aptima_2020</vt:lpstr>
      <vt:lpstr>Teamwork Training in GIFT: Updates on Measurement and Audio Analysis</vt:lpstr>
      <vt:lpstr>Introduction</vt:lpstr>
      <vt:lpstr>Virtual Environment for Training</vt:lpstr>
      <vt:lpstr>Teamwork Training Scenario</vt:lpstr>
      <vt:lpstr>Scenario Map</vt:lpstr>
      <vt:lpstr>PowerPoint Presentation</vt:lpstr>
      <vt:lpstr>Measuring Cohesion</vt:lpstr>
      <vt:lpstr>Example Behaviors and Attributes Related to Cohesion</vt:lpstr>
      <vt:lpstr>PowerPoint Presentation</vt:lpstr>
      <vt:lpstr>PowerPoint Presentation</vt:lpstr>
      <vt:lpstr>PowerPoint Presentation</vt:lpstr>
      <vt:lpstr>PowerPoint Presentation</vt:lpstr>
      <vt:lpstr>PowerPoint Presentation</vt:lpstr>
      <vt:lpstr>PowerPoint Presentation</vt:lpstr>
      <vt:lpstr>Speech Analysis</vt:lpstr>
      <vt:lpstr>Speech-to-Text Microservice</vt:lpstr>
      <vt:lpstr>Utilizing Speech-to-Text in GIFT</vt:lpstr>
      <vt:lpstr>Updating Previous Measures</vt:lpstr>
      <vt:lpstr>Future Work</vt:lpstr>
      <vt:lpstr>Acknowledgement</vt:lpstr>
    </vt:vector>
  </TitlesOfParts>
  <Manager/>
  <Company>Aptima,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Spring 2020 Interaction and Collaboration Analytics  Review</dc:title>
  <dc:subject/>
  <dc:creator>Tim Clark</dc:creator>
  <cp:keywords/>
  <dc:description/>
  <cp:lastModifiedBy>Anne Sinatra</cp:lastModifiedBy>
  <cp:revision>205</cp:revision>
  <dcterms:created xsi:type="dcterms:W3CDTF">2020-03-02T20:38:56Z</dcterms:created>
  <dcterms:modified xsi:type="dcterms:W3CDTF">2020-05-26T19:33:07Z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0x0101001284A46977321142AE1EEB53B775F12D</vt:lpwstr>
  </property>
</Properties>
</file>