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694" r:id="rId2"/>
    <p:sldId id="855" r:id="rId3"/>
    <p:sldId id="846" r:id="rId4"/>
    <p:sldId id="856" r:id="rId5"/>
    <p:sldId id="257" r:id="rId6"/>
    <p:sldId id="258" r:id="rId7"/>
    <p:sldId id="917" r:id="rId8"/>
    <p:sldId id="775" r:id="rId9"/>
    <p:sldId id="851" r:id="rId10"/>
    <p:sldId id="544" r:id="rId11"/>
    <p:sldId id="547" r:id="rId12"/>
    <p:sldId id="916" r:id="rId13"/>
    <p:sldId id="663" r:id="rId14"/>
    <p:sldId id="869" r:id="rId15"/>
    <p:sldId id="906" r:id="rId16"/>
    <p:sldId id="938" r:id="rId17"/>
    <p:sldId id="907" r:id="rId18"/>
    <p:sldId id="910" r:id="rId19"/>
    <p:sldId id="918" r:id="rId20"/>
    <p:sldId id="926" r:id="rId21"/>
    <p:sldId id="653" r:id="rId22"/>
    <p:sldId id="937" r:id="rId23"/>
    <p:sldId id="919" r:id="rId24"/>
    <p:sldId id="924" r:id="rId25"/>
    <p:sldId id="923" r:id="rId26"/>
    <p:sldId id="934" r:id="rId27"/>
    <p:sldId id="935" r:id="rId28"/>
    <p:sldId id="933" r:id="rId29"/>
    <p:sldId id="936" r:id="rId30"/>
    <p:sldId id="921" r:id="rId31"/>
    <p:sldId id="922" r:id="rId32"/>
    <p:sldId id="925" r:id="rId33"/>
    <p:sldId id="929" r:id="rId34"/>
    <p:sldId id="930" r:id="rId35"/>
    <p:sldId id="676" r:id="rId36"/>
    <p:sldId id="69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unyoung Ha" initials="a" lastIdx="2" clrIdx="0"/>
  <p:cmAuthor id="1" name="Jonathan Rowe" initials="" lastIdx="13" clrIdx="1"/>
  <p:cmAuthor id="2" name="Wookhee Min" initials="" lastIdx="0" clrIdx="2"/>
  <p:cmAuthor id="3" name="Jonathan P. Rowe" initials="JPR" lastIdx="3" clrIdx="3">
    <p:extLst>
      <p:ext uri="{19B8F6BF-5375-455C-9EA6-DF929625EA0E}">
        <p15:presenceInfo xmlns:p15="http://schemas.microsoft.com/office/powerpoint/2012/main" userId="S::jprowe@ncsu.edu::6a762d92-9095-4a49-92fe-b017c1924959" providerId="AD"/>
      </p:ext>
    </p:extLst>
  </p:cmAuthor>
  <p:cmAuthor id="4" name="Randall Denny Spain" initials="RDS" lastIdx="1" clrIdx="4">
    <p:extLst>
      <p:ext uri="{19B8F6BF-5375-455C-9EA6-DF929625EA0E}">
        <p15:presenceInfo xmlns:p15="http://schemas.microsoft.com/office/powerpoint/2012/main" userId="S::rdspain@ncsu.edu::697c53e1-7e6e-4154-ba48-651c4e7443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D2B"/>
    <a:srgbClr val="941100"/>
    <a:srgbClr val="E57733"/>
    <a:srgbClr val="E97B32"/>
    <a:srgbClr val="EE7D31"/>
    <a:srgbClr val="CC4A27"/>
    <a:srgbClr val="A2EA5A"/>
    <a:srgbClr val="F9CD95"/>
    <a:srgbClr val="F98F02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 autoAdjust="0"/>
    <p:restoredTop sz="88764" autoAdjust="0"/>
  </p:normalViewPr>
  <p:slideViewPr>
    <p:cSldViewPr snapToGrid="0" snapToObjects="1" showGuides="1">
      <p:cViewPr varScale="1">
        <p:scale>
          <a:sx n="100" d="100"/>
          <a:sy n="100" d="100"/>
        </p:scale>
        <p:origin x="39" y="1227"/>
      </p:cViewPr>
      <p:guideLst>
        <p:guide orient="horz" pos="3456"/>
        <p:guide pos="2880"/>
      </p:guideLst>
    </p:cSldViewPr>
  </p:slideViewPr>
  <p:outlineViewPr>
    <p:cViewPr>
      <p:scale>
        <a:sx n="33" d="100"/>
        <a:sy n="33" d="100"/>
      </p:scale>
      <p:origin x="0" y="-1553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28" y="21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EEF3B-1865-0D40-91C6-863EBC407D10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BB9C-0823-5846-9D25-2FE31EE19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574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A14C2-5825-418A-8D7A-0A1BD07C3E51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D6941-C5BE-4E03-B14B-EE3B1031C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14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4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MRAP = Mine Resistant Ambush Protected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57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Automatically filter relevant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Learner survey responses, tutor replies, practice outcomes are relevant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Logs of internal messages between GIFT modules are not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Automatically extract common domain-independent features from log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45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8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868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9222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one-on-one contexts a number of studies have investigate how feedback should be presented to learning to improve learning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0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skills that you’re trying to promote. </a:t>
            </a:r>
          </a:p>
          <a:p>
            <a:endParaRPr lang="en-US" dirty="0"/>
          </a:p>
          <a:p>
            <a:r>
              <a:rPr lang="en-US" dirty="0"/>
              <a:t>Prescriptive guidance on how to provide feedback is lacking.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20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Effective teamwork behaviors</a:t>
            </a:r>
          </a:p>
          <a:p>
            <a:r>
              <a:rPr lang="en-US" dirty="0"/>
              <a:t>Team development Phases </a:t>
            </a:r>
          </a:p>
          <a:p>
            <a:r>
              <a:rPr lang="en-US" dirty="0"/>
              <a:t>Team development KSAs</a:t>
            </a:r>
          </a:p>
          <a:p>
            <a:r>
              <a:rPr lang="en-US" dirty="0"/>
              <a:t>Feedback for team training </a:t>
            </a:r>
          </a:p>
          <a:p>
            <a:r>
              <a:rPr lang="en-US" dirty="0"/>
              <a:t>Task dynamics </a:t>
            </a:r>
          </a:p>
          <a:p>
            <a:r>
              <a:rPr lang="en-US" dirty="0"/>
              <a:t>Targeted outcomes </a:t>
            </a:r>
          </a:p>
          <a:p>
            <a:r>
              <a:rPr lang="en-US" dirty="0"/>
              <a:t>Training phase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02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Tutorial planning is a </a:t>
            </a:r>
            <a:r>
              <a:rPr lang="en-US" b="1" dirty="0"/>
              <a:t>critical feature of ITS </a:t>
            </a:r>
            <a:r>
              <a:rPr lang="en-US" dirty="0"/>
              <a:t>and AIS – controlling how scaffolding is structured and delivered to learners 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the classical ITS architecture a tutorial planner is a </a:t>
            </a:r>
            <a:r>
              <a:rPr lang="en-US" b="1" dirty="0"/>
              <a:t>component of the pedagogical module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="1" dirty="0"/>
              <a:t>Formalization of pedagogical rules </a:t>
            </a:r>
            <a:r>
              <a:rPr lang="en-US" dirty="0"/>
              <a:t>that an AISs can use to support learning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significant challenge that authors face when designing AISs is determining when to scaffold learners, what type of scaffolding to deliver, and how scaffolding should be realized 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challenge facing adaptive course designers is that rules that drive adaptive pedagogical decisions often must be manually engineered, which can significant-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increase the time required to author adaptive instructional materials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Aleven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McLaren, Sewall, &amp; Koedinger, 2009;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Sottilare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2015). 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Pedagogical strategies and tactics / rules are based on learning theories. – guidance provided by these theories may be too general. (Top-down planning approach)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Decisions are represented as a set of production rules that are encoded manually </a:t>
            </a:r>
          </a:p>
          <a:p>
            <a:pPr marL="171450" indent="-171450">
              <a:buFontTx/>
              <a:buChar char="-"/>
            </a:pPr>
            <a:r>
              <a:rPr lang="en-US" sz="1200" b="1" dirty="0"/>
              <a:t>Remained fixed unless they’re manually updated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7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Interface for observer controller trainer (OC-T).</a:t>
            </a:r>
          </a:p>
          <a:p>
            <a:pPr marL="171450" indent="-171450">
              <a:buFontTx/>
              <a:buChar char="-"/>
            </a:pPr>
            <a:r>
              <a:rPr lang="en-US" dirty="0"/>
              <a:t>Perform manual and automated assessment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Provide prompting and feedback in real-time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Inject scenario adaptations to drive events in training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21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Closed source</a:t>
            </a:r>
          </a:p>
          <a:p>
            <a:endParaRPr lang="en-US" dirty="0"/>
          </a:p>
          <a:p>
            <a:r>
              <a:rPr lang="en-US" dirty="0"/>
              <a:t>Integration with GIFT ensures that we can spend maximum time on advancing</a:t>
            </a:r>
            <a:r>
              <a:rPr lang="en-US" baseline="0" dirty="0"/>
              <a:t> </a:t>
            </a:r>
            <a:r>
              <a:rPr lang="en-US" dirty="0"/>
              <a:t>scenario generation rather than creating software</a:t>
            </a:r>
            <a:r>
              <a:rPr lang="en-US" baseline="0" dirty="0"/>
              <a:t> </a:t>
            </a:r>
            <a:r>
              <a:rPr lang="en-US" dirty="0"/>
              <a:t>infrastructure</a:t>
            </a:r>
          </a:p>
          <a:p>
            <a:endParaRPr lang="en-US" dirty="0"/>
          </a:p>
          <a:p>
            <a:r>
              <a:rPr lang="en-US" dirty="0"/>
              <a:t>IED Identification:</a:t>
            </a:r>
          </a:p>
          <a:p>
            <a:pPr marL="171450" indent="-171450">
              <a:buFontTx/>
              <a:buChar char="-"/>
            </a:pPr>
            <a:r>
              <a:rPr lang="en-US" dirty="0"/>
              <a:t>Visually identify and properly react to possible improvised</a:t>
            </a:r>
            <a:r>
              <a:rPr lang="en-US" baseline="0" dirty="0"/>
              <a:t> explosive devices while maintaining relative safety and minimizing risk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Call for Fire: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Infantry soldier requests indirect fire from supporting artillery (e.g., unmanned aircraft) on an identified target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Steps: Identify the target, wait for artillery to move into position, call for artillery fire using </a:t>
            </a:r>
            <a:r>
              <a:rPr lang="en-US" baseline="0" dirty="0" err="1"/>
              <a:t>comm</a:t>
            </a:r>
            <a:r>
              <a:rPr lang="en-US" baseline="0" dirty="0"/>
              <a:t> protocol, adjust fire, provide damage assessment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IAI has prior experience in assessment for IED Identification task in VBS</a:t>
            </a:r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baseline="0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D6941-C5BE-4E03-B14B-EE3B1031C4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8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2713"/>
            <a:ext cx="7772400" cy="1470025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87818"/>
            <a:ext cx="6400800" cy="148386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DBF4-AF39-4375-9759-31FBD0105B7A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4671683"/>
            <a:ext cx="6400800" cy="482601"/>
          </a:xfrm>
        </p:spPr>
        <p:txBody>
          <a:bodyPr>
            <a:noAutofit/>
          </a:bodyPr>
          <a:lstStyle>
            <a:lvl1pPr marL="0" indent="0" algn="ctr">
              <a:buNone/>
              <a:defRPr sz="2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institution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25E3D-57C2-104E-A134-B07FA55A6B4D}"/>
              </a:ext>
            </a:extLst>
          </p:cNvPr>
          <p:cNvSpPr txBox="1"/>
          <p:nvPr userDrawn="1"/>
        </p:nvSpPr>
        <p:spPr>
          <a:xfrm>
            <a:off x="1020337" y="589899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endParaRPr lang="en-US" sz="16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Blank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92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A4CCC-3E03-493E-8A42-D437B7CB4DC0}" type="datetime1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with Bulle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74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F83C8-FEFD-4CC9-A54E-A92B8822D023}" type="datetime1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1568450"/>
            <a:ext cx="5257800" cy="457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19800" y="1568450"/>
            <a:ext cx="2667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92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0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A0F4-C94C-462D-8644-B41F96A2A42A}" type="datetime1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mpty Slide - Blank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00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2366-F470-417F-8165-43921DDEF74F}" type="datetime1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0205-B9B9-4378-997B-44236A59D8A3}" type="datetime1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685800"/>
            <a:ext cx="8778240" cy="54864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6104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without Footer Tex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685799"/>
            <a:ext cx="8778240" cy="598932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35054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with Bulle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967"/>
            <a:ext cx="6885750" cy="379649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9561-050C-4E91-9886-78E3940ED8F6}" type="datetime1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685800"/>
            <a:ext cx="8778240" cy="41148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28600" y="5029200"/>
            <a:ext cx="8686800" cy="1143000"/>
          </a:xfrm>
        </p:spPr>
        <p:txBody>
          <a:bodyPr numCol="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92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23462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92503E0-0B72-413E-9913-6D411D66F73A}" type="datetime1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3462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23462"/>
            <a:ext cx="192807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82880" y="182880"/>
            <a:ext cx="8778240" cy="598932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3118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37160" y="137160"/>
            <a:ext cx="8869680" cy="658368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48909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with Bullet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23462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C1AA6C-21A7-425E-8693-3003DA388BFA}" type="datetime1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23462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23462"/>
            <a:ext cx="192807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8600" y="228600"/>
            <a:ext cx="8686800" cy="4114800"/>
          </a:xfrm>
          <a:effectLst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28600" y="4572000"/>
            <a:ext cx="8686800" cy="1600200"/>
          </a:xfrm>
        </p:spPr>
        <p:txBody>
          <a:bodyPr numCol="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40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wo Institutio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13990"/>
            <a:ext cx="77724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4189" y="3271706"/>
            <a:ext cx="7772400" cy="1115736"/>
          </a:xfrm>
        </p:spPr>
        <p:txBody>
          <a:bodyPr numCol="1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E557D-B364-4BE6-9ABB-9505B1A53A28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00478" y="4387442"/>
            <a:ext cx="3886200" cy="737363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Institution 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580386" y="4387442"/>
            <a:ext cx="3886200" cy="737363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latin typeface="+mn-lt"/>
              </a:defRPr>
            </a:lvl1pPr>
          </a:lstStyle>
          <a:p>
            <a:pPr lvl="0"/>
            <a:r>
              <a:rPr lang="en-US" dirty="0"/>
              <a:t>Institution 2</a:t>
            </a:r>
          </a:p>
        </p:txBody>
      </p:sp>
    </p:spTree>
    <p:extLst>
      <p:ext uri="{BB962C8B-B14F-4D97-AF65-F5344CB8AC3E}">
        <p14:creationId xmlns:p14="http://schemas.microsoft.com/office/powerpoint/2010/main" val="170316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Slide (NS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F3B63-046F-4CD8-BDCF-B0A4403782BB}" type="datetime1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159391"/>
            <a:ext cx="6885432" cy="106540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4000" b="0" dirty="0"/>
              <a:t>Acknowledgements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718731" y="1531370"/>
            <a:ext cx="7754746" cy="580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Colleagues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709904" y="4679465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Support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11880"/>
            <a:ext cx="8229600" cy="2567585"/>
          </a:xfrm>
        </p:spPr>
        <p:txBody>
          <a:bodyPr numCol="3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sz="2400" i="0" baseline="0"/>
            </a:lvl1pPr>
          </a:lstStyle>
          <a:p>
            <a:pPr lvl="0"/>
            <a:r>
              <a:rPr lang="en-US" dirty="0"/>
              <a:t>Collaborator name (20pt regular), department (16 </a:t>
            </a:r>
            <a:r>
              <a:rPr lang="en-US" dirty="0" err="1"/>
              <a:t>pt</a:t>
            </a:r>
            <a:r>
              <a:rPr lang="en-US" dirty="0"/>
              <a:t> italic)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 bwMode="auto">
          <a:xfrm>
            <a:off x="4596104" y="4679465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435" y="5757810"/>
            <a:ext cx="1033669" cy="99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7958" y="5197335"/>
            <a:ext cx="3690092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</a:lstStyle>
          <a:p>
            <a:pPr lvl="0"/>
            <a:r>
              <a:rPr lang="en-US" dirty="0"/>
              <a:t>List supporting organizations (include any NSF grant numbers)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698854" y="5197335"/>
            <a:ext cx="3708691" cy="91440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dirty="0"/>
              <a:t>My Name: myemail@ncsu.edu</a:t>
            </a:r>
          </a:p>
        </p:txBody>
      </p:sp>
    </p:spTree>
    <p:extLst>
      <p:ext uri="{BB962C8B-B14F-4D97-AF65-F5344CB8AC3E}">
        <p14:creationId xmlns:p14="http://schemas.microsoft.com/office/powerpoint/2010/main" val="3943744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Slide (non-NS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E57A-FFFE-4C20-893B-2CCACC279B17}" type="datetime1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457200" y="159391"/>
            <a:ext cx="6885432" cy="1065402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/>
          <a:p>
            <a:r>
              <a:rPr lang="en-US" sz="4000" b="0"/>
              <a:t>Acknowledgements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557504" y="1380291"/>
            <a:ext cx="8077200" cy="580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Colleagues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709904" y="4597167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Support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2470"/>
            <a:ext cx="8229600" cy="2567585"/>
          </a:xfrm>
        </p:spPr>
        <p:txBody>
          <a:bodyPr numCol="2">
            <a:noAutofit/>
          </a:bodyPr>
          <a:lstStyle>
            <a:lvl1pPr>
              <a:defRPr sz="2400" i="0" baseline="0"/>
            </a:lvl1pPr>
          </a:lstStyle>
          <a:p>
            <a:pPr lvl="0"/>
            <a:r>
              <a:rPr lang="en-US" dirty="0"/>
              <a:t>Collaborator name (20pt regular), department (16 </a:t>
            </a:r>
            <a:r>
              <a:rPr lang="en-US" dirty="0" err="1"/>
              <a:t>pt</a:t>
            </a:r>
            <a:r>
              <a:rPr lang="en-US" dirty="0"/>
              <a:t> italic)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r>
              <a:rPr lang="en-US" dirty="0"/>
              <a:t>A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 bwMode="auto">
          <a:xfrm>
            <a:off x="4596104" y="4597167"/>
            <a:ext cx="3886200" cy="50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ker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Contact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07958" y="5100096"/>
            <a:ext cx="3690092" cy="914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="0" baseline="0"/>
            </a:lvl1pPr>
          </a:lstStyle>
          <a:p>
            <a:pPr lvl="0"/>
            <a:r>
              <a:rPr lang="en-US" dirty="0"/>
              <a:t>List supporting organizations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698854" y="5100096"/>
            <a:ext cx="3708691" cy="914400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</a:lstStyle>
          <a:p>
            <a:r>
              <a:rPr lang="en-US" dirty="0"/>
              <a:t>My Name: myemail@ncsu.edu</a:t>
            </a:r>
          </a:p>
        </p:txBody>
      </p:sp>
    </p:spTree>
    <p:extLst>
      <p:ext uri="{BB962C8B-B14F-4D97-AF65-F5344CB8AC3E}">
        <p14:creationId xmlns:p14="http://schemas.microsoft.com/office/powerpoint/2010/main" val="1316349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Blank Background">
  <p:cSld name="1_Title and Content - Blank Background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>
            <a:spLocks noGrp="1"/>
          </p:cNvSpPr>
          <p:nvPr>
            <p:ph type="title"/>
          </p:nvPr>
        </p:nvSpPr>
        <p:spPr>
          <a:xfrm>
            <a:off x="459346" y="369747"/>
            <a:ext cx="82274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768924E-327D-4A15-9B93-2C444B102F14}" type="datetime1">
              <a:rPr lang="en-US" smtClean="0"/>
              <a:t>5/29/2020</a:t>
            </a:fld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327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ny Nam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895" y="1305601"/>
            <a:ext cx="77724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06939"/>
            <a:ext cx="8229600" cy="1097280"/>
          </a:xfrm>
        </p:spPr>
        <p:txBody>
          <a:bodyPr numCol="3">
            <a:no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3A99-FF89-4931-85BB-B7CF91E8D0F3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04219"/>
            <a:ext cx="8229600" cy="723886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20860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ny Names, Two Institutio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895" y="1305601"/>
            <a:ext cx="7772400" cy="147002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06939"/>
            <a:ext cx="8229600" cy="1097280"/>
          </a:xfrm>
        </p:spPr>
        <p:txBody>
          <a:bodyPr numCol="3">
            <a:no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FBEBE-516B-4751-9150-AD9BDA9B4945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404219"/>
            <a:ext cx="4114800" cy="723886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Institution 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4404219"/>
            <a:ext cx="4114800" cy="723886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/>
            </a:lvl1pPr>
          </a:lstStyle>
          <a:p>
            <a:pPr lvl="0"/>
            <a:r>
              <a:rPr lang="en-US" dirty="0"/>
              <a:t>Institution 2</a:t>
            </a:r>
          </a:p>
        </p:txBody>
      </p:sp>
    </p:spTree>
    <p:extLst>
      <p:ext uri="{BB962C8B-B14F-4D97-AF65-F5344CB8AC3E}">
        <p14:creationId xmlns:p14="http://schemas.microsoft.com/office/powerpoint/2010/main" val="293986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74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C9C95-9D15-4D3A-8A28-2C7E1C7012F1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ank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346" y="369747"/>
            <a:ext cx="822745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303D7-81AF-402F-90A5-2D7F4EB32602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48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2B35D-CAB4-4DFC-A150-C03C819C297E}" type="datetime1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ank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48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7597-3E5E-420B-9183-DC2DA614FC59}" type="datetime1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483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F1297-756F-4A19-ACA1-273887E00966}" type="datetime1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30DC0-3A3F-7F4E-AAAD-429FC291B5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9346" y="366007"/>
            <a:ext cx="82274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4965"/>
            <a:ext cx="8229600" cy="4141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4E143-10AA-4D2F-9436-736976B93143}" type="datetime1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F483E-A5E2-0B43-95AC-696804C982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50" r:id="rId5"/>
    <p:sldLayoutId id="2147483658" r:id="rId6"/>
    <p:sldLayoutId id="2147483652" r:id="rId7"/>
    <p:sldLayoutId id="2147483661" r:id="rId8"/>
    <p:sldLayoutId id="2147483653" r:id="rId9"/>
    <p:sldLayoutId id="2147483660" r:id="rId10"/>
    <p:sldLayoutId id="2147483669" r:id="rId11"/>
    <p:sldLayoutId id="2147483654" r:id="rId12"/>
    <p:sldLayoutId id="2147483659" r:id="rId13"/>
    <p:sldLayoutId id="2147483667" r:id="rId14"/>
    <p:sldLayoutId id="2147483675" r:id="rId15"/>
    <p:sldLayoutId id="2147483671" r:id="rId16"/>
    <p:sldLayoutId id="2147483668" r:id="rId17"/>
    <p:sldLayoutId id="2147483674" r:id="rId18"/>
    <p:sldLayoutId id="2147483672" r:id="rId19"/>
    <p:sldLayoutId id="2147483665" r:id="rId20"/>
    <p:sldLayoutId id="2147483666" r:id="rId21"/>
    <p:sldLayoutId id="2147483676" r:id="rId22"/>
  </p:sldLayoutIdLst>
  <p:hf sldNum="0" hdr="0" ftr="0" dt="0"/>
  <p:txStyles>
    <p:titleStyle>
      <a:lvl1pPr algn="l" defTabSz="4572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AE16-125C-BD41-946B-AE8D62DF2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342" y="1486201"/>
            <a:ext cx="7939315" cy="2644053"/>
          </a:xfrm>
        </p:spPr>
        <p:txBody>
          <a:bodyPr>
            <a:normAutofit/>
          </a:bodyPr>
          <a:lstStyle/>
          <a:p>
            <a:r>
              <a:rPr lang="en-US" dirty="0"/>
              <a:t>Toward Data-Driven Models of Team Feedback in Synthetic Training Environments with GIFT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DA776D6-AB09-C143-8BA8-01C6C24B2E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5119343"/>
            <a:ext cx="6400800" cy="94063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1800" baseline="30000" dirty="0"/>
              <a:t>1</a:t>
            </a:r>
            <a:r>
              <a:rPr lang="en-US" sz="1800" dirty="0"/>
              <a:t>North Carolina State University</a:t>
            </a:r>
          </a:p>
          <a:p>
            <a:pPr>
              <a:spcBef>
                <a:spcPts val="800"/>
              </a:spcBef>
            </a:pPr>
            <a:r>
              <a:rPr lang="en-US" sz="1800" baseline="30000" dirty="0"/>
              <a:t>2</a:t>
            </a:r>
            <a:r>
              <a:rPr lang="en-US" sz="1800" dirty="0"/>
              <a:t>Intelligent Automation, Inc.</a:t>
            </a:r>
          </a:p>
          <a:p>
            <a:pPr>
              <a:spcBef>
                <a:spcPts val="800"/>
              </a:spcBef>
            </a:pPr>
            <a:r>
              <a:rPr lang="en-US" sz="1800" baseline="30000" dirty="0"/>
              <a:t>3</a:t>
            </a:r>
            <a:r>
              <a:rPr lang="en-US" sz="1800" dirty="0"/>
              <a:t>US Army CDCC Soldier Center STTC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58D6966-2118-4804-99FB-8BB64D2BB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632940"/>
              </p:ext>
            </p:extLst>
          </p:nvPr>
        </p:nvGraphicFramePr>
        <p:xfrm>
          <a:off x="925829" y="3928110"/>
          <a:ext cx="7284719" cy="906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7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0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39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Jonathan Rowe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4600" algn="l"/>
                        </a:tabLst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Randall Spain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Benjamin Goldberg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4600" algn="l"/>
                        </a:tabLst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Bob Pokorny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0"/>
                        </a:spcBef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Bradford Mott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James Lester</a:t>
                      </a:r>
                      <a:r>
                        <a:rPr lang="en-US" sz="2000" b="0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28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783D4-8706-2244-981C-DEF4BF82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Teamwork Behaviors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5AEB8F-2358-574D-81CD-63C873DED483}"/>
              </a:ext>
            </a:extLst>
          </p:cNvPr>
          <p:cNvGrpSpPr>
            <a:grpSpLocks/>
          </p:cNvGrpSpPr>
          <p:nvPr/>
        </p:nvGrpSpPr>
        <p:grpSpPr bwMode="auto">
          <a:xfrm>
            <a:off x="300038" y="4185186"/>
            <a:ext cx="4140200" cy="2227263"/>
            <a:chOff x="359935" y="4003873"/>
            <a:chExt cx="4140627" cy="2228309"/>
          </a:xfrm>
          <a:noFill/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154F562-A8A3-804F-9087-D9E0C4EFFC34}"/>
                </a:ext>
              </a:extLst>
            </p:cNvPr>
            <p:cNvSpPr/>
            <p:nvPr/>
          </p:nvSpPr>
          <p:spPr>
            <a:xfrm>
              <a:off x="359935" y="4003873"/>
              <a:ext cx="4140627" cy="22283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6">
              <a:extLst>
                <a:ext uri="{FF2B5EF4-FFF2-40B4-BE49-F238E27FC236}">
                  <a16:creationId xmlns:a16="http://schemas.microsoft.com/office/drawing/2014/main" id="{826FC20C-5B69-504A-A383-A01266F6A3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4016" y="4003873"/>
              <a:ext cx="2212465" cy="5847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Supporting Behavior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(</a:t>
              </a:r>
              <a:r>
                <a:rPr lang="en-US" altLang="en-US" sz="1600" b="1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+mn-ea"/>
                </a:rPr>
                <a:t>ASSISTING</a:t>
              </a:r>
              <a:r>
                <a:rPr lang="en-US" altLang="en-US" sz="1600" b="1" dirty="0"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7" name="TextBox 58">
              <a:extLst>
                <a:ext uri="{FF2B5EF4-FFF2-40B4-BE49-F238E27FC236}">
                  <a16:creationId xmlns:a16="http://schemas.microsoft.com/office/drawing/2014/main" id="{D91A3E71-32AE-6446-B9A9-AA6AB8C8A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9819" y="4584412"/>
              <a:ext cx="3298351" cy="15696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 dirty="0">
                  <a:latin typeface="Arial" panose="020B0604020202020204" pitchFamily="34" charset="0"/>
                </a:rPr>
                <a:t>Recognizing and correcting  others’ errors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>
                  <a:latin typeface="Arial" panose="020B0604020202020204" pitchFamily="34" charset="0"/>
                </a:rPr>
                <a:t>Providing back-up when others are struggling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>
                  <a:latin typeface="Arial" panose="020B0604020202020204" pitchFamily="34" charset="0"/>
                </a:rPr>
                <a:t>Requesting back-up when you are struggling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8A6543-64FF-E54F-9E57-31EE57E016C7}"/>
              </a:ext>
            </a:extLst>
          </p:cNvPr>
          <p:cNvGrpSpPr>
            <a:grpSpLocks/>
          </p:cNvGrpSpPr>
          <p:nvPr/>
        </p:nvGrpSpPr>
        <p:grpSpPr bwMode="auto">
          <a:xfrm>
            <a:off x="315913" y="1665824"/>
            <a:ext cx="4113212" cy="2486025"/>
            <a:chOff x="359935" y="1458913"/>
            <a:chExt cx="4113695" cy="2486025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29EAF4C0-0625-9543-837C-443A057BB7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935" y="1458913"/>
              <a:ext cx="4113695" cy="2486025"/>
              <a:chOff x="359935" y="1458913"/>
              <a:chExt cx="4113695" cy="248602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06F1A85-74E6-7F42-9EF1-DDAB70A4380F}"/>
                  </a:ext>
                </a:extLst>
              </p:cNvPr>
              <p:cNvSpPr/>
              <p:nvPr/>
            </p:nvSpPr>
            <p:spPr>
              <a:xfrm>
                <a:off x="359935" y="1458913"/>
                <a:ext cx="4113695" cy="24860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TextBox 22">
                <a:extLst>
                  <a:ext uri="{FF2B5EF4-FFF2-40B4-BE49-F238E27FC236}">
                    <a16:creationId xmlns:a16="http://schemas.microsoft.com/office/drawing/2014/main" id="{5DF83782-8762-7442-B07B-E692750BBF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6530" y="1483248"/>
                <a:ext cx="233937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Arial" panose="020B0604020202020204" pitchFamily="34" charset="0"/>
                  </a:rPr>
                  <a:t>Information Exchange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Arial" panose="020B0604020202020204" pitchFamily="34" charset="0"/>
                  </a:rPr>
                  <a:t>(</a:t>
                </a:r>
                <a:r>
                  <a:rPr lang="en-US" altLang="en-US" sz="1600" b="1" dirty="0">
                    <a:solidFill>
                      <a:schemeClr val="accent2">
                        <a:lumMod val="75000"/>
                      </a:schemeClr>
                    </a:solidFill>
                    <a:latin typeface="Arial" charset="0"/>
                    <a:ea typeface="+mn-ea"/>
                  </a:rPr>
                  <a:t>WHAT</a:t>
                </a:r>
                <a:r>
                  <a:rPr lang="en-US" altLang="en-US" sz="1600" b="1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1600" b="1" dirty="0">
                    <a:latin typeface="Arial" panose="020B0604020202020204" pitchFamily="34" charset="0"/>
                  </a:rPr>
                  <a:t>IS SAID)</a:t>
                </a:r>
              </a:p>
            </p:txBody>
          </p:sp>
        </p:grpSp>
        <p:sp>
          <p:nvSpPr>
            <p:cNvPr id="10" name="TextBox 23">
              <a:extLst>
                <a:ext uri="{FF2B5EF4-FFF2-40B4-BE49-F238E27FC236}">
                  <a16:creationId xmlns:a16="http://schemas.microsoft.com/office/drawing/2014/main" id="{277E3A24-D651-9D42-8259-98370C0022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073" y="1989513"/>
              <a:ext cx="3349419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 dirty="0">
                  <a:latin typeface="Arial" panose="020B0604020202020204" pitchFamily="34" charset="0"/>
                </a:rPr>
                <a:t>Knowing and using available information sources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>
                  <a:latin typeface="Arial" panose="020B0604020202020204" pitchFamily="34" charset="0"/>
                </a:rPr>
                <a:t>Passing information before being asked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>
                  <a:latin typeface="Arial" panose="020B0604020202020204" pitchFamily="34" charset="0"/>
                </a:rPr>
                <a:t>Providing situation updates within the Squad and to the Platoon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2A0F79-F801-7A4E-95F6-EB79520FA106}"/>
              </a:ext>
            </a:extLst>
          </p:cNvPr>
          <p:cNvCxnSpPr/>
          <p:nvPr/>
        </p:nvCxnSpPr>
        <p:spPr>
          <a:xfrm flipV="1">
            <a:off x="349250" y="4180424"/>
            <a:ext cx="8466138" cy="79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22C4F5-AE82-FD46-9BCD-68D8EFCCD5C2}"/>
              </a:ext>
            </a:extLst>
          </p:cNvPr>
          <p:cNvGrpSpPr>
            <a:grpSpLocks/>
          </p:cNvGrpSpPr>
          <p:nvPr/>
        </p:nvGrpSpPr>
        <p:grpSpPr bwMode="auto">
          <a:xfrm>
            <a:off x="3052763" y="4194711"/>
            <a:ext cx="5762625" cy="2622550"/>
            <a:chOff x="3227388" y="3988480"/>
            <a:chExt cx="5681247" cy="2622718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BC21EEA5-2803-9A44-9116-CE28CF4805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2746" y="3988480"/>
              <a:ext cx="4365889" cy="2169828"/>
              <a:chOff x="4542746" y="3988480"/>
              <a:chExt cx="4365889" cy="2169828"/>
            </a:xfrm>
            <a:grpFill/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B48C9F0-A975-194F-B30C-BD3A29E70A4A}"/>
                  </a:ext>
                </a:extLst>
              </p:cNvPr>
              <p:cNvSpPr/>
              <p:nvPr/>
            </p:nvSpPr>
            <p:spPr>
              <a:xfrm>
                <a:off x="4542057" y="3988480"/>
                <a:ext cx="4366578" cy="21702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TextBox 72">
                <a:extLst>
                  <a:ext uri="{FF2B5EF4-FFF2-40B4-BE49-F238E27FC236}">
                    <a16:creationId xmlns:a16="http://schemas.microsoft.com/office/drawing/2014/main" id="{6CD4A11D-41F4-C942-8BC5-7E7FAC89E4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5844" y="4030899"/>
                <a:ext cx="228620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Arial" panose="020B0604020202020204" pitchFamily="34" charset="0"/>
                  </a:rPr>
                  <a:t>Leadership / Initiative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>
                    <a:latin typeface="Arial" panose="020B0604020202020204" pitchFamily="34" charset="0"/>
                  </a:rPr>
                  <a:t>(</a:t>
                </a:r>
                <a:r>
                  <a:rPr lang="en-US" altLang="en-US" sz="1600" b="1" dirty="0">
                    <a:solidFill>
                      <a:schemeClr val="accent2">
                        <a:lumMod val="75000"/>
                      </a:schemeClr>
                    </a:solidFill>
                    <a:latin typeface="Arial" charset="0"/>
                    <a:ea typeface="+mn-ea"/>
                  </a:rPr>
                  <a:t>COACHING</a:t>
                </a:r>
                <a:r>
                  <a:rPr lang="en-US" altLang="en-US" sz="1600" b="1" dirty="0">
                    <a:latin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19" name="TextBox 74">
                <a:extLst>
                  <a:ext uri="{FF2B5EF4-FFF2-40B4-BE49-F238E27FC236}">
                    <a16:creationId xmlns:a16="http://schemas.microsoft.com/office/drawing/2014/main" id="{EFCC7B58-A6AA-074A-B80D-804BD4283E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2138" y="4588648"/>
                <a:ext cx="3373614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171450" indent="-1714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600" dirty="0">
                    <a:latin typeface="Arial" panose="020B0604020202020204" pitchFamily="34" charset="0"/>
                  </a:rPr>
                  <a:t>Providing guidance as the situation changes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en-US" sz="1600" dirty="0">
                    <a:latin typeface="Arial" panose="020B0604020202020204" pitchFamily="34" charset="0"/>
                  </a:rPr>
                  <a:t>Stating priorities as the situation changes</a:t>
                </a:r>
              </a:p>
              <a:p>
                <a:pPr>
                  <a:spcBef>
                    <a:spcPct val="0"/>
                  </a:spcBef>
                </a:pPr>
                <a:r>
                  <a:rPr lang="en-US" altLang="en-US" sz="1600" dirty="0">
                    <a:latin typeface="Arial" panose="020B0604020202020204" pitchFamily="34" charset="0"/>
                  </a:rPr>
                  <a:t>Adapting to new requirements and guidance</a:t>
                </a:r>
              </a:p>
            </p:txBody>
          </p:sp>
        </p:grpSp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3CAFE54F-24D8-1B4E-A278-1550B413F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7388" y="6149235"/>
              <a:ext cx="2717800" cy="46196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+mn-ea"/>
                </a:rPr>
                <a:t>BEHAVIORAL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87C9C7-F096-7440-A04C-173998DADBB9}"/>
              </a:ext>
            </a:extLst>
          </p:cNvPr>
          <p:cNvGrpSpPr>
            <a:grpSpLocks/>
          </p:cNvGrpSpPr>
          <p:nvPr/>
        </p:nvGrpSpPr>
        <p:grpSpPr bwMode="auto">
          <a:xfrm>
            <a:off x="3394075" y="1230849"/>
            <a:ext cx="5399088" cy="2593975"/>
            <a:chOff x="3454400" y="994902"/>
            <a:chExt cx="5398862" cy="259248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1C2F801-387D-3245-8C4D-D6D55E5078DB}"/>
                </a:ext>
              </a:extLst>
            </p:cNvPr>
            <p:cNvSpPr txBox="1"/>
            <p:nvPr/>
          </p:nvSpPr>
          <p:spPr>
            <a:xfrm>
              <a:off x="3454400" y="994902"/>
              <a:ext cx="2063664" cy="4601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</a:rPr>
                <a:t>VERBAL </a:t>
              </a:r>
            </a:p>
          </p:txBody>
        </p:sp>
        <p:sp>
          <p:nvSpPr>
            <p:cNvPr id="22" name="TextBox 75">
              <a:extLst>
                <a:ext uri="{FF2B5EF4-FFF2-40B4-BE49-F238E27FC236}">
                  <a16:creationId xmlns:a16="http://schemas.microsoft.com/office/drawing/2014/main" id="{BBB48331-05A8-674E-8F0F-6BF6F3B42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4761" y="1458456"/>
              <a:ext cx="2648370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Communication  Delivery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(</a:t>
              </a:r>
              <a:r>
                <a:rPr lang="en-US" altLang="en-US" sz="1600" b="1" dirty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+mn-ea"/>
                </a:rPr>
                <a:t>HOW</a:t>
              </a:r>
              <a:r>
                <a:rPr lang="en-US" altLang="en-US" sz="16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1600" b="1" dirty="0">
                  <a:latin typeface="Arial" panose="020B0604020202020204" pitchFamily="34" charset="0"/>
                </a:rPr>
                <a:t>IT’S SAID)</a:t>
              </a:r>
            </a:p>
          </p:txBody>
        </p:sp>
        <p:sp>
          <p:nvSpPr>
            <p:cNvPr id="23" name="TextBox 76">
              <a:extLst>
                <a:ext uri="{FF2B5EF4-FFF2-40B4-BE49-F238E27FC236}">
                  <a16:creationId xmlns:a16="http://schemas.microsoft.com/office/drawing/2014/main" id="{271A1E03-07DC-DF43-B8DB-0EED73E0B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4628" y="2018213"/>
              <a:ext cx="3828634" cy="1569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71450" indent="-17145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 dirty="0">
                  <a:latin typeface="Arial" panose="020B0604020202020204" pitchFamily="34" charset="0"/>
                </a:rPr>
                <a:t>Using correct terms when describing an event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>
                  <a:latin typeface="Arial" panose="020B0604020202020204" pitchFamily="34" charset="0"/>
                </a:rPr>
                <a:t>Providing complete reports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>
                  <a:latin typeface="Arial" panose="020B0604020202020204" pitchFamily="34" charset="0"/>
                </a:rPr>
                <a:t>Being brief and summarizing information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 dirty="0">
                  <a:latin typeface="Arial" panose="020B0604020202020204" pitchFamily="34" charset="0"/>
                </a:rPr>
                <a:t>Providing clear description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27DD352-A781-EF4D-BA13-0C163AE82ED8}"/>
              </a:ext>
            </a:extLst>
          </p:cNvPr>
          <p:cNvSpPr/>
          <p:nvPr/>
        </p:nvSpPr>
        <p:spPr>
          <a:xfrm>
            <a:off x="349250" y="1695986"/>
            <a:ext cx="8466138" cy="46640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D709960-2117-A54E-9B6A-E7831DB406F0}"/>
              </a:ext>
            </a:extLst>
          </p:cNvPr>
          <p:cNvCxnSpPr/>
          <p:nvPr/>
        </p:nvCxnSpPr>
        <p:spPr>
          <a:xfrm flipH="1">
            <a:off x="4413250" y="1694399"/>
            <a:ext cx="26988" cy="46656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5863B0C-86D9-4C04-A1A8-04751848CE1A}"/>
              </a:ext>
            </a:extLst>
          </p:cNvPr>
          <p:cNvSpPr txBox="1"/>
          <p:nvPr/>
        </p:nvSpPr>
        <p:spPr>
          <a:xfrm>
            <a:off x="7647818" y="6400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200" dirty="0"/>
              <a:t>(Johnston, 2019)</a:t>
            </a:r>
          </a:p>
        </p:txBody>
      </p:sp>
    </p:spTree>
    <p:extLst>
      <p:ext uri="{BB962C8B-B14F-4D97-AF65-F5344CB8AC3E}">
        <p14:creationId xmlns:p14="http://schemas.microsoft.com/office/powerpoint/2010/main" val="233672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6852-45E7-DA4D-9F4E-39D4A6972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for Team Feedback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B49C0-5D99-5246-9F7D-F17DBF124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342900">
              <a:spcBef>
                <a:spcPts val="1800"/>
              </a:spcBef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2800" dirty="0"/>
              <a:t>Model of effective teamwork behaviors</a:t>
            </a:r>
          </a:p>
          <a:p>
            <a:pPr marL="342900">
              <a:spcBef>
                <a:spcPts val="1800"/>
              </a:spcBef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2800" dirty="0"/>
              <a:t>Model of team development  </a:t>
            </a:r>
          </a:p>
          <a:p>
            <a:pPr marL="342900">
              <a:spcBef>
                <a:spcPts val="1800"/>
              </a:spcBef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2800" dirty="0"/>
              <a:t>Feedback in simulation-based training </a:t>
            </a:r>
          </a:p>
          <a:p>
            <a:pPr marL="342900">
              <a:spcBef>
                <a:spcPts val="1800"/>
              </a:spcBef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2800" dirty="0"/>
              <a:t>Team interaction feedback taxonomy</a:t>
            </a:r>
          </a:p>
          <a:p>
            <a:pPr marL="342900">
              <a:spcBef>
                <a:spcPts val="1800"/>
              </a:spcBef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2800" dirty="0"/>
              <a:t>Task dynamics </a:t>
            </a:r>
          </a:p>
          <a:p>
            <a:pPr marL="342900">
              <a:spcBef>
                <a:spcPts val="1800"/>
              </a:spcBef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2800" dirty="0"/>
              <a:t>Targeted outcomes</a:t>
            </a:r>
          </a:p>
          <a:p>
            <a:pPr marL="342900">
              <a:spcBef>
                <a:spcPts val="1800"/>
              </a:spcBef>
              <a:buClr>
                <a:schemeClr val="accent1"/>
              </a:buClr>
              <a:buSzPct val="100000"/>
              <a:buFont typeface="Wingdings" charset="2"/>
              <a:buChar char="§"/>
            </a:pPr>
            <a:r>
              <a:rPr lang="en-US" sz="2800" dirty="0"/>
              <a:t>Training phases </a:t>
            </a:r>
          </a:p>
        </p:txBody>
      </p:sp>
    </p:spTree>
    <p:extLst>
      <p:ext uri="{BB962C8B-B14F-4D97-AF65-F5344CB8AC3E}">
        <p14:creationId xmlns:p14="http://schemas.microsoft.com/office/powerpoint/2010/main" val="396205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2747"/>
            <a:ext cx="8229600" cy="4141198"/>
          </a:xfrm>
        </p:spPr>
        <p:txBody>
          <a:bodyPr anchor="ctr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800" dirty="0"/>
              <a:t>Feedback and Coaching in Simulation-Based Training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A51D2B"/>
                </a:solidFill>
              </a:rPr>
              <a:t>Data-Driven Pedagogical Planning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Human-In-The-Loop Adaptive Instruction with GIFT 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Integrating Data-Driven Models of Team Coaching with GIFT 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665449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Pedagogical Planning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019800" y="1568450"/>
            <a:ext cx="2667000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400" dirty="0"/>
              <a:t>Hints</a:t>
            </a:r>
          </a:p>
          <a:p>
            <a:pPr>
              <a:spcBef>
                <a:spcPts val="1500"/>
              </a:spcBef>
            </a:pPr>
            <a:r>
              <a:rPr lang="en-US" sz="2400" dirty="0"/>
              <a:t>Feedback</a:t>
            </a:r>
          </a:p>
          <a:p>
            <a:pPr>
              <a:spcBef>
                <a:spcPts val="1500"/>
              </a:spcBef>
            </a:pPr>
            <a:r>
              <a:rPr lang="en-US" sz="2400" dirty="0"/>
              <a:t>Scenario adaptations</a:t>
            </a:r>
          </a:p>
          <a:p>
            <a:pPr>
              <a:spcBef>
                <a:spcPts val="1500"/>
              </a:spcBef>
            </a:pPr>
            <a:r>
              <a:rPr lang="en-US" sz="2400" dirty="0"/>
              <a:t>Embedded assessments</a:t>
            </a:r>
          </a:p>
          <a:p>
            <a:pPr>
              <a:spcBef>
                <a:spcPts val="1500"/>
              </a:spcBef>
            </a:pPr>
            <a:r>
              <a:rPr lang="en-US" sz="2400" dirty="0"/>
              <a:t>Remedial instruction</a:t>
            </a:r>
          </a:p>
        </p:txBody>
      </p:sp>
      <p:pic>
        <p:nvPicPr>
          <p:cNvPr id="5" name="Content Placeholder 4" descr="DSC_0304.jpg">
            <a:extLst>
              <a:ext uri="{FF2B5EF4-FFF2-40B4-BE49-F238E27FC236}">
                <a16:creationId xmlns:a16="http://schemas.microsoft.com/office/drawing/2014/main" id="{6FAFFF81-8E47-844B-94EE-D5C4B975C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6"/>
          <a:stretch/>
        </p:blipFill>
        <p:spPr>
          <a:xfrm>
            <a:off x="380691" y="1984375"/>
            <a:ext cx="4966814" cy="41417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140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Research Context: </a:t>
            </a:r>
            <a:br>
              <a:rPr lang="en-US" dirty="0"/>
            </a:br>
            <a:r>
              <a:rPr lang="en-US" dirty="0"/>
              <a:t>RL-Based Pedagogical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4965"/>
            <a:ext cx="8229600" cy="4736510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en-US" sz="2400" dirty="0"/>
              <a:t>Induce teaching policies using reinforcement learning</a:t>
            </a:r>
            <a:br>
              <a:rPr lang="en-US" dirty="0"/>
            </a:br>
            <a:r>
              <a:rPr lang="en-US" sz="1400" dirty="0"/>
              <a:t>(Beck, Woolf, &amp; Beal, 2000; </a:t>
            </a:r>
            <a:r>
              <a:rPr lang="en-US" sz="1400" dirty="0" err="1"/>
              <a:t>Doroudi</a:t>
            </a:r>
            <a:r>
              <a:rPr lang="en-US" sz="1400" dirty="0"/>
              <a:t>, </a:t>
            </a:r>
            <a:r>
              <a:rPr lang="en-US" sz="1400" dirty="0" err="1"/>
              <a:t>Aleven</a:t>
            </a:r>
            <a:r>
              <a:rPr lang="en-US" sz="1400" dirty="0"/>
              <a:t>, &amp; </a:t>
            </a:r>
            <a:r>
              <a:rPr lang="en-US" sz="1400" dirty="0" err="1"/>
              <a:t>Brunskill</a:t>
            </a:r>
            <a:r>
              <a:rPr lang="en-US" sz="1400" dirty="0"/>
              <a:t>, 2019)</a:t>
            </a:r>
          </a:p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en-US" sz="2400" dirty="0"/>
              <a:t>Induce tutorial planning policies in narrative-centered learning environments </a:t>
            </a:r>
            <a:r>
              <a:rPr lang="en-US" sz="1400" dirty="0"/>
              <a:t>(Rowe, Mott, &amp; Lester, 2014; Rowe &amp; Lester, 2015; Sawyer, Rowe, &amp; Lester, 2017; Wang et al., 2017a; 2017b; 2018)</a:t>
            </a:r>
          </a:p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en-US" sz="2400" dirty="0"/>
              <a:t>Aptitude-treatment interaction with RL-based pedagogical policies </a:t>
            </a:r>
            <a:r>
              <a:rPr lang="en-US" sz="1400" dirty="0"/>
              <a:t>(Shen et al., 2018a; 2018b; </a:t>
            </a:r>
            <a:r>
              <a:rPr lang="en-US" sz="1400" dirty="0" err="1"/>
              <a:t>Ausin</a:t>
            </a:r>
            <a:r>
              <a:rPr lang="en-US" sz="1400" dirty="0"/>
              <a:t> et al., 2019)</a:t>
            </a:r>
          </a:p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en-US" sz="2400" dirty="0"/>
              <a:t>Hierarchical RL for inducing pedagogical policies in ITSs </a:t>
            </a:r>
            <a:br>
              <a:rPr lang="en-US" sz="2400" dirty="0"/>
            </a:br>
            <a:r>
              <a:rPr lang="en-US" sz="1400" dirty="0"/>
              <a:t>(Zhou et al., 2019) </a:t>
            </a:r>
          </a:p>
          <a:p>
            <a:pPr>
              <a:spcBef>
                <a:spcPts val="900"/>
              </a:spcBef>
              <a:spcAft>
                <a:spcPts val="600"/>
              </a:spcAft>
            </a:pPr>
            <a:r>
              <a:rPr lang="en-US" sz="2400" dirty="0"/>
              <a:t>Credit assignment in RL-based pedagogical planning </a:t>
            </a:r>
            <a:br>
              <a:rPr lang="en-US" sz="2400" dirty="0"/>
            </a:br>
            <a:r>
              <a:rPr lang="en-US" sz="1400" dirty="0"/>
              <a:t>(</a:t>
            </a:r>
            <a:r>
              <a:rPr lang="en-US" sz="1400" dirty="0" err="1"/>
              <a:t>Azizsoltani</a:t>
            </a:r>
            <a:r>
              <a:rPr lang="en-US" sz="1400" dirty="0"/>
              <a:t> et al., 2019)</a:t>
            </a:r>
          </a:p>
          <a:p>
            <a:pPr>
              <a:spcBef>
                <a:spcPts val="900"/>
              </a:spcBef>
              <a:spcAft>
                <a:spcPts val="6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010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615FC5-CDC6-9B4E-BCC7-E11CFF13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RL-Based Pedagogical Planning for </a:t>
            </a:r>
            <a:br>
              <a:rPr lang="en-US" dirty="0"/>
            </a:br>
            <a:r>
              <a:rPr lang="en-US" dirty="0"/>
              <a:t>Team Feedback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1897253-CFB2-C14F-A16E-989805A62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5" y="1769165"/>
            <a:ext cx="8575211" cy="512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615FC5-CDC6-9B4E-BCC7-E11CFF13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RL-Based Pedagogical Planning for </a:t>
            </a:r>
            <a:br>
              <a:rPr lang="en-US" dirty="0"/>
            </a:br>
            <a:r>
              <a:rPr lang="en-US" dirty="0"/>
              <a:t>Team Feedback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1897253-CFB2-C14F-A16E-989805A62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5" y="1769165"/>
            <a:ext cx="8575211" cy="5120971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E62F3B5E-642B-4B4A-8F59-9277D5C9C5E3}"/>
              </a:ext>
            </a:extLst>
          </p:cNvPr>
          <p:cNvSpPr/>
          <p:nvPr/>
        </p:nvSpPr>
        <p:spPr>
          <a:xfrm>
            <a:off x="4903304" y="1509007"/>
            <a:ext cx="2372140" cy="1073426"/>
          </a:xfrm>
          <a:prstGeom prst="leftArrowCallou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Select state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851234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615FC5-CDC6-9B4E-BCC7-E11CFF13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RL-Based Pedagogical Planning for </a:t>
            </a:r>
            <a:br>
              <a:rPr lang="en-US" dirty="0"/>
            </a:br>
            <a:r>
              <a:rPr lang="en-US" dirty="0"/>
              <a:t>Team Feedback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1897253-CFB2-C14F-A16E-989805A62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5" y="1769165"/>
            <a:ext cx="8575211" cy="5120971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E62F3B5E-642B-4B4A-8F59-9277D5C9C5E3}"/>
              </a:ext>
            </a:extLst>
          </p:cNvPr>
          <p:cNvSpPr/>
          <p:nvPr/>
        </p:nvSpPr>
        <p:spPr>
          <a:xfrm>
            <a:off x="4903304" y="1509007"/>
            <a:ext cx="2372140" cy="1073426"/>
          </a:xfrm>
          <a:prstGeom prst="leftArrowCallou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Select state representation</a:t>
            </a: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AA925764-11EE-3947-B743-D162576F91DB}"/>
              </a:ext>
            </a:extLst>
          </p:cNvPr>
          <p:cNvSpPr/>
          <p:nvPr/>
        </p:nvSpPr>
        <p:spPr>
          <a:xfrm>
            <a:off x="3829878" y="5135217"/>
            <a:ext cx="1623392" cy="1126435"/>
          </a:xfrm>
          <a:prstGeom prst="downArrowCallou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Select actions</a:t>
            </a:r>
          </a:p>
        </p:txBody>
      </p:sp>
    </p:spTree>
    <p:extLst>
      <p:ext uri="{BB962C8B-B14F-4D97-AF65-F5344CB8AC3E}">
        <p14:creationId xmlns:p14="http://schemas.microsoft.com/office/powerpoint/2010/main" val="3845271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615FC5-CDC6-9B4E-BCC7-E11CFF13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RL-Based Pedagogical Planning for </a:t>
            </a:r>
            <a:br>
              <a:rPr lang="en-US" dirty="0"/>
            </a:br>
            <a:r>
              <a:rPr lang="en-US" dirty="0"/>
              <a:t>Team Feedback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1897253-CFB2-C14F-A16E-989805A62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5" y="1769165"/>
            <a:ext cx="8575211" cy="5120971"/>
          </a:xfrm>
          <a:prstGeom prst="rect">
            <a:avLst/>
          </a:prstGeom>
        </p:spPr>
      </p:pic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E62F3B5E-642B-4B4A-8F59-9277D5C9C5E3}"/>
              </a:ext>
            </a:extLst>
          </p:cNvPr>
          <p:cNvSpPr/>
          <p:nvPr/>
        </p:nvSpPr>
        <p:spPr>
          <a:xfrm>
            <a:off x="4903304" y="1509007"/>
            <a:ext cx="2372140" cy="1073426"/>
          </a:xfrm>
          <a:prstGeom prst="leftArrowCallou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Select state representation</a:t>
            </a: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AA925764-11EE-3947-B743-D162576F91DB}"/>
              </a:ext>
            </a:extLst>
          </p:cNvPr>
          <p:cNvSpPr/>
          <p:nvPr/>
        </p:nvSpPr>
        <p:spPr>
          <a:xfrm>
            <a:off x="3829878" y="5135217"/>
            <a:ext cx="1623392" cy="1126435"/>
          </a:xfrm>
          <a:prstGeom prst="downArrowCallou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Select actions</a:t>
            </a:r>
          </a:p>
        </p:txBody>
      </p:sp>
      <p:sp>
        <p:nvSpPr>
          <p:cNvPr id="3" name="Up Arrow Callout 2">
            <a:extLst>
              <a:ext uri="{FF2B5EF4-FFF2-40B4-BE49-F238E27FC236}">
                <a16:creationId xmlns:a16="http://schemas.microsoft.com/office/drawing/2014/main" id="{34AC3949-47EE-9745-A3E3-EDDBE2315847}"/>
              </a:ext>
            </a:extLst>
          </p:cNvPr>
          <p:cNvSpPr/>
          <p:nvPr/>
        </p:nvSpPr>
        <p:spPr>
          <a:xfrm>
            <a:off x="3829878" y="3510912"/>
            <a:ext cx="1623392" cy="1041209"/>
          </a:xfrm>
          <a:prstGeom prst="upArrowCallou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2"/>
                </a:solidFill>
              </a:rPr>
              <a:t>Define reward</a:t>
            </a:r>
          </a:p>
        </p:txBody>
      </p:sp>
    </p:spTree>
    <p:extLst>
      <p:ext uri="{BB962C8B-B14F-4D97-AF65-F5344CB8AC3E}">
        <p14:creationId xmlns:p14="http://schemas.microsoft.com/office/powerpoint/2010/main" val="2899191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2747"/>
            <a:ext cx="8229600" cy="4141198"/>
          </a:xfrm>
        </p:spPr>
        <p:txBody>
          <a:bodyPr anchor="ctr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800" dirty="0"/>
              <a:t>Feedback and Coaching in Simulation-Based Training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Data-Driven Pedagogical Planning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A51D2B"/>
                </a:solidFill>
              </a:rPr>
              <a:t>Human-In-The-Loop Adaptive Instruction with GIFT 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Integrating Data-Driven Models of Team Coaching with GIFT 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770121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8F26C-6EDC-6B42-A275-485EB214F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18" y="1853745"/>
            <a:ext cx="7061364" cy="400732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FE7A36-C608-D949-AEF6-EC1A3F45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Feedback in Simulation-Based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FFF03-F71A-C143-A735-271965A358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840" y="4593437"/>
            <a:ext cx="1828879" cy="1040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353E6-C690-634C-8B50-652E4DD83208}"/>
              </a:ext>
            </a:extLst>
          </p:cNvPr>
          <p:cNvSpPr txBox="1"/>
          <p:nvPr/>
        </p:nvSpPr>
        <p:spPr>
          <a:xfrm>
            <a:off x="3149600" y="5928985"/>
            <a:ext cx="2844800" cy="39134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900" dirty="0"/>
              <a:t>Image source: nationaldefensemagazine.org</a:t>
            </a:r>
          </a:p>
        </p:txBody>
      </p:sp>
    </p:spTree>
    <p:extLst>
      <p:ext uri="{BB962C8B-B14F-4D97-AF65-F5344CB8AC3E}">
        <p14:creationId xmlns:p14="http://schemas.microsoft.com/office/powerpoint/2010/main" val="1541107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759FB-4A8A-484F-97F2-386BAAA73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GIFT Game Master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F4DAA73-AD6B-4285-9B69-A2C554564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14" y="1369370"/>
            <a:ext cx="7979371" cy="50336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493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Battlespace 3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>
              <a:spcBef>
                <a:spcPts val="1400"/>
              </a:spcBef>
            </a:pPr>
            <a:r>
              <a:rPr lang="en-US" sz="2400" dirty="0"/>
              <a:t>Popular simulation platform for small-unit training</a:t>
            </a:r>
          </a:p>
          <a:p>
            <a:pPr>
              <a:spcBef>
                <a:spcPts val="1400"/>
              </a:spcBef>
            </a:pPr>
            <a:r>
              <a:rPr lang="en-US" sz="2400" dirty="0"/>
              <a:t>Developed by Bohemia Interactive Simulations</a:t>
            </a:r>
          </a:p>
          <a:p>
            <a:pPr>
              <a:spcBef>
                <a:spcPts val="1400"/>
              </a:spcBef>
            </a:pPr>
            <a:r>
              <a:rPr lang="en-US" sz="2400" dirty="0"/>
              <a:t>Integrated with GIFT</a:t>
            </a:r>
          </a:p>
          <a:p>
            <a:pPr>
              <a:spcBef>
                <a:spcPts val="1400"/>
              </a:spcBef>
            </a:pPr>
            <a:r>
              <a:rPr lang="en-US" sz="2400" dirty="0"/>
              <a:t>Scenarios support collective training</a:t>
            </a:r>
          </a:p>
          <a:p>
            <a:pPr>
              <a:spcBef>
                <a:spcPts val="1400"/>
              </a:spcBef>
            </a:pPr>
            <a:r>
              <a:rPr lang="en-US" sz="2400" b="1" dirty="0"/>
              <a:t>Initial Task Domain:</a:t>
            </a:r>
            <a:br>
              <a:rPr lang="en-US" sz="2400" dirty="0"/>
            </a:br>
            <a:r>
              <a:rPr lang="en-US" sz="2400" dirty="0"/>
              <a:t>Crew Gunnery</a:t>
            </a:r>
          </a:p>
        </p:txBody>
      </p:sp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F2E8DADF-ADFE-6346-A2EB-3797432330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887537"/>
            <a:ext cx="4040188" cy="395128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66BE5-C294-4C93-9274-4D3B075FADDB}"/>
              </a:ext>
            </a:extLst>
          </p:cNvPr>
          <p:cNvSpPr txBox="1"/>
          <p:nvPr/>
        </p:nvSpPr>
        <p:spPr>
          <a:xfrm>
            <a:off x="5148775" y="5902293"/>
            <a:ext cx="3039038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r>
              <a:rPr lang="en-US" sz="1200" dirty="0"/>
              <a:t>Image source: bizjournals.com</a:t>
            </a:r>
          </a:p>
        </p:txBody>
      </p:sp>
    </p:spTree>
    <p:extLst>
      <p:ext uri="{BB962C8B-B14F-4D97-AF65-F5344CB8AC3E}">
        <p14:creationId xmlns:p14="http://schemas.microsoft.com/office/powerpoint/2010/main" val="3147558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513F11-C78A-48BC-9A3F-F839ECD80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Crew Gunnery Training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D0141-B6D2-41AE-8A17-FB3AC47367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2200" dirty="0"/>
              <a:t>Partnership with </a:t>
            </a:r>
            <a:br>
              <a:rPr lang="en-US" sz="2200" dirty="0"/>
            </a:br>
            <a:r>
              <a:rPr lang="en-US" sz="2200" dirty="0"/>
              <a:t>Warrior Skills Training Center in Fort Hood, TX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Vehicle crews with 2-4 Soldiers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Stryker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Humvee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MRAP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Extensive library of VBS3 missions and add-ons for crew gunnery training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Develop gunnery assessments in GIFT using DKF editor</a:t>
            </a:r>
          </a:p>
        </p:txBody>
      </p:sp>
      <p:pic>
        <p:nvPicPr>
          <p:cNvPr id="13" name="Content Placeholder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9E3AF05C-43AE-4E12-A5EE-5D2CA40582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770" t="7812" r="9056" b="7578"/>
          <a:stretch/>
        </p:blipFill>
        <p:spPr>
          <a:xfrm>
            <a:off x="4724260" y="2262144"/>
            <a:ext cx="4182679" cy="32242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543086-7BBC-404E-8911-C06B9E5899FD}"/>
              </a:ext>
            </a:extLst>
          </p:cNvPr>
          <p:cNvSpPr txBox="1"/>
          <p:nvPr/>
        </p:nvSpPr>
        <p:spPr>
          <a:xfrm>
            <a:off x="5560359" y="552577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200" dirty="0"/>
              <a:t>Image source: Warrior Skills Training Center</a:t>
            </a:r>
          </a:p>
        </p:txBody>
      </p:sp>
    </p:spTree>
    <p:extLst>
      <p:ext uri="{BB962C8B-B14F-4D97-AF65-F5344CB8AC3E}">
        <p14:creationId xmlns:p14="http://schemas.microsoft.com/office/powerpoint/2010/main" val="2199818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2747"/>
            <a:ext cx="8229600" cy="4141198"/>
          </a:xfrm>
        </p:spPr>
        <p:txBody>
          <a:bodyPr anchor="ctr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800" dirty="0"/>
              <a:t>Feedback and Coaching in Simulation-Based Training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Data-Driven Pedagogical Planning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Human-In-The-Loop Adaptive Instruction with GIFT 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A51D2B"/>
                </a:solidFill>
              </a:rPr>
              <a:t>Integrating Data-Driven Models of Team Coaching with GIFT 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1197366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B616D-A9A2-423F-B32F-80D6E211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Data-Driven Models of Team Coaching with GIFT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33EBC-70ED-418B-A666-5A1B820DE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/>
              <a:t>Align methodology for data-driven pedagogical planning with the Learning Effect Model for Teams</a:t>
            </a:r>
            <a:endParaRPr lang="en-US" sz="1800" dirty="0"/>
          </a:p>
          <a:p>
            <a:pPr>
              <a:spcBef>
                <a:spcPts val="1800"/>
              </a:spcBef>
            </a:pPr>
            <a:r>
              <a:rPr lang="en-US" sz="2400" dirty="0"/>
              <a:t>Embrace the exploration-exploitation tradeoff in data-driven models of team feedback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Enhance tools and workflows for data-driven team feedback in GIFT</a:t>
            </a:r>
          </a:p>
        </p:txBody>
      </p:sp>
    </p:spTree>
    <p:extLst>
      <p:ext uri="{BB962C8B-B14F-4D97-AF65-F5344CB8AC3E}">
        <p14:creationId xmlns:p14="http://schemas.microsoft.com/office/powerpoint/2010/main" val="513250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7BDF-E911-4180-B426-68C610A3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Effect Model for Teams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A937BF7-4CC6-44D0-8431-94359D9ED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07424"/>
            <a:ext cx="8229600" cy="39968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D9483B-2F57-4CF3-AAED-B6B6DF848436}"/>
              </a:ext>
            </a:extLst>
          </p:cNvPr>
          <p:cNvSpPr txBox="1"/>
          <p:nvPr/>
        </p:nvSpPr>
        <p:spPr>
          <a:xfrm>
            <a:off x="3256160" y="5898660"/>
            <a:ext cx="2640610" cy="400622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r>
              <a:rPr lang="en-US" sz="1000" dirty="0"/>
              <a:t>Image source: (</a:t>
            </a:r>
            <a:r>
              <a:rPr lang="en-US" sz="1000" dirty="0" err="1"/>
              <a:t>Sottilare</a:t>
            </a:r>
            <a:r>
              <a:rPr lang="en-US" sz="1000" dirty="0"/>
              <a:t> et al., 2017)</a:t>
            </a:r>
          </a:p>
        </p:txBody>
      </p:sp>
    </p:spTree>
    <p:extLst>
      <p:ext uri="{BB962C8B-B14F-4D97-AF65-F5344CB8AC3E}">
        <p14:creationId xmlns:p14="http://schemas.microsoft.com/office/powerpoint/2010/main" val="1679055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0729-DBA6-47C7-8191-A470E52E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Data-Driven Team Feedback </a:t>
            </a:r>
            <a:br>
              <a:rPr lang="en-US" sz="3600" dirty="0"/>
            </a:br>
            <a:r>
              <a:rPr lang="en-US" sz="3600" dirty="0"/>
              <a:t>with the Learning Effect Model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F51FE35-586B-40E9-9E59-39B359AAE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882511"/>
              </p:ext>
            </p:extLst>
          </p:nvPr>
        </p:nvGraphicFramePr>
        <p:xfrm>
          <a:off x="289483" y="1568275"/>
          <a:ext cx="8592602" cy="491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16">
                  <a:extLst>
                    <a:ext uri="{9D8B030D-6E8A-4147-A177-3AD203B41FA5}">
                      <a16:colId xmlns:a16="http://schemas.microsoft.com/office/drawing/2014/main" val="1381278054"/>
                    </a:ext>
                  </a:extLst>
                </a:gridCol>
                <a:gridCol w="3790885">
                  <a:extLst>
                    <a:ext uri="{9D8B030D-6E8A-4147-A177-3AD203B41FA5}">
                      <a16:colId xmlns:a16="http://schemas.microsoft.com/office/drawing/2014/main" val="1703399464"/>
                    </a:ext>
                  </a:extLst>
                </a:gridCol>
                <a:gridCol w="3250001">
                  <a:extLst>
                    <a:ext uri="{9D8B030D-6E8A-4147-A177-3AD203B41FA5}">
                      <a16:colId xmlns:a16="http://schemas.microsoft.com/office/drawing/2014/main" val="1976547168"/>
                    </a:ext>
                  </a:extLst>
                </a:gridCol>
              </a:tblGrid>
              <a:tr h="6831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Data-Driven </a:t>
                      </a:r>
                      <a:b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Pedagogical Planning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Learning Effect Model </a:t>
                      </a:r>
                      <a:b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for Teams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599024"/>
                  </a:ext>
                </a:extLst>
              </a:tr>
              <a:tr h="1415252"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State </a:t>
                      </a:r>
                      <a:b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Representation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Draw upon broad range of information sources </a:t>
                      </a:r>
                      <a:br>
                        <a:rPr lang="en-US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</a:t>
                      </a:r>
                      <a:r>
                        <a:rPr lang="en-US" sz="13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Ausin</a:t>
                      </a:r>
                      <a:r>
                        <a:rPr lang="en-US" sz="13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et al., 2019; Wang et al., 2018)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Automated feature selection</a:t>
                      </a:r>
                      <a:b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2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(Mitchell, Boyer, &amp; Lester, 2013; Shen &amp; Chi, 2016)</a:t>
                      </a:r>
                      <a:endParaRPr lang="en-US" sz="13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Distinguish between </a:t>
                      </a:r>
                      <a:b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domain-independent and domain-specific features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Emphasize generalizability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9271"/>
                  </a:ext>
                </a:extLst>
              </a:tr>
              <a:tr h="971653"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Instructional micro-tactics</a:t>
                      </a:r>
                      <a:b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30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Ausin</a:t>
                      </a:r>
                      <a:r>
                        <a:rPr lang="en-US" sz="1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et al., 2019; Chi et al., 2011)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Concept sequencing</a:t>
                      </a:r>
                      <a:b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(Mandel et al., 2014)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ICAP-based remediation </a:t>
                      </a:r>
                      <a:br>
                        <a:rPr lang="en-US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3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(Spain et al., 2019)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4163" indent="-284163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Distinguish between instructional strategies and instructional tactics</a:t>
                      </a:r>
                    </a:p>
                    <a:p>
                      <a:pPr marL="284163" indent="-284163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Deliver feedback to individual, subset of team, or whole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229692"/>
                  </a:ext>
                </a:extLst>
              </a:tr>
              <a:tr h="1133595">
                <a:tc>
                  <a:txBody>
                    <a:bodyPr/>
                    <a:lstStyle/>
                    <a:p>
                      <a:r>
                        <a:rPr lang="en-US" sz="17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Learning outcomes </a:t>
                      </a:r>
                      <a:r>
                        <a:rPr lang="en-US" sz="13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(Wang et al., 2018)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Task efficiency </a:t>
                      </a:r>
                      <a:r>
                        <a:rPr lang="en-US" sz="13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300" b="0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Ausin</a:t>
                      </a:r>
                      <a:r>
                        <a:rPr lang="en-US" sz="13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et al., 2019)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Engagement</a:t>
                      </a:r>
                      <a:r>
                        <a:rPr lang="en-US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3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(Sawyer, Rowe, &amp; Lester, 2017)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Pedagogical policies guided by subject-matter expertise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Informed by theory and/or real-world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166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693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0729-DBA6-47C7-8191-A470E52E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Data-Driven Team Feedback </a:t>
            </a:r>
            <a:br>
              <a:rPr lang="en-US" sz="3600" dirty="0"/>
            </a:br>
            <a:r>
              <a:rPr lang="en-US" sz="3600" dirty="0"/>
              <a:t>with the Learning Effect Model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F51FE35-586B-40E9-9E59-39B359AAE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6371748"/>
              </p:ext>
            </p:extLst>
          </p:nvPr>
        </p:nvGraphicFramePr>
        <p:xfrm>
          <a:off x="289483" y="1568275"/>
          <a:ext cx="8592602" cy="491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16">
                  <a:extLst>
                    <a:ext uri="{9D8B030D-6E8A-4147-A177-3AD203B41FA5}">
                      <a16:colId xmlns:a16="http://schemas.microsoft.com/office/drawing/2014/main" val="1381278054"/>
                    </a:ext>
                  </a:extLst>
                </a:gridCol>
                <a:gridCol w="3790885">
                  <a:extLst>
                    <a:ext uri="{9D8B030D-6E8A-4147-A177-3AD203B41FA5}">
                      <a16:colId xmlns:a16="http://schemas.microsoft.com/office/drawing/2014/main" val="1703399464"/>
                    </a:ext>
                  </a:extLst>
                </a:gridCol>
                <a:gridCol w="3250001">
                  <a:extLst>
                    <a:ext uri="{9D8B030D-6E8A-4147-A177-3AD203B41FA5}">
                      <a16:colId xmlns:a16="http://schemas.microsoft.com/office/drawing/2014/main" val="1976547168"/>
                    </a:ext>
                  </a:extLst>
                </a:gridCol>
              </a:tblGrid>
              <a:tr h="6831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Data-Driven </a:t>
                      </a:r>
                      <a:b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Pedagogical Planning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Learning Effect Model </a:t>
                      </a:r>
                      <a:b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for Teams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599024"/>
                  </a:ext>
                </a:extLst>
              </a:tr>
              <a:tr h="1415252">
                <a:tc>
                  <a:txBody>
                    <a:bodyPr/>
                    <a:lstStyle/>
                    <a:p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State </a:t>
                      </a:r>
                      <a:b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Representation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Draw upon broad range of information sources </a:t>
                      </a:r>
                      <a:br>
                        <a:rPr lang="en-US" sz="17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3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</a:t>
                      </a:r>
                      <a:r>
                        <a:rPr lang="en-US" sz="13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Ausin</a:t>
                      </a:r>
                      <a:r>
                        <a:rPr lang="en-US" sz="13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et al., 2019; Wang et al., 2018)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Automated feature selection</a:t>
                      </a:r>
                      <a:b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(Mitchell, Boyer, &amp; Lester, 2013; Shen &amp; Chi, 2016)</a:t>
                      </a:r>
                      <a:endParaRPr lang="en-US" sz="13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Distinguish between </a:t>
                      </a:r>
                      <a:b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domain-independent and domain-specific features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Emphasize generalizability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9271"/>
                  </a:ext>
                </a:extLst>
              </a:tr>
              <a:tr h="971653"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Instructional micro-tactics</a:t>
                      </a:r>
                      <a:b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en-US" sz="13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300" kern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Ausin</a:t>
                      </a:r>
                      <a:r>
                        <a:rPr lang="en-US" sz="13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et al., 2019; Chi et al., 2011)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Concept sequencing</a:t>
                      </a:r>
                      <a:b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en-US" sz="13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(Mandel et al., 2014)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ICAP-based remediation </a:t>
                      </a:r>
                      <a:b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en-US" sz="13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(Spain et al., 2019)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4163" indent="-284163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Distinguish between instructional strategies and instructional tactics</a:t>
                      </a:r>
                    </a:p>
                    <a:p>
                      <a:pPr marL="284163" indent="-284163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Deliver feedback to individual, subset of team, or whole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229692"/>
                  </a:ext>
                </a:extLst>
              </a:tr>
              <a:tr h="1133595">
                <a:tc>
                  <a:txBody>
                    <a:bodyPr/>
                    <a:lstStyle/>
                    <a:p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Learning outcomes </a:t>
                      </a:r>
                      <a:r>
                        <a:rPr lang="en-US" sz="13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(Wang et al., 2018)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Task efficiency </a:t>
                      </a:r>
                      <a:r>
                        <a:rPr lang="en-US" sz="13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300" b="0" kern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Ausin</a:t>
                      </a:r>
                      <a:r>
                        <a:rPr lang="en-US" sz="13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et al., 2019)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Engagement</a:t>
                      </a:r>
                      <a:r>
                        <a:rPr lang="en-US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r>
                        <a:rPr lang="en-US" sz="13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(Sawyer, Rowe, &amp; Lester, 2017)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Pedagogical policies guided by subject-matter expertise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Informed by theory and/or real-world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166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198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0729-DBA6-47C7-8191-A470E52E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Data-Driven Team Feedback </a:t>
            </a:r>
            <a:br>
              <a:rPr lang="en-US" sz="3600" dirty="0"/>
            </a:br>
            <a:r>
              <a:rPr lang="en-US" sz="3600" dirty="0"/>
              <a:t>with the Learning Effect Model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F51FE35-586B-40E9-9E59-39B359AAE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3023629"/>
              </p:ext>
            </p:extLst>
          </p:nvPr>
        </p:nvGraphicFramePr>
        <p:xfrm>
          <a:off x="289483" y="1568275"/>
          <a:ext cx="8592602" cy="491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16">
                  <a:extLst>
                    <a:ext uri="{9D8B030D-6E8A-4147-A177-3AD203B41FA5}">
                      <a16:colId xmlns:a16="http://schemas.microsoft.com/office/drawing/2014/main" val="1381278054"/>
                    </a:ext>
                  </a:extLst>
                </a:gridCol>
                <a:gridCol w="3790885">
                  <a:extLst>
                    <a:ext uri="{9D8B030D-6E8A-4147-A177-3AD203B41FA5}">
                      <a16:colId xmlns:a16="http://schemas.microsoft.com/office/drawing/2014/main" val="1703399464"/>
                    </a:ext>
                  </a:extLst>
                </a:gridCol>
                <a:gridCol w="3250001">
                  <a:extLst>
                    <a:ext uri="{9D8B030D-6E8A-4147-A177-3AD203B41FA5}">
                      <a16:colId xmlns:a16="http://schemas.microsoft.com/office/drawing/2014/main" val="1976547168"/>
                    </a:ext>
                  </a:extLst>
                </a:gridCol>
              </a:tblGrid>
              <a:tr h="6831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Data-Driven </a:t>
                      </a:r>
                      <a:b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Pedagogical Planning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Learning Effect Model </a:t>
                      </a:r>
                      <a:b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for Teams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599024"/>
                  </a:ext>
                </a:extLst>
              </a:tr>
              <a:tr h="1415252"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State </a:t>
                      </a:r>
                      <a:b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Representation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Draw upon broad range of information sources </a:t>
                      </a:r>
                      <a:br>
                        <a:rPr lang="en-US" sz="17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</a:t>
                      </a:r>
                      <a:r>
                        <a:rPr lang="en-US" sz="1300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Ausin</a:t>
                      </a:r>
                      <a:r>
                        <a:rPr lang="en-US" sz="13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et al., 2019; Wang et al., 2018)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Automated feature selection</a:t>
                      </a:r>
                      <a:b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en-US" sz="12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(Mitchell, Boyer, &amp; Lester, 2013; Shen &amp; Chi, 2016)</a:t>
                      </a:r>
                      <a:endParaRPr lang="en-US" sz="130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Distinguish between </a:t>
                      </a:r>
                      <a:b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domain-independent and domain-specific features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Emphasize generalizability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9271"/>
                  </a:ext>
                </a:extLst>
              </a:tr>
              <a:tr h="971653">
                <a:tc>
                  <a:txBody>
                    <a:bodyPr/>
                    <a:lstStyle/>
                    <a:p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Instructional micro-tactics</a:t>
                      </a:r>
                      <a:b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3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3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Ausin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et al., 2019; Chi et al., 2011)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Concept sequencing</a:t>
                      </a:r>
                      <a:b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3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(Mandel et al., 2014)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ICAP-based remediation </a:t>
                      </a:r>
                      <a:b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</a:br>
                      <a:r>
                        <a:rPr lang="en-US" sz="13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(Spain et al., 2019)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4163" indent="-284163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Distinguish between instructional strategies and instructional tactics</a:t>
                      </a:r>
                    </a:p>
                    <a:p>
                      <a:pPr marL="284163" indent="-284163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Deliver feedback to individual, subset of team, or whole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229692"/>
                  </a:ext>
                </a:extLst>
              </a:tr>
              <a:tr h="1133595">
                <a:tc>
                  <a:txBody>
                    <a:bodyPr/>
                    <a:lstStyle/>
                    <a:p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Learning outcomes </a:t>
                      </a:r>
                      <a:r>
                        <a:rPr lang="en-US" sz="13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(Wang et al., 2018)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Task efficiency </a:t>
                      </a:r>
                      <a:r>
                        <a:rPr lang="en-US" sz="13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300" b="0" kern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Ausin</a:t>
                      </a:r>
                      <a:r>
                        <a:rPr lang="en-US" sz="13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et al., 2019)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Engagement</a:t>
                      </a:r>
                      <a:r>
                        <a:rPr lang="en-US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r>
                        <a:rPr lang="en-US" sz="13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(Sawyer, Rowe, &amp; Lester, 2017)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Pedagogical policies guided by subject-matter expertise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Informed by theory and/or real-world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166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127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0729-DBA6-47C7-8191-A470E52E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Data-Driven Team Feedback </a:t>
            </a:r>
            <a:br>
              <a:rPr lang="en-US" sz="3600" dirty="0"/>
            </a:br>
            <a:r>
              <a:rPr lang="en-US" sz="3600" dirty="0"/>
              <a:t>with the Learning Effect Model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3F51FE35-586B-40E9-9E59-39B359AAE5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973999"/>
              </p:ext>
            </p:extLst>
          </p:nvPr>
        </p:nvGraphicFramePr>
        <p:xfrm>
          <a:off x="289483" y="1568275"/>
          <a:ext cx="8592602" cy="491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16">
                  <a:extLst>
                    <a:ext uri="{9D8B030D-6E8A-4147-A177-3AD203B41FA5}">
                      <a16:colId xmlns:a16="http://schemas.microsoft.com/office/drawing/2014/main" val="1381278054"/>
                    </a:ext>
                  </a:extLst>
                </a:gridCol>
                <a:gridCol w="3790885">
                  <a:extLst>
                    <a:ext uri="{9D8B030D-6E8A-4147-A177-3AD203B41FA5}">
                      <a16:colId xmlns:a16="http://schemas.microsoft.com/office/drawing/2014/main" val="1703399464"/>
                    </a:ext>
                  </a:extLst>
                </a:gridCol>
                <a:gridCol w="3250001">
                  <a:extLst>
                    <a:ext uri="{9D8B030D-6E8A-4147-A177-3AD203B41FA5}">
                      <a16:colId xmlns:a16="http://schemas.microsoft.com/office/drawing/2014/main" val="1976547168"/>
                    </a:ext>
                  </a:extLst>
                </a:gridCol>
              </a:tblGrid>
              <a:tr h="6831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Data-Driven </a:t>
                      </a:r>
                      <a:b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Pedagogical Planning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Learning Effect Model </a:t>
                      </a:r>
                      <a:b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for Teams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599024"/>
                  </a:ext>
                </a:extLst>
              </a:tr>
              <a:tr h="1415252"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State </a:t>
                      </a:r>
                      <a:b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Representation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Draw upon broad range of information sources </a:t>
                      </a:r>
                      <a:br>
                        <a:rPr lang="en-US" sz="17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en-US" sz="13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</a:t>
                      </a:r>
                      <a:r>
                        <a:rPr lang="en-US" sz="1300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Ausin</a:t>
                      </a:r>
                      <a:r>
                        <a:rPr lang="en-US" sz="13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et al., 2019; Wang et al., 2018)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Automated feature selection</a:t>
                      </a:r>
                      <a:b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en-US" sz="12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(Mitchell, Boyer, &amp; Lester, 2013; Shen &amp; Chi, 2016)</a:t>
                      </a:r>
                      <a:endParaRPr lang="en-US" sz="130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Distinguish between </a:t>
                      </a:r>
                      <a:b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domain-independent and domain-specific features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Emphasize generalizability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7099271"/>
                  </a:ext>
                </a:extLst>
              </a:tr>
              <a:tr h="971653">
                <a:tc>
                  <a:txBody>
                    <a:bodyPr/>
                    <a:lstStyle/>
                    <a:p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Instructional micro-tactics</a:t>
                      </a:r>
                      <a:b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en-US" sz="13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300" kern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Ausin</a:t>
                      </a:r>
                      <a:r>
                        <a:rPr lang="en-US" sz="13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et al., 2019; Chi et al., 2011)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Concept sequencing</a:t>
                      </a:r>
                      <a:b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en-US" sz="13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(Mandel et al., 2014)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ICAP-based remediation </a:t>
                      </a:r>
                      <a:br>
                        <a:rPr lang="en-US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</a:br>
                      <a:r>
                        <a:rPr lang="en-US" sz="13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(Spain et al., 2019)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4163" indent="-284163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Distinguish between instructional strategies and instructional tactics</a:t>
                      </a:r>
                    </a:p>
                    <a:p>
                      <a:pPr marL="284163" indent="-284163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Deliver feedback to individual, subset of team, or whole 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229692"/>
                  </a:ext>
                </a:extLst>
              </a:tr>
              <a:tr h="1133595">
                <a:tc>
                  <a:txBody>
                    <a:bodyPr/>
                    <a:lstStyle/>
                    <a:p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Reward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Learning outcomes 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(Wang et al., 2018)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Task efficiency 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300" b="1" kern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Ausin</a:t>
                      </a:r>
                      <a:r>
                        <a:rPr lang="en-US" sz="13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et al., 2019)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Engagement</a:t>
                      </a:r>
                      <a:r>
                        <a:rPr lang="en-US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3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(Sawyer, Rowe, &amp; Lester, 2017)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Pedagogical policies guided by subject-matter expertise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7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Informed by theory and/or real-world experience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166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802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7CC8BC-92AC-6746-B1EA-EB0B64225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and Learning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347F06-F5DF-0246-89F2-490B3F20C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“…Feedback is critical for learning. It helps learners evaluate their own progress and performance, identify knowledge gaps, and repair faulty knowledge which can help them develop a deeper understanding of the subject matter…”</a:t>
            </a:r>
          </a:p>
        </p:txBody>
      </p:sp>
    </p:spTree>
    <p:extLst>
      <p:ext uri="{BB962C8B-B14F-4D97-AF65-F5344CB8AC3E}">
        <p14:creationId xmlns:p14="http://schemas.microsoft.com/office/powerpoint/2010/main" val="1289423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0729-DBA6-47C7-8191-A470E52E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Exploration-Exploitation Tradeoff in </a:t>
            </a:r>
            <a:br>
              <a:rPr lang="en-US" sz="3600" dirty="0"/>
            </a:br>
            <a:r>
              <a:rPr lang="en-US" sz="3600" dirty="0"/>
              <a:t>Data-Driven Models of Team Feedback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F664A8-FAC4-46C8-8A81-B757804556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200" dirty="0"/>
              <a:t>Select actions that have worked well so far vs. </a:t>
            </a:r>
            <a:br>
              <a:rPr lang="en-US" sz="2200" dirty="0"/>
            </a:br>
            <a:r>
              <a:rPr lang="en-US" sz="2200" dirty="0"/>
              <a:t>new actions that could yield greater rewards</a:t>
            </a:r>
          </a:p>
          <a:p>
            <a:pPr>
              <a:spcBef>
                <a:spcPts val="1200"/>
              </a:spcBef>
            </a:pPr>
            <a:r>
              <a:rPr lang="en-US" sz="2200" i="1" dirty="0"/>
              <a:t>Random yet reasonable</a:t>
            </a:r>
            <a:r>
              <a:rPr lang="en-US" sz="2200" dirty="0"/>
              <a:t> pedagogical policies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Delivering team feedback in practice:</a:t>
            </a:r>
          </a:p>
          <a:p>
            <a:pPr lvl="1"/>
            <a:r>
              <a:rPr lang="en-US" sz="1800" dirty="0"/>
              <a:t>Automated feedback provided directly to Soldiers</a:t>
            </a:r>
          </a:p>
          <a:p>
            <a:pPr lvl="1"/>
            <a:r>
              <a:rPr lang="en-US" sz="1800" dirty="0"/>
              <a:t>Feedback suggestions provided to human instructors</a:t>
            </a:r>
          </a:p>
        </p:txBody>
      </p:sp>
      <p:pic>
        <p:nvPicPr>
          <p:cNvPr id="10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E8DB8500-AD11-4E81-9B90-C064E3F349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338169"/>
            <a:ext cx="4038600" cy="2448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4CF745-D70E-4D78-A67E-6419CFDAE789}"/>
              </a:ext>
            </a:extLst>
          </p:cNvPr>
          <p:cNvSpPr txBox="1"/>
          <p:nvPr/>
        </p:nvSpPr>
        <p:spPr>
          <a:xfrm>
            <a:off x="5266343" y="5612238"/>
            <a:ext cx="2676178" cy="258122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en-US" sz="1000" dirty="0"/>
              <a:t>Image source: </a:t>
            </a:r>
            <a:r>
              <a:rPr lang="fr-FR" sz="1000" dirty="0"/>
              <a:t>UC Berkeley AI Course, Lecture 11</a:t>
            </a:r>
          </a:p>
        </p:txBody>
      </p:sp>
    </p:spTree>
    <p:extLst>
      <p:ext uri="{BB962C8B-B14F-4D97-AF65-F5344CB8AC3E}">
        <p14:creationId xmlns:p14="http://schemas.microsoft.com/office/powerpoint/2010/main" val="64076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9729EB-E3D4-4D89-B1DD-6934B4C8D19C}"/>
              </a:ext>
            </a:extLst>
          </p:cNvPr>
          <p:cNvSpPr/>
          <p:nvPr/>
        </p:nvSpPr>
        <p:spPr>
          <a:xfrm>
            <a:off x="5120637" y="1509532"/>
            <a:ext cx="3356933" cy="50183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80729-DBA6-47C7-8191-A470E52E7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Enhancing GIFT Tools for </a:t>
            </a:r>
            <a:br>
              <a:rPr lang="en-US" sz="3600" dirty="0"/>
            </a:br>
            <a:r>
              <a:rPr lang="en-US" sz="3600" dirty="0"/>
              <a:t>Data-Driven Team Feedback Workflows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C953A-4493-48DE-9E1C-43EC187B81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18352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2200" dirty="0"/>
              <a:t>Streamline workflows for data-driven pedagogical planning 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Filter relevant event types for pedagogical planning use cases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Extract common domain-independent features from log data</a:t>
            </a:r>
          </a:p>
          <a:p>
            <a:pPr lvl="1">
              <a:spcBef>
                <a:spcPts val="600"/>
              </a:spcBef>
            </a:pPr>
            <a:r>
              <a:rPr lang="en-US" sz="1700" dirty="0"/>
              <a:t>Generate reports formatted for external ML tools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Integrate machine learning tools with GIFT to enable self-improving systems</a:t>
            </a:r>
          </a:p>
          <a:p>
            <a:pPr>
              <a:spcBef>
                <a:spcPts val="1200"/>
              </a:spcBef>
            </a:pPr>
            <a:r>
              <a:rPr lang="en-US" sz="2200" dirty="0"/>
              <a:t>Configurable data pipeline that processes run-time data to drive models of team feedback</a:t>
            </a:r>
          </a:p>
        </p:txBody>
      </p:sp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9587880-BECB-48F5-9156-A24BBC1839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71" y="1662191"/>
            <a:ext cx="2886329" cy="4701411"/>
          </a:xfrm>
        </p:spPr>
      </p:pic>
    </p:spTree>
    <p:extLst>
      <p:ext uri="{BB962C8B-B14F-4D97-AF65-F5344CB8AC3E}">
        <p14:creationId xmlns:p14="http://schemas.microsoft.com/office/powerpoint/2010/main" val="862067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2747"/>
            <a:ext cx="8229600" cy="4141198"/>
          </a:xfrm>
        </p:spPr>
        <p:txBody>
          <a:bodyPr anchor="ctr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800" dirty="0"/>
              <a:t>Feedback and Coaching in Simulation-Based Training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Data-Driven Pedagogical Planning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Human-In-The-Loop Adaptive Instruction with GIFT 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Integrating Data-Driven Models of Team Coaching with GIFT 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A51D2B"/>
                </a:solidFill>
              </a:rPr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662147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209F-7F87-4ED0-BD73-4D3C711C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38B66-46DC-446B-A053-23862188A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Providing effective coaching and feedback to teams is a key challenge in adaptive instructional systems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We are investigating the design, development, and evaluation of data-driven models of team feedback in simulation-based training environments with GIFT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Data-driven models of team feedback highlight the importance the Learning Effect Model, the exploration-exploitation tradeoff, and enhancements to pedagogical planning workflows</a:t>
            </a:r>
          </a:p>
        </p:txBody>
      </p:sp>
    </p:spTree>
    <p:extLst>
      <p:ext uri="{BB962C8B-B14F-4D97-AF65-F5344CB8AC3E}">
        <p14:creationId xmlns:p14="http://schemas.microsoft.com/office/powerpoint/2010/main" val="1305220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E0F50-6DC5-4A48-B8F6-938317DA0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16DBC-CDC6-405F-BF69-96A08B75F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Devise an empirical account of how OC-Ts provide coaching and feedback to teams during collective training exercises in VBS3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Investigate recent advances in reinforcement learning to induce data-driven models of team feedback in simulation-based training environments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Integrate data-driven models of team feedback with GIFT Game Master to support training management tool priorities for the Synthetic Training Environment</a:t>
            </a:r>
          </a:p>
        </p:txBody>
      </p:sp>
    </p:spTree>
    <p:extLst>
      <p:ext uri="{BB962C8B-B14F-4D97-AF65-F5344CB8AC3E}">
        <p14:creationId xmlns:p14="http://schemas.microsoft.com/office/powerpoint/2010/main" val="321657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118776"/>
            <a:ext cx="8229600" cy="3840121"/>
          </a:xfrm>
          <a:prstGeom prst="rect">
            <a:avLst/>
          </a:prstGeom>
        </p:spPr>
        <p:txBody>
          <a:bodyPr numCol="2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48"/>
              </a:spcBef>
            </a:pPr>
            <a:r>
              <a:rPr lang="en-US" sz="2400" dirty="0"/>
              <a:t>Keith Brawner </a:t>
            </a:r>
            <a:r>
              <a:rPr lang="en-US" sz="1800" dirty="0"/>
              <a:t>(</a:t>
            </a:r>
            <a:r>
              <a:rPr lang="en-US" sz="1800" i="1" dirty="0"/>
              <a:t>CCDC SC</a:t>
            </a:r>
            <a:r>
              <a:rPr lang="en-US" sz="1800" dirty="0"/>
              <a:t>)</a:t>
            </a:r>
          </a:p>
          <a:p>
            <a:pPr>
              <a:spcBef>
                <a:spcPts val="1848"/>
              </a:spcBef>
            </a:pPr>
            <a:r>
              <a:rPr lang="en-US" sz="2400" dirty="0"/>
              <a:t>Eugene Brewer </a:t>
            </a:r>
            <a:r>
              <a:rPr lang="en-US" sz="1800" dirty="0"/>
              <a:t>(</a:t>
            </a:r>
            <a:r>
              <a:rPr lang="en-US" sz="1800" i="1" dirty="0"/>
              <a:t>WSTC</a:t>
            </a:r>
            <a:r>
              <a:rPr lang="en-US" sz="1800" dirty="0"/>
              <a:t>)</a:t>
            </a:r>
            <a:endParaRPr lang="en-US" sz="2400" dirty="0"/>
          </a:p>
          <a:p>
            <a:pPr>
              <a:spcBef>
                <a:spcPts val="1848"/>
              </a:spcBef>
            </a:pPr>
            <a:r>
              <a:rPr lang="en-US" sz="2400" dirty="0"/>
              <a:t>Elyse </a:t>
            </a:r>
            <a:r>
              <a:rPr lang="en-US" sz="2400" dirty="0" err="1"/>
              <a:t>Burmester</a:t>
            </a:r>
            <a:r>
              <a:rPr lang="en-US" sz="2400" dirty="0"/>
              <a:t> </a:t>
            </a:r>
            <a:r>
              <a:rPr lang="en-US" sz="1800" dirty="0"/>
              <a:t>(</a:t>
            </a:r>
            <a:r>
              <a:rPr lang="en-US" sz="1800" i="1" dirty="0"/>
              <a:t>CCDC SC</a:t>
            </a:r>
            <a:r>
              <a:rPr lang="en-US" sz="1800" dirty="0"/>
              <a:t>)</a:t>
            </a:r>
            <a:endParaRPr lang="en-US" sz="2400" dirty="0"/>
          </a:p>
          <a:p>
            <a:pPr>
              <a:spcBef>
                <a:spcPts val="1848"/>
              </a:spcBef>
            </a:pPr>
            <a:endParaRPr lang="en-US" sz="2400" dirty="0"/>
          </a:p>
          <a:p>
            <a:pPr>
              <a:spcBef>
                <a:spcPts val="1848"/>
              </a:spcBef>
            </a:pPr>
            <a:endParaRPr lang="en-US" sz="2400" dirty="0"/>
          </a:p>
          <a:p>
            <a:pPr>
              <a:spcBef>
                <a:spcPts val="1848"/>
              </a:spcBef>
            </a:pPr>
            <a:endParaRPr lang="en-US" sz="2400" dirty="0"/>
          </a:p>
          <a:p>
            <a:pPr>
              <a:spcBef>
                <a:spcPts val="1848"/>
              </a:spcBef>
            </a:pPr>
            <a:r>
              <a:rPr lang="en-US" sz="2400" dirty="0"/>
              <a:t>Mike Hoffman </a:t>
            </a:r>
            <a:r>
              <a:rPr lang="en-US" sz="1800" dirty="0"/>
              <a:t>(</a:t>
            </a:r>
            <a:r>
              <a:rPr lang="en-US" sz="1800" i="1" dirty="0"/>
              <a:t>Dignitas</a:t>
            </a:r>
            <a:r>
              <a:rPr lang="en-US" sz="1800" dirty="0"/>
              <a:t>)</a:t>
            </a:r>
            <a:endParaRPr lang="en-US" sz="2800" dirty="0"/>
          </a:p>
          <a:p>
            <a:pPr>
              <a:spcBef>
                <a:spcPts val="1848"/>
              </a:spcBef>
            </a:pPr>
            <a:r>
              <a:rPr lang="en-US" sz="2400" dirty="0"/>
              <a:t>Joan Johnston </a:t>
            </a:r>
            <a:r>
              <a:rPr lang="en-US" sz="1800" dirty="0"/>
              <a:t>(</a:t>
            </a:r>
            <a:r>
              <a:rPr lang="en-US" sz="1800" i="1" dirty="0"/>
              <a:t>CCDC SC</a:t>
            </a:r>
            <a:r>
              <a:rPr lang="en-US" sz="1800" dirty="0"/>
              <a:t>)</a:t>
            </a:r>
          </a:p>
          <a:p>
            <a:pPr>
              <a:spcBef>
                <a:spcPts val="1848"/>
              </a:spcBef>
            </a:pPr>
            <a:r>
              <a:rPr lang="en-US" sz="2400" dirty="0"/>
              <a:t>Jay Ritz </a:t>
            </a:r>
            <a:r>
              <a:rPr lang="en-US" sz="1800" dirty="0"/>
              <a:t>(</a:t>
            </a:r>
            <a:r>
              <a:rPr lang="en-US" sz="1800" i="1" dirty="0"/>
              <a:t>WSTC</a:t>
            </a:r>
            <a:r>
              <a:rPr lang="en-US" sz="1800" dirty="0"/>
              <a:t>)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Acknowledgments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6412" y="736347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b="1" dirty="0"/>
          </a:p>
        </p:txBody>
      </p:sp>
      <p:pic>
        <p:nvPicPr>
          <p:cNvPr id="6" name="Picture 5" descr="logoARL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95" y="4860412"/>
            <a:ext cx="1627033" cy="1039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617" y="4267413"/>
            <a:ext cx="4900103" cy="13661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sz="2000" dirty="0"/>
              <a:t>Support provided by the U.S. Army Research </a:t>
            </a:r>
            <a:br>
              <a:rPr lang="en-US" sz="2000" dirty="0"/>
            </a:br>
            <a:r>
              <a:rPr lang="en-US" sz="2000" dirty="0"/>
              <a:t>Laboratory under cooperative agreement </a:t>
            </a:r>
            <a:br>
              <a:rPr lang="en-US" sz="2000" dirty="0"/>
            </a:br>
            <a:r>
              <a:rPr lang="mr-IN" sz="2000" dirty="0"/>
              <a:t>W91</a:t>
            </a:r>
            <a:r>
              <a:rPr lang="en-US" sz="2000" dirty="0"/>
              <a:t>2CG</a:t>
            </a:r>
            <a:r>
              <a:rPr lang="mr-IN" sz="2000" dirty="0"/>
              <a:t>-</a:t>
            </a:r>
            <a:r>
              <a:rPr lang="en-US" sz="2000" dirty="0"/>
              <a:t>19</a:t>
            </a:r>
            <a:r>
              <a:rPr lang="mr-IN" sz="2000" dirty="0"/>
              <a:t>-</a:t>
            </a:r>
            <a:r>
              <a:rPr lang="en-US" sz="2000" dirty="0"/>
              <a:t>2</a:t>
            </a:r>
            <a:r>
              <a:rPr lang="mr-IN" sz="2000" dirty="0"/>
              <a:t>-</a:t>
            </a:r>
            <a:r>
              <a:rPr lang="en-US" sz="2000" dirty="0"/>
              <a:t>0001</a:t>
            </a:r>
            <a:r>
              <a:rPr lang="mr-IN" sz="20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EF49D-D09F-DA45-971C-5C3DDF5424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13126"/>
            <a:ext cx="2684762" cy="1545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003916-49F4-CB44-81F8-956C60D9B3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75" y="4105282"/>
            <a:ext cx="3264488" cy="16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10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492224-4FE0-3141-8C24-98E5072150C1}"/>
              </a:ext>
            </a:extLst>
          </p:cNvPr>
          <p:cNvSpPr txBox="1"/>
          <p:nvPr/>
        </p:nvSpPr>
        <p:spPr>
          <a:xfrm>
            <a:off x="708338" y="61818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5FAB0-B822-FC44-BEDB-D7348D2F399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0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962B-57E6-BF44-A8F8-C3793B3D8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for Multiple Learners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58E74-C904-0840-9FD1-A129036D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4965"/>
            <a:ext cx="8229600" cy="130764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/>
              <a:t>The presence of multiple learners in collective training missions presents new opportunities for delivering feedback in simulation-based training environments.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502218-8AAF-CB4A-A108-7FF761B4A05A}"/>
              </a:ext>
            </a:extLst>
          </p:cNvPr>
          <p:cNvGrpSpPr/>
          <p:nvPr/>
        </p:nvGrpSpPr>
        <p:grpSpPr>
          <a:xfrm>
            <a:off x="1518924" y="3336068"/>
            <a:ext cx="1403970" cy="2397982"/>
            <a:chOff x="1738413" y="3463068"/>
            <a:chExt cx="1403970" cy="239798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FB720BF-73F1-D24D-B309-3B24DF7A0D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38413" y="3463068"/>
              <a:ext cx="1403970" cy="2397982"/>
              <a:chOff x="-637202" y="2021357"/>
              <a:chExt cx="2011680" cy="3279771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55B8DD5D-DD65-F443-B8C7-E3816D2D4945}"/>
                  </a:ext>
                </a:extLst>
              </p:cNvPr>
              <p:cNvSpPr/>
              <p:nvPr/>
            </p:nvSpPr>
            <p:spPr>
              <a:xfrm>
                <a:off x="-637202" y="2021357"/>
                <a:ext cx="2011680" cy="3279771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50" dirty="0">
                    <a:solidFill>
                      <a:schemeClr val="tx1"/>
                    </a:solidFill>
                  </a:rPr>
                  <a:t>Team Feedback Timing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0043DCF-079A-B545-AA49-2B24D5EE861A}"/>
                  </a:ext>
                </a:extLst>
              </p:cNvPr>
              <p:cNvSpPr/>
              <p:nvPr/>
            </p:nvSpPr>
            <p:spPr>
              <a:xfrm>
                <a:off x="-532061" y="2964505"/>
                <a:ext cx="1737360" cy="31327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Immediate</a:t>
                </a:r>
                <a:endParaRPr lang="en-US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E87F468-B3EC-9045-A2A8-EC5FC7B21D80}"/>
                  </a:ext>
                </a:extLst>
              </p:cNvPr>
              <p:cNvSpPr/>
              <p:nvPr/>
            </p:nvSpPr>
            <p:spPr>
              <a:xfrm>
                <a:off x="-532061" y="3360604"/>
                <a:ext cx="1737360" cy="31327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Intermediate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8B741F-F6E2-FB41-98D1-C07293BAA43E}"/>
                </a:ext>
              </a:extLst>
            </p:cNvPr>
            <p:cNvSpPr/>
            <p:nvPr/>
          </p:nvSpPr>
          <p:spPr>
            <a:xfrm>
              <a:off x="1811792" y="4739384"/>
              <a:ext cx="1212520" cy="22904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Delayed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30DF9-096A-9441-A651-0DBFB762F7F4}"/>
                </a:ext>
              </a:extLst>
            </p:cNvPr>
            <p:cNvSpPr/>
            <p:nvPr/>
          </p:nvSpPr>
          <p:spPr>
            <a:xfrm>
              <a:off x="1811792" y="5036519"/>
              <a:ext cx="1212520" cy="22904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After-action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863148-7B54-7246-9268-0B777DBF2266}"/>
              </a:ext>
            </a:extLst>
          </p:cNvPr>
          <p:cNvGrpSpPr/>
          <p:nvPr/>
        </p:nvGrpSpPr>
        <p:grpSpPr>
          <a:xfrm>
            <a:off x="3070810" y="3345303"/>
            <a:ext cx="1403970" cy="2397982"/>
            <a:chOff x="3097314" y="3345303"/>
            <a:chExt cx="1403970" cy="239798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15CCE05-1F6A-8243-8F2E-A67D1AA5A5BA}"/>
                </a:ext>
              </a:extLst>
            </p:cNvPr>
            <p:cNvSpPr/>
            <p:nvPr/>
          </p:nvSpPr>
          <p:spPr>
            <a:xfrm>
              <a:off x="3097314" y="3345303"/>
              <a:ext cx="1403970" cy="239798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Team Feedback Direct Targets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53FEC8-EB48-3B4C-B3A6-B1AC3925FA81}"/>
                </a:ext>
              </a:extLst>
            </p:cNvPr>
            <p:cNvSpPr/>
            <p:nvPr/>
          </p:nvSpPr>
          <p:spPr>
            <a:xfrm>
              <a:off x="3193039" y="4025643"/>
              <a:ext cx="1212520" cy="3749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Individual team member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820367-E037-4549-9E18-F30D54B8FECE}"/>
                </a:ext>
              </a:extLst>
            </p:cNvPr>
            <p:cNvSpPr/>
            <p:nvPr/>
          </p:nvSpPr>
          <p:spPr>
            <a:xfrm>
              <a:off x="3193039" y="4450682"/>
              <a:ext cx="1212520" cy="22904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Partial team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8A349A-388B-5041-AB8E-E5F50146C288}"/>
                </a:ext>
              </a:extLst>
            </p:cNvPr>
            <p:cNvSpPr/>
            <p:nvPr/>
          </p:nvSpPr>
          <p:spPr>
            <a:xfrm>
              <a:off x="3193039" y="4729791"/>
              <a:ext cx="1212520" cy="22904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Full team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231D20-A62C-FB44-A3D4-D64BCAD3299A}"/>
              </a:ext>
            </a:extLst>
          </p:cNvPr>
          <p:cNvGrpSpPr/>
          <p:nvPr/>
        </p:nvGrpSpPr>
        <p:grpSpPr>
          <a:xfrm>
            <a:off x="4665764" y="3336068"/>
            <a:ext cx="1403970" cy="2397982"/>
            <a:chOff x="4665764" y="3336068"/>
            <a:chExt cx="1403970" cy="239798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21A9DD8-0317-4D4F-8E2F-F4F10AF425EF}"/>
                </a:ext>
              </a:extLst>
            </p:cNvPr>
            <p:cNvSpPr/>
            <p:nvPr/>
          </p:nvSpPr>
          <p:spPr>
            <a:xfrm>
              <a:off x="4665764" y="3336068"/>
              <a:ext cx="1403970" cy="239798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Team Feedback Observers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100FD7-A373-1B47-92CF-A16732281DDA}"/>
                </a:ext>
              </a:extLst>
            </p:cNvPr>
            <p:cNvSpPr/>
            <p:nvPr/>
          </p:nvSpPr>
          <p:spPr>
            <a:xfrm>
              <a:off x="4761489" y="4023012"/>
              <a:ext cx="1212520" cy="3749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Individual team member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40D977E-B164-534C-BEC2-40C97DA4900B}"/>
                </a:ext>
              </a:extLst>
            </p:cNvPr>
            <p:cNvSpPr/>
            <p:nvPr/>
          </p:nvSpPr>
          <p:spPr>
            <a:xfrm>
              <a:off x="4761489" y="4450682"/>
              <a:ext cx="1212520" cy="22904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Partial team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742ED-FA5C-7E4B-BB9E-8A6EDA43A593}"/>
                </a:ext>
              </a:extLst>
            </p:cNvPr>
            <p:cNvSpPr/>
            <p:nvPr/>
          </p:nvSpPr>
          <p:spPr>
            <a:xfrm>
              <a:off x="4761489" y="4729791"/>
              <a:ext cx="1212520" cy="22904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Full team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1FD91C4-D393-A64C-A168-B1BD1F4ABBA4}"/>
              </a:ext>
            </a:extLst>
          </p:cNvPr>
          <p:cNvSpPr txBox="1"/>
          <p:nvPr/>
        </p:nvSpPr>
        <p:spPr>
          <a:xfrm>
            <a:off x="2630557" y="5956266"/>
            <a:ext cx="3922643" cy="34925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sz="1200" dirty="0"/>
              <a:t>Modified from Goldberg, Nye, Lane, &amp; </a:t>
            </a:r>
            <a:r>
              <a:rPr lang="en-US" sz="1200" dirty="0" err="1"/>
              <a:t>Guadagnoli</a:t>
            </a:r>
            <a:r>
              <a:rPr lang="en-US" sz="1200" dirty="0"/>
              <a:t> (2018)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878F8B-EC82-4E91-BE0F-F7C03722F2D0}"/>
              </a:ext>
            </a:extLst>
          </p:cNvPr>
          <p:cNvGrpSpPr/>
          <p:nvPr/>
        </p:nvGrpSpPr>
        <p:grpSpPr>
          <a:xfrm>
            <a:off x="6225427" y="3345303"/>
            <a:ext cx="1403970" cy="2397982"/>
            <a:chOff x="6225427" y="3345303"/>
            <a:chExt cx="1403970" cy="239798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8280A39-D97E-314F-B75E-6AA43B783745}"/>
                </a:ext>
              </a:extLst>
            </p:cNvPr>
            <p:cNvGrpSpPr/>
            <p:nvPr/>
          </p:nvGrpSpPr>
          <p:grpSpPr>
            <a:xfrm>
              <a:off x="6225427" y="3345303"/>
              <a:ext cx="1403970" cy="2397982"/>
              <a:chOff x="6225427" y="3345303"/>
              <a:chExt cx="1403970" cy="2397982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88F597B8-CBD6-A745-A558-89E6C4F671B1}"/>
                  </a:ext>
                </a:extLst>
              </p:cNvPr>
              <p:cNvSpPr/>
              <p:nvPr/>
            </p:nvSpPr>
            <p:spPr>
              <a:xfrm>
                <a:off x="6225427" y="3345303"/>
                <a:ext cx="1403970" cy="2397982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50" dirty="0">
                    <a:solidFill>
                      <a:schemeClr val="tx1"/>
                    </a:solidFill>
                  </a:rPr>
                  <a:t>Team Feedback Modality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0079289-B5EC-484C-88E3-A5E42D48D96D}"/>
                  </a:ext>
                </a:extLst>
              </p:cNvPr>
              <p:cNvSpPr/>
              <p:nvPr/>
            </p:nvSpPr>
            <p:spPr>
              <a:xfrm>
                <a:off x="6321152" y="4023011"/>
                <a:ext cx="1212520" cy="37497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50" dirty="0">
                    <a:solidFill>
                      <a:schemeClr val="tx1"/>
                    </a:solidFill>
                  </a:rPr>
                  <a:t>Spoken </a:t>
                </a:r>
                <a:br>
                  <a:rPr lang="en-US" sz="1050" dirty="0">
                    <a:solidFill>
                      <a:schemeClr val="tx1"/>
                    </a:solidFill>
                  </a:rPr>
                </a:br>
                <a:r>
                  <a:rPr lang="en-US" sz="1050" dirty="0">
                    <a:solidFill>
                      <a:schemeClr val="tx1"/>
                    </a:solidFill>
                  </a:rPr>
                  <a:t>Feedback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2AF48D0-8D0C-6149-879C-EC9AF34E6CE4}"/>
                  </a:ext>
                </a:extLst>
              </p:cNvPr>
              <p:cNvSpPr/>
              <p:nvPr/>
            </p:nvSpPr>
            <p:spPr>
              <a:xfrm>
                <a:off x="6321152" y="4475658"/>
                <a:ext cx="1212520" cy="36577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50" dirty="0">
                    <a:solidFill>
                      <a:schemeClr val="tx1"/>
                    </a:solidFill>
                  </a:rPr>
                  <a:t>Text-Based Feedback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184067-375A-AA45-B9A7-30B0809D2560}"/>
                </a:ext>
              </a:extLst>
            </p:cNvPr>
            <p:cNvSpPr/>
            <p:nvPr/>
          </p:nvSpPr>
          <p:spPr>
            <a:xfrm>
              <a:off x="6340202" y="4961433"/>
              <a:ext cx="1212520" cy="36577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Speech + Text Combination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0647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xfrm>
            <a:off x="459346" y="369747"/>
            <a:ext cx="82274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Project Overview </a:t>
            </a:r>
            <a:endParaRPr/>
          </a:p>
        </p:txBody>
      </p:sp>
      <p:sp>
        <p:nvSpPr>
          <p:cNvPr id="109" name="Google Shape;109;p3"/>
          <p:cNvSpPr txBox="1">
            <a:spLocks noGrp="1"/>
          </p:cNvSpPr>
          <p:nvPr>
            <p:ph type="body" idx="1"/>
          </p:nvPr>
        </p:nvSpPr>
        <p:spPr>
          <a:xfrm>
            <a:off x="459346" y="2555907"/>
            <a:ext cx="8229600" cy="414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The research program’s objective is to devise and empirically investigate a generalized </a:t>
            </a:r>
            <a:br>
              <a:rPr lang="en-US" dirty="0"/>
            </a:br>
            <a:r>
              <a:rPr lang="en-US" dirty="0"/>
              <a:t>data-driven pedagogical planning framework to automatically deliver run-time feedback during team training tasks in simulated environments.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616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459346" y="369747"/>
            <a:ext cx="82274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dirty="0"/>
              <a:t>T</a:t>
            </a:r>
            <a:r>
              <a:rPr lang="en-US" sz="3200" dirty="0"/>
              <a:t>EAM</a:t>
            </a:r>
            <a:r>
              <a:rPr lang="en-US" dirty="0"/>
              <a:t>C</a:t>
            </a:r>
            <a:r>
              <a:rPr lang="en-US" sz="3200" dirty="0"/>
              <a:t>OACH: </a:t>
            </a:r>
            <a:r>
              <a:rPr lang="en-US" dirty="0"/>
              <a:t>Conceptual Framework</a:t>
            </a:r>
            <a:endParaRPr dirty="0"/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66503"/>
            <a:ext cx="8943809" cy="2694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400" y="2522450"/>
            <a:ext cx="2343649" cy="96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22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2747"/>
            <a:ext cx="8229600" cy="4141198"/>
          </a:xfrm>
        </p:spPr>
        <p:txBody>
          <a:bodyPr anchor="ctr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Feedback and Coaching in Simulation-Based Training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Data-Driven Pedagogical Planning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Human-In-The-Loop Adaptive Instruction with GIFT 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Integrating Data-Driven Models of Team Coaching with GIFT 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130769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2747"/>
            <a:ext cx="8229600" cy="4141198"/>
          </a:xfrm>
        </p:spPr>
        <p:txBody>
          <a:bodyPr anchor="ctr"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A51D2B"/>
                </a:solidFill>
              </a:rPr>
              <a:t>Feedback and Coaching in Simulation-Based Training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Data-Driven Pedagogical Planning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Human-In-The-Loop Adaptive Instruction with GIFT 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Integrating Data-Driven Models of Team Coaching with GIFT 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Conclusion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83312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7CC8BC-92AC-6746-B1EA-EB0B64225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in Simulation-based Training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347F06-F5DF-0246-89F2-490B3F20C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9678"/>
            <a:ext cx="8229600" cy="4141198"/>
          </a:xfrm>
        </p:spPr>
        <p:txBody>
          <a:bodyPr>
            <a:noAutofit/>
          </a:bodyPr>
          <a:lstStyle/>
          <a:p>
            <a:r>
              <a:rPr lang="en-US" sz="2400" dirty="0"/>
              <a:t>Feedback content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Detailed process feedback leads to better performance than general feedback </a:t>
            </a:r>
            <a:r>
              <a:rPr lang="en-US" sz="1400" dirty="0"/>
              <a:t>(Serge, Priest, </a:t>
            </a:r>
            <a:r>
              <a:rPr lang="en-US" sz="1400" dirty="0" err="1"/>
              <a:t>Durlach</a:t>
            </a:r>
            <a:r>
              <a:rPr lang="en-US" sz="1400" dirty="0"/>
              <a:t>, &amp; Johnson, 2013) </a:t>
            </a:r>
          </a:p>
          <a:p>
            <a:r>
              <a:rPr lang="en-US" sz="2400" dirty="0"/>
              <a:t>Feedback timing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Immediate feedback is beneficial when learning procedural tasks </a:t>
            </a:r>
            <a:r>
              <a:rPr lang="en-US" sz="1400" dirty="0"/>
              <a:t>(Johnson, Priest, </a:t>
            </a:r>
            <a:r>
              <a:rPr lang="en-US" sz="1400" dirty="0" err="1"/>
              <a:t>Glerum</a:t>
            </a:r>
            <a:r>
              <a:rPr lang="en-US" sz="1400" dirty="0"/>
              <a:t>, &amp; Serge, 2013; Van Buskirk, 2011) 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Delayed feedback leads to faster and more timely decisions </a:t>
            </a:r>
            <a:br>
              <a:rPr lang="en-US" sz="2000" dirty="0"/>
            </a:br>
            <a:r>
              <a:rPr lang="en-US" sz="1400" dirty="0"/>
              <a:t>(Landsberg, Bailey, Van Buskirk, Gonzalez-Holland, &amp; Johnson, 2016)  </a:t>
            </a:r>
          </a:p>
          <a:p>
            <a:r>
              <a:rPr lang="en-US" sz="2400" dirty="0"/>
              <a:t>Feedback modality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Important to consider the processing demands of the feedback message and task when determining modality </a:t>
            </a:r>
            <a:r>
              <a:rPr lang="en-US" sz="1400" dirty="0"/>
              <a:t>(Van Buskirk, 2011)</a:t>
            </a:r>
          </a:p>
          <a:p>
            <a:r>
              <a:rPr lang="en-US" sz="2400" dirty="0"/>
              <a:t>Adapting feedback 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Adapting from specific to general feedback leads to better transfer </a:t>
            </a:r>
            <a:r>
              <a:rPr lang="en-US" sz="1400" dirty="0"/>
              <a:t>(Billings, 2012)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089432"/>
      </p:ext>
    </p:extLst>
  </p:cSld>
  <p:clrMapOvr>
    <a:masterClrMapping/>
  </p:clrMapOvr>
</p:sld>
</file>

<file path=ppt/theme/theme1.xml><?xml version="1.0" encoding="utf-8"?>
<a:theme xmlns:a="http://schemas.openxmlformats.org/drawingml/2006/main" name="IntelliMedia Template 2010-08-17">
  <a:themeElements>
    <a:clrScheme name="IntelliMedi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10000"/>
      </a:accent1>
      <a:accent2>
        <a:srgbClr val="8F011A"/>
      </a:accent2>
      <a:accent3>
        <a:srgbClr val="B9102B"/>
      </a:accent3>
      <a:accent4>
        <a:srgbClr val="684F60"/>
      </a:accent4>
      <a:accent5>
        <a:srgbClr val="8CAF3E"/>
      </a:accent5>
      <a:accent6>
        <a:srgbClr val="CC4A2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 sz="32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91440" tIns="45720" rIns="91440" bIns="45720" rtlCol="0">
        <a:no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or Michael-Andrew" id="{4A17B969-9B1C-C94A-9029-17D77DECD312}" vid="{5F8591C8-F045-3846-83EC-1705FE8C4F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84A46977321142AE1EEB53B775F12D" ma:contentTypeVersion="4" ma:contentTypeDescription="Create a new document." ma:contentTypeScope="" ma:versionID="84d380c9fd83b71b7326a681dc79f579">
  <xsd:schema xmlns:xsd="http://www.w3.org/2001/XMLSchema" xmlns:xs="http://www.w3.org/2001/XMLSchema" xmlns:p="http://schemas.microsoft.com/office/2006/metadata/properties" xmlns:ns2="acac29aa-e5c3-4573-8377-ca616f47fbaf" targetNamespace="http://schemas.microsoft.com/office/2006/metadata/properties" ma:root="true" ma:fieldsID="dd328399aea238c8153126e91a2e0bb5" ns2:_="">
    <xsd:import namespace="acac29aa-e5c3-4573-8377-ca616f47fb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ac29aa-e5c3-4573-8377-ca616f47f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58D40F1-07B7-4AB0-832B-E937B5591C2C}"/>
</file>

<file path=customXml/itemProps2.xml><?xml version="1.0" encoding="utf-8"?>
<ds:datastoreItem xmlns:ds="http://schemas.openxmlformats.org/officeDocument/2006/customXml" ds:itemID="{1ED64C00-30CC-4BD4-B639-87BF3758E000}"/>
</file>

<file path=customXml/itemProps3.xml><?xml version="1.0" encoding="utf-8"?>
<ds:datastoreItem xmlns:ds="http://schemas.openxmlformats.org/officeDocument/2006/customXml" ds:itemID="{5FCED5AF-22A8-4B6F-90D3-778E4E4DC7C6}"/>
</file>

<file path=docProps/app.xml><?xml version="1.0" encoding="utf-8"?>
<Properties xmlns="http://schemas.openxmlformats.org/officeDocument/2006/extended-properties" xmlns:vt="http://schemas.openxmlformats.org/officeDocument/2006/docPropsVTypes">
  <Template>IntelliMedia Template 2010-08-17</Template>
  <TotalTime>17184</TotalTime>
  <Words>2347</Words>
  <Application>Microsoft Office PowerPoint</Application>
  <PresentationFormat>On-screen Show (4:3)</PresentationFormat>
  <Paragraphs>331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Lucida Grande</vt:lpstr>
      <vt:lpstr>Wingdings</vt:lpstr>
      <vt:lpstr>IntelliMedia Template 2010-08-17</vt:lpstr>
      <vt:lpstr>Toward Data-Driven Models of Team Feedback in Synthetic Training Environments with GIFT</vt:lpstr>
      <vt:lpstr>Feedback in Simulation-Based Training</vt:lpstr>
      <vt:lpstr>Feedback and Learning </vt:lpstr>
      <vt:lpstr>Feedback for Multiple Learners</vt:lpstr>
      <vt:lpstr>Project Overview </vt:lpstr>
      <vt:lpstr>TEAMCOACH: Conceptual Framework</vt:lpstr>
      <vt:lpstr>Outline </vt:lpstr>
      <vt:lpstr>Outline </vt:lpstr>
      <vt:lpstr>Feedback in Simulation-based Training</vt:lpstr>
      <vt:lpstr>Model of Teamwork Behaviors</vt:lpstr>
      <vt:lpstr>Considerations for Team Feedback  </vt:lpstr>
      <vt:lpstr>Outline </vt:lpstr>
      <vt:lpstr>Data-Driven Pedagogical Planning</vt:lpstr>
      <vt:lpstr>Research Context:  RL-Based Pedagogical Planning</vt:lpstr>
      <vt:lpstr>RL-Based Pedagogical Planning for  Team Feedback</vt:lpstr>
      <vt:lpstr>RL-Based Pedagogical Planning for  Team Feedback</vt:lpstr>
      <vt:lpstr>RL-Based Pedagogical Planning for  Team Feedback</vt:lpstr>
      <vt:lpstr>RL-Based Pedagogical Planning for  Team Feedback</vt:lpstr>
      <vt:lpstr>Outline </vt:lpstr>
      <vt:lpstr>GIFT Game Master</vt:lpstr>
      <vt:lpstr>Virtual Battlespace 3</vt:lpstr>
      <vt:lpstr>Crew Gunnery Training</vt:lpstr>
      <vt:lpstr>Outline </vt:lpstr>
      <vt:lpstr>Integrating Data-Driven Models of Team Coaching with GIFT</vt:lpstr>
      <vt:lpstr>Learning Effect Model for Teams</vt:lpstr>
      <vt:lpstr>Data-Driven Team Feedback  with the Learning Effect Model</vt:lpstr>
      <vt:lpstr>Data-Driven Team Feedback  with the Learning Effect Model</vt:lpstr>
      <vt:lpstr>Data-Driven Team Feedback  with the Learning Effect Model</vt:lpstr>
      <vt:lpstr>Data-Driven Team Feedback  with the Learning Effect Model</vt:lpstr>
      <vt:lpstr>Exploration-Exploitation Tradeoff in  Data-Driven Models of Team Feedback</vt:lpstr>
      <vt:lpstr>Enhancing GIFT Tools for  Data-Driven Team Feedback Workflows</vt:lpstr>
      <vt:lpstr>Outline </vt:lpstr>
      <vt:lpstr>Conclusion</vt:lpstr>
      <vt:lpstr>Future Directions</vt:lpstr>
      <vt:lpstr>Acknowledgments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Intelligent Narrative-Centered Learning Environments</dc:title>
  <dc:creator>Randall Denny Spain</dc:creator>
  <cp:lastModifiedBy>Jonathan P. Rowe</cp:lastModifiedBy>
  <cp:revision>422</cp:revision>
  <cp:lastPrinted>2019-05-16T00:29:53Z</cp:lastPrinted>
  <dcterms:created xsi:type="dcterms:W3CDTF">2019-05-14T19:34:46Z</dcterms:created>
  <dcterms:modified xsi:type="dcterms:W3CDTF">2020-05-29T16:09:30Z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0x0101001284A46977321142AE1EEB53B775F12D</vt:lpwstr>
  </property>
</Properties>
</file>