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8" r:id="rId6"/>
    <p:sldId id="261" r:id="rId7"/>
    <p:sldId id="271" r:id="rId8"/>
    <p:sldId id="263" r:id="rId9"/>
    <p:sldId id="264" r:id="rId10"/>
    <p:sldId id="269" r:id="rId11"/>
    <p:sldId id="265" r:id="rId12"/>
    <p:sldId id="262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9A547C-E745-4812-BC75-2A8D510D7986}">
          <p14:sldIdLst>
            <p14:sldId id="257"/>
            <p14:sldId id="258"/>
            <p14:sldId id="259"/>
            <p14:sldId id="260"/>
            <p14:sldId id="268"/>
            <p14:sldId id="261"/>
            <p14:sldId id="271"/>
            <p14:sldId id="263"/>
            <p14:sldId id="264"/>
            <p14:sldId id="269"/>
            <p14:sldId id="265"/>
            <p14:sldId id="262"/>
            <p14:sldId id="27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Brawner" initials="K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DADA14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2462" autoAdjust="0"/>
  </p:normalViewPr>
  <p:slideViewPr>
    <p:cSldViewPr snapToGrid="0">
      <p:cViewPr varScale="1">
        <p:scale>
          <a:sx n="94" d="100"/>
          <a:sy n="94" d="100"/>
        </p:scale>
        <p:origin x="11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8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37"/>
    </p:cViewPr>
  </p:sorterViewPr>
  <p:notesViewPr>
    <p:cSldViewPr snapToGrid="0">
      <p:cViewPr varScale="1">
        <p:scale>
          <a:sx n="85" d="100"/>
          <a:sy n="85" d="100"/>
        </p:scale>
        <p:origin x="306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DB7A2-A221-4139-854C-3E68F15A9917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6CCFC-DEBE-446C-953A-21D60B054F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7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6CCFC-DEBE-446C-953A-21D60B054F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6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6CCFC-DEBE-446C-953A-21D60B054F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4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4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37000"/>
            <a:ext cx="10363200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667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06600"/>
            <a:ext cx="10363200" cy="1500187"/>
          </a:xfrm>
        </p:spPr>
        <p:txBody>
          <a:bodyPr anchor="ctr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5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283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283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5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30361"/>
            <a:ext cx="5386917" cy="464343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990600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630361"/>
            <a:ext cx="5389033" cy="464343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9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77001"/>
            <a:ext cx="1117600" cy="256260"/>
          </a:xfrm>
        </p:spPr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8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0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28685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35037"/>
            <a:ext cx="6815667" cy="523716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90738"/>
            <a:ext cx="4011084" cy="40814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1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0599"/>
            <a:ext cx="7315200" cy="37369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7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947" y="82657"/>
            <a:ext cx="8140053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12555"/>
            <a:ext cx="10972800" cy="5261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75401"/>
            <a:ext cx="1117600" cy="256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5/01/20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75400"/>
            <a:ext cx="70104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56800" y="6375400"/>
            <a:ext cx="2032000" cy="22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23A1-58A9-4DE2-A397-1B02274FAD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6722945"/>
            <a:ext cx="12191999" cy="13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bburch\Documents\projectfiles\Marketing - Web - Images\Dignitas Logo\Just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4" y="6368879"/>
            <a:ext cx="300995" cy="2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263-5295-4DA1-967F-9A51C662A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470025"/>
          </a:xfrm>
        </p:spPr>
        <p:txBody>
          <a:bodyPr/>
          <a:lstStyle/>
          <a:p>
            <a:r>
              <a:rPr lang="en-US" dirty="0"/>
              <a:t>Authoring Collective Training Demonstrations in GIFT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7A18B-6273-4D5D-B5CA-CCDC2EC7D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787775"/>
            <a:ext cx="8534400" cy="20457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Elyse Burmester</a:t>
            </a:r>
          </a:p>
          <a:p>
            <a:r>
              <a:rPr lang="en-US" sz="3000" dirty="0"/>
              <a:t>Research Assistant </a:t>
            </a:r>
          </a:p>
          <a:p>
            <a:endParaRPr lang="en-US" sz="3000" dirty="0"/>
          </a:p>
          <a:p>
            <a:r>
              <a:rPr lang="en-US" sz="3000" dirty="0"/>
              <a:t>GIFTSym8 – May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CD72C-B8AC-492F-843A-A5C7465D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C3519-C406-4559-A72A-E8441957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4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85DA-E8A2-4E89-9A93-1EAFF999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00" y="83713"/>
            <a:ext cx="8140053" cy="584200"/>
          </a:xfrm>
        </p:spPr>
        <p:txBody>
          <a:bodyPr/>
          <a:lstStyle/>
          <a:p>
            <a:r>
              <a:rPr lang="en-US" dirty="0"/>
              <a:t>State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C548C-D572-47D8-AD53-CA2D7724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689" y="958327"/>
            <a:ext cx="6619540" cy="5283200"/>
          </a:xfrm>
        </p:spPr>
        <p:txBody>
          <a:bodyPr/>
          <a:lstStyle/>
          <a:p>
            <a:r>
              <a:rPr lang="en-US" sz="2800" dirty="0"/>
              <a:t>Logical Expression</a:t>
            </a:r>
          </a:p>
          <a:p>
            <a:pPr lvl="1"/>
            <a:r>
              <a:rPr lang="en-US" sz="2267" dirty="0"/>
              <a:t>A change in learner state from the current value to the next value</a:t>
            </a:r>
          </a:p>
          <a:p>
            <a:pPr lvl="1"/>
            <a:r>
              <a:rPr lang="en-US" sz="2400" dirty="0"/>
              <a:t>causes instructional strategies to be given to the learner</a:t>
            </a:r>
          </a:p>
          <a:p>
            <a:r>
              <a:rPr lang="en-US" sz="2800" dirty="0"/>
              <a:t>Criteria</a:t>
            </a:r>
          </a:p>
          <a:p>
            <a:pPr lvl="1"/>
            <a:r>
              <a:rPr lang="en-US" sz="2400" dirty="0"/>
              <a:t>Performance Node State</a:t>
            </a:r>
          </a:p>
          <a:p>
            <a:pPr lvl="1"/>
            <a:r>
              <a:rPr lang="en-US" sz="2400" dirty="0"/>
              <a:t>Learner State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71119-078E-434A-BBB1-B0E766F0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6B69-7287-4034-B9C5-AF761E97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6A9455-D0F6-4FDA-87A1-896D350AEFE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60" y="2796988"/>
            <a:ext cx="6292030" cy="35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5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1DA0-A20A-4A6B-98B8-9F1EC16A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9BF7-8DB3-43AC-AE09-8AC2E8F8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End Triggers</a:t>
            </a:r>
          </a:p>
          <a:p>
            <a:pPr>
              <a:lnSpc>
                <a:spcPct val="150000"/>
              </a:lnSpc>
            </a:pPr>
            <a:r>
              <a:rPr lang="en-US" dirty="0"/>
              <a:t>Learner Actions</a:t>
            </a:r>
          </a:p>
          <a:p>
            <a:pPr>
              <a:lnSpc>
                <a:spcPct val="150000"/>
              </a:lnSpc>
            </a:pPr>
            <a:r>
              <a:rPr lang="en-US" dirty="0"/>
              <a:t>Places of Interest*</a:t>
            </a:r>
          </a:p>
          <a:p>
            <a:pPr>
              <a:lnSpc>
                <a:spcPct val="150000"/>
              </a:lnSpc>
            </a:pPr>
            <a:r>
              <a:rPr lang="en-US" dirty="0"/>
              <a:t>Team Organization*</a:t>
            </a:r>
          </a:p>
          <a:p>
            <a:pPr>
              <a:lnSpc>
                <a:spcPct val="150000"/>
              </a:lnSpc>
            </a:pPr>
            <a:r>
              <a:rPr lang="en-US" dirty="0"/>
              <a:t>Miscellaneous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BBF1-E5EB-469D-9447-63AAAC15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9FF5E-B679-41F5-9BD2-2C371E27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8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966E-55EF-4AA3-86A4-30ABFAA8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begin…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5E3F2-566D-4583-A108-9A32629D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Task/Concept Outline</a:t>
            </a:r>
          </a:p>
          <a:p>
            <a:pPr lvl="2"/>
            <a:r>
              <a:rPr lang="en-US" sz="2000" dirty="0"/>
              <a:t>What tasks will the learner(s) be responsible for completing during the training exercise?</a:t>
            </a:r>
          </a:p>
          <a:p>
            <a:pPr lvl="2"/>
            <a:r>
              <a:rPr lang="en-US" sz="2000" dirty="0"/>
              <a:t>What concept is being assessed within each task? </a:t>
            </a:r>
          </a:p>
          <a:p>
            <a:pPr lvl="2"/>
            <a:r>
              <a:rPr lang="en-US" sz="2000" dirty="0"/>
              <a:t>What is the intended learning outcome/goal for each task? </a:t>
            </a:r>
          </a:p>
          <a:p>
            <a:pPr lvl="2"/>
            <a:r>
              <a:rPr lang="en-US" sz="2000" dirty="0"/>
              <a:t>What are the thresholds for measuring a learners’ performance for each task?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Strategy Handling Considerations</a:t>
            </a:r>
          </a:p>
          <a:p>
            <a:pPr lvl="2"/>
            <a:r>
              <a:rPr lang="en-US" sz="2000" dirty="0"/>
              <a:t>What actions taken by the learner would be considered good performance for each task?</a:t>
            </a:r>
          </a:p>
          <a:p>
            <a:pPr lvl="2"/>
            <a:r>
              <a:rPr lang="en-US" sz="2000" dirty="0"/>
              <a:t>What actions taken by the learner would be considered bad performance for each task?</a:t>
            </a:r>
          </a:p>
          <a:p>
            <a:pPr lvl="2"/>
            <a:r>
              <a:rPr lang="en-US" sz="2000" dirty="0"/>
              <a:t>What instructional intervention would best correct each poor performance? </a:t>
            </a:r>
          </a:p>
          <a:p>
            <a:pPr lvl="2"/>
            <a:r>
              <a:rPr lang="en-US" sz="2000" dirty="0"/>
              <a:t>What reinforcements, if any, should be applied when good performance occurs?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5B787-F92F-4A6F-824D-218CFFE5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F2CDD-AD0C-4EC5-AA3A-A99E53D0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0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1A3764-DA8A-40FA-B2F5-E61C7381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1022" y="2571329"/>
            <a:ext cx="9301778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6000" dirty="0"/>
              <a:t>Demonstration of DKF Authoring in GIFT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84B5-0F3A-427C-8259-1B5465F9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00F5D-C560-41CE-AD00-46F6369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1A3764-DA8A-40FA-B2F5-E61C7381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482" y="2678906"/>
            <a:ext cx="3801036" cy="1500187"/>
          </a:xfrm>
        </p:spPr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84B5-0F3A-427C-8259-1B5465F9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00F5D-C560-41CE-AD00-46F6369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9F48-AC57-4396-BEAB-659F2578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4D47-7E4D-45A3-95D3-09CEF5BF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Authoring Tool Timeline</a:t>
            </a:r>
          </a:p>
          <a:p>
            <a:pPr>
              <a:lnSpc>
                <a:spcPct val="150000"/>
              </a:lnSpc>
            </a:pPr>
            <a:r>
              <a:rPr lang="en-US" dirty="0"/>
              <a:t>Components of the DKF</a:t>
            </a:r>
          </a:p>
          <a:p>
            <a:pPr>
              <a:lnSpc>
                <a:spcPct val="150000"/>
              </a:lnSpc>
            </a:pPr>
            <a:r>
              <a:rPr lang="en-US" dirty="0"/>
              <a:t>Recommendations</a:t>
            </a:r>
          </a:p>
          <a:p>
            <a:pPr>
              <a:lnSpc>
                <a:spcPct val="150000"/>
              </a:lnSpc>
            </a:pPr>
            <a:r>
              <a:rPr lang="en-US" dirty="0"/>
              <a:t>DKF Authoring Demonstration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84F46-FAEB-41FC-AC03-1EC10E8C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C31BE-C8FE-4C9F-9667-237AA616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5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0C98-3567-4E26-BA48-E6E3BDDF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676" y="80149"/>
            <a:ext cx="8140053" cy="584200"/>
          </a:xfrm>
        </p:spPr>
        <p:txBody>
          <a:bodyPr/>
          <a:lstStyle/>
          <a:p>
            <a:r>
              <a:rPr lang="en-US" dirty="0"/>
              <a:t>DKF Authoring Tool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B680-5F75-47A0-8CC9-7A7971E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DAD6B-8DBB-4634-942B-FD611270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5844B-2468-40DA-A3DD-7BEE549E4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0"/>
          <a:stretch/>
        </p:blipFill>
        <p:spPr>
          <a:xfrm>
            <a:off x="989368" y="1732280"/>
            <a:ext cx="5100605" cy="4195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48991-78BB-424D-9B0B-8B0E93958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71" y="1530921"/>
            <a:ext cx="3843969" cy="5100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E93A1E-3FF9-43CA-816F-742E1EEE70BE}"/>
              </a:ext>
            </a:extLst>
          </p:cNvPr>
          <p:cNvSpPr txBox="1"/>
          <p:nvPr/>
        </p:nvSpPr>
        <p:spPr>
          <a:xfrm>
            <a:off x="2060623" y="1209060"/>
            <a:ext cx="295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2011 – Prototype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78C0F-1090-42F7-8E58-506095C45A74}"/>
              </a:ext>
            </a:extLst>
          </p:cNvPr>
          <p:cNvSpPr txBox="1"/>
          <p:nvPr/>
        </p:nvSpPr>
        <p:spPr>
          <a:xfrm>
            <a:off x="7801588" y="1025698"/>
            <a:ext cx="268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2012 – GIFT 2.0</a:t>
            </a:r>
          </a:p>
        </p:txBody>
      </p:sp>
    </p:spTree>
    <p:extLst>
      <p:ext uri="{BB962C8B-B14F-4D97-AF65-F5344CB8AC3E}">
        <p14:creationId xmlns:p14="http://schemas.microsoft.com/office/powerpoint/2010/main" val="106203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0C98-3567-4E26-BA48-E6E3BDDF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07" y="72605"/>
            <a:ext cx="8140053" cy="584200"/>
          </a:xfrm>
        </p:spPr>
        <p:txBody>
          <a:bodyPr/>
          <a:lstStyle/>
          <a:p>
            <a:r>
              <a:rPr lang="en-US" dirty="0"/>
              <a:t>DKF Authoring Tool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B680-5F75-47A0-8CC9-7A7971E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DAD6B-8DBB-4634-942B-FD611270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93A1E-3FF9-43CA-816F-742E1EEE70BE}"/>
              </a:ext>
            </a:extLst>
          </p:cNvPr>
          <p:cNvSpPr txBox="1"/>
          <p:nvPr/>
        </p:nvSpPr>
        <p:spPr>
          <a:xfrm>
            <a:off x="609600" y="1505185"/>
            <a:ext cx="511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2015 – DKF Authoring Tool (DAT)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78C0F-1090-42F7-8E58-506095C45A74}"/>
              </a:ext>
            </a:extLst>
          </p:cNvPr>
          <p:cNvSpPr txBox="1"/>
          <p:nvPr/>
        </p:nvSpPr>
        <p:spPr>
          <a:xfrm>
            <a:off x="7476512" y="1505185"/>
            <a:ext cx="391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2017 – DKF Editor in GAT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50986-7BEA-406E-8D43-866BAB289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4" y="2028405"/>
            <a:ext cx="5973625" cy="3901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105FC-FE5F-4D41-9E81-47889CCB2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34" y="2028405"/>
            <a:ext cx="5189492" cy="41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0C98-3567-4E26-BA48-E6E3BDDF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103" y="70693"/>
            <a:ext cx="8140053" cy="584200"/>
          </a:xfrm>
        </p:spPr>
        <p:txBody>
          <a:bodyPr/>
          <a:lstStyle/>
          <a:p>
            <a:r>
              <a:rPr lang="en-US" dirty="0"/>
              <a:t>DKF Authoring Tool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B680-5F75-47A0-8CC9-7A7971E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DAD6B-8DBB-4634-942B-FD611270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93A1E-3FF9-43CA-816F-742E1EEE70BE}"/>
              </a:ext>
            </a:extLst>
          </p:cNvPr>
          <p:cNvSpPr txBox="1"/>
          <p:nvPr/>
        </p:nvSpPr>
        <p:spPr>
          <a:xfrm>
            <a:off x="3745620" y="1208603"/>
            <a:ext cx="468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2019 – DKF Editor Revamped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04021-F97B-42B4-A770-0E26E836F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47" y="1731823"/>
            <a:ext cx="8140053" cy="44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0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5BE6-1FF3-47D2-B0BE-B8673962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F746-8B6C-497E-8125-41DE28B5A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Domain Knowledge File (DKF)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XML file which contains the information needed to execute on a single lesson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Configures the assessment logic for a domain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Authored using the DKF Authoring Tool (DAT)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Training Applications</a:t>
            </a:r>
          </a:p>
          <a:p>
            <a:pPr lvl="2"/>
            <a:r>
              <a:rPr lang="en-US" sz="1867" dirty="0"/>
              <a:t>Unity</a:t>
            </a:r>
          </a:p>
          <a:p>
            <a:pPr lvl="2"/>
            <a:r>
              <a:rPr lang="en-US" sz="1867" dirty="0"/>
              <a:t>VR Forces</a:t>
            </a:r>
          </a:p>
          <a:p>
            <a:pPr lvl="2"/>
            <a:r>
              <a:rPr lang="en-US" sz="1867" dirty="0"/>
              <a:t>Mobile Application</a:t>
            </a:r>
          </a:p>
          <a:p>
            <a:pPr lvl="2"/>
            <a:r>
              <a:rPr lang="en-US" sz="1867" dirty="0"/>
              <a:t>Virtual Battlespace (VBS)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Documentation provided at https://gifttutoring.org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5798E-27F0-4A05-BDEB-449E00DA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24365-A301-49CC-BCE1-A1A30DC9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1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A840-ED18-4EDE-9595-7265D4C0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Authoring Tool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8931-617A-4CE7-A118-87B637895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State Transitions</a:t>
            </a:r>
          </a:p>
          <a:p>
            <a:r>
              <a:rPr lang="en-US" dirty="0"/>
              <a:t>Assessment Properties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289B-5714-4EF9-A74C-F6E7151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5/01/20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973C5-AC83-40E3-85D4-27A3D882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2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1DA0-A20A-4A6B-98B8-9F1EC16A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2F62B-CDAB-43FE-A3C4-EA2A13EFD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883023"/>
            <a:ext cx="5834231" cy="528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Task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Performance Nodes associated with assessing this domain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Task Life Span </a:t>
            </a:r>
          </a:p>
          <a:p>
            <a:pPr lvl="2">
              <a:lnSpc>
                <a:spcPct val="150000"/>
              </a:lnSpc>
            </a:pPr>
            <a:r>
              <a:rPr lang="en-US" sz="2100" dirty="0"/>
              <a:t>Start and End Triggers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Concept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Lowest level performance node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Assessed via conditions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Condition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contains logic to assess the learner’s actions in the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BBF1-E5EB-469D-9447-63AAAC15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9FF5E-B679-41F5-9BD2-2C371E27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67A80C-6169-43CE-8A6B-917CE47522D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18" y="1752749"/>
            <a:ext cx="6084048" cy="33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1DA0-A20A-4A6B-98B8-9F1EC16A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63022"/>
            <a:ext cx="9245600" cy="584200"/>
          </a:xfrm>
        </p:spPr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9BF7-8DB3-43AC-AE09-8AC2E8F8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031732"/>
            <a:ext cx="5486401" cy="5283200"/>
          </a:xfrm>
        </p:spPr>
        <p:txBody>
          <a:bodyPr>
            <a:normAutofit/>
          </a:bodyPr>
          <a:lstStyle/>
          <a:p>
            <a:r>
              <a:rPr lang="en-US" sz="2800" dirty="0"/>
              <a:t>Adaptive Instructional Strategies </a:t>
            </a:r>
          </a:p>
          <a:p>
            <a:pPr lvl="1"/>
            <a:r>
              <a:rPr lang="en-US" sz="2267" dirty="0"/>
              <a:t>implemented based on changes in learner state</a:t>
            </a:r>
          </a:p>
          <a:p>
            <a:r>
              <a:rPr lang="en-US" sz="2800" dirty="0"/>
              <a:t>Strategy Choices</a:t>
            </a:r>
          </a:p>
          <a:p>
            <a:pPr lvl="1"/>
            <a:r>
              <a:rPr lang="en-US" sz="2267" dirty="0"/>
              <a:t>Instructional Interventions</a:t>
            </a:r>
          </a:p>
          <a:p>
            <a:pPr lvl="2"/>
            <a:r>
              <a:rPr lang="en-US" sz="1734" dirty="0"/>
              <a:t>Feedback</a:t>
            </a:r>
          </a:p>
          <a:p>
            <a:pPr lvl="2"/>
            <a:r>
              <a:rPr lang="en-US" sz="1734" dirty="0"/>
              <a:t>Present Media</a:t>
            </a:r>
          </a:p>
          <a:p>
            <a:pPr lvl="1"/>
            <a:r>
              <a:rPr lang="en-US" sz="2267" dirty="0"/>
              <a:t>Modify Scenario</a:t>
            </a:r>
          </a:p>
          <a:p>
            <a:pPr lvl="2"/>
            <a:r>
              <a:rPr lang="en-US" sz="1734" dirty="0"/>
              <a:t>Teleport Learner, Add/Remove Actors, Fog, Time of Day, etc. </a:t>
            </a:r>
          </a:p>
          <a:p>
            <a:pPr lvl="1"/>
            <a:r>
              <a:rPr lang="en-US" sz="2267" dirty="0"/>
              <a:t>Present a Survey</a:t>
            </a:r>
          </a:p>
          <a:p>
            <a:pPr lvl="1"/>
            <a:r>
              <a:rPr lang="en-US" sz="2267" dirty="0"/>
              <a:t>Start a Conversation</a:t>
            </a:r>
          </a:p>
          <a:p>
            <a:pPr lvl="1"/>
            <a:endParaRPr lang="en-US" sz="2267" dirty="0"/>
          </a:p>
          <a:p>
            <a:endParaRPr lang="en-US" sz="2800" dirty="0"/>
          </a:p>
          <a:p>
            <a:pPr lvl="1"/>
            <a:endParaRPr lang="en-US" sz="2267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BBF1-E5EB-469D-9447-63AAAC15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5/29/20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9FF5E-B679-41F5-9BD2-2C371E27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23A1-58A9-4DE2-A397-1B02274FADB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0D3E15-EC66-420A-89E6-D6F6745D329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7" y="2384953"/>
            <a:ext cx="6174889" cy="35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4040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460E49B-DCC8-4384-A6C0-996BE8AA43D1}" vid="{4F7F0707-7130-4B9B-BFA9-79C2BC509E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4A46977321142AE1EEB53B775F12D" ma:contentTypeVersion="4" ma:contentTypeDescription="Create a new document." ma:contentTypeScope="" ma:versionID="84d380c9fd83b71b7326a681dc79f579">
  <xsd:schema xmlns:xsd="http://www.w3.org/2001/XMLSchema" xmlns:xs="http://www.w3.org/2001/XMLSchema" xmlns:p="http://schemas.microsoft.com/office/2006/metadata/properties" xmlns:ns2="acac29aa-e5c3-4573-8377-ca616f47fbaf" targetNamespace="http://schemas.microsoft.com/office/2006/metadata/properties" ma:root="true" ma:fieldsID="dd328399aea238c8153126e91a2e0bb5" ns2:_="">
    <xsd:import namespace="acac29aa-e5c3-4573-8377-ca616f47f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c29aa-e5c3-4573-8377-ca616f47f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06763A-0468-44A2-9C29-B730A28D7257}"/>
</file>

<file path=customXml/itemProps2.xml><?xml version="1.0" encoding="utf-8"?>
<ds:datastoreItem xmlns:ds="http://schemas.openxmlformats.org/officeDocument/2006/customXml" ds:itemID="{3684CEB9-B764-47FA-887A-1FE8EFB5DD03}"/>
</file>

<file path=customXml/itemProps3.xml><?xml version="1.0" encoding="utf-8"?>
<ds:datastoreItem xmlns:ds="http://schemas.openxmlformats.org/officeDocument/2006/customXml" ds:itemID="{720F0680-983C-482D-92AC-2BFA79559D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38142</TotalTime>
  <Words>407</Words>
  <Application>Microsoft Office PowerPoint</Application>
  <PresentationFormat>Widescreen</PresentationFormat>
  <Paragraphs>112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Theme1</vt:lpstr>
      <vt:lpstr>Authoring Collective Training Demonstrations in GIFT</vt:lpstr>
      <vt:lpstr>Agenda</vt:lpstr>
      <vt:lpstr>DKF Authoring Tool History</vt:lpstr>
      <vt:lpstr>DKF Authoring Tool History</vt:lpstr>
      <vt:lpstr>DKF Authoring Tool History</vt:lpstr>
      <vt:lpstr>Overview</vt:lpstr>
      <vt:lpstr>Authoring Tool Components</vt:lpstr>
      <vt:lpstr>Tasks</vt:lpstr>
      <vt:lpstr>Strategies</vt:lpstr>
      <vt:lpstr>State Transitions</vt:lpstr>
      <vt:lpstr>Assessment Properties</vt:lpstr>
      <vt:lpstr>Before you begin…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Biweekly</dc:title>
  <dc:creator>Mike Hoffman</dc:creator>
  <cp:lastModifiedBy>Burmester, Elyse L CTR USARMY CCDC SC (USA)</cp:lastModifiedBy>
  <cp:revision>1386</cp:revision>
  <dcterms:created xsi:type="dcterms:W3CDTF">2017-12-27T15:29:08Z</dcterms:created>
  <dcterms:modified xsi:type="dcterms:W3CDTF">2020-05-29T14:59:48Z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0x0101001284A46977321142AE1EEB53B775F12D</vt:lpwstr>
  </property>
</Properties>
</file>