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1.xml" ContentType="application/vnd.openxmlformats-officedocument.presentationml.notesSlide+xml"/>
  <Override PartName="/ppt/slideLayouts/slideLayout4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19.xml" ContentType="application/vnd.openxmlformats-officedocument.presentationml.slideLayout+xml"/>
  <Override PartName="/ppt/slideLayouts/slideLayout30.xml" ContentType="application/vnd.openxmlformats-officedocument.presentationml.slideLayout+xml"/>
  <Override PartName="/ppt/slideLayouts/slideLayout28.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9.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3.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media/image17.jpg" ContentType="image/jpeg"/>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 id="2147483660" r:id="rId2"/>
    <p:sldMasterId id="2147483690" r:id="rId3"/>
  </p:sldMasterIdLst>
  <p:notesMasterIdLst>
    <p:notesMasterId r:id="rId21"/>
  </p:notesMasterIdLst>
  <p:sldIdLst>
    <p:sldId id="1038" r:id="rId4"/>
    <p:sldId id="1048" r:id="rId5"/>
    <p:sldId id="1055" r:id="rId6"/>
    <p:sldId id="1022" r:id="rId7"/>
    <p:sldId id="1047" r:id="rId8"/>
    <p:sldId id="1023" r:id="rId9"/>
    <p:sldId id="1046" r:id="rId10"/>
    <p:sldId id="1053" r:id="rId11"/>
    <p:sldId id="1045" r:id="rId12"/>
    <p:sldId id="1054" r:id="rId13"/>
    <p:sldId id="1033" r:id="rId14"/>
    <p:sldId id="1007" r:id="rId15"/>
    <p:sldId id="1057" r:id="rId16"/>
    <p:sldId id="1012" r:id="rId17"/>
    <p:sldId id="1013" r:id="rId18"/>
    <p:sldId id="1011" r:id="rId19"/>
    <p:sldId id="105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Vey" initials="NV" lastIdx="135" clrIdx="0">
    <p:extLst>
      <p:ext uri="{19B8F6BF-5375-455C-9EA6-DF929625EA0E}">
        <p15:presenceInfo xmlns:p15="http://schemas.microsoft.com/office/powerpoint/2012/main" userId="Nathan Vey" providerId="None"/>
      </p:ext>
    </p:extLst>
  </p:cmAuthor>
  <p:cmAuthor id="2" name="Benjamin Goldberg" initials="BG" lastIdx="2" clrIdx="1">
    <p:extLst>
      <p:ext uri="{19B8F6BF-5375-455C-9EA6-DF929625EA0E}">
        <p15:presenceInfo xmlns:p15="http://schemas.microsoft.com/office/powerpoint/2012/main" userId="Benjamin Goldberg" providerId="None"/>
      </p:ext>
    </p:extLst>
  </p:cmAuthor>
  <p:cmAuthor id="3" name="Gregory Goodwin" initials="GG" lastIdx="1" clrIdx="2">
    <p:extLst>
      <p:ext uri="{19B8F6BF-5375-455C-9EA6-DF929625EA0E}">
        <p15:presenceInfo xmlns:p15="http://schemas.microsoft.com/office/powerpoint/2012/main" userId="Gregory Goodw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4BD"/>
    <a:srgbClr val="47753B"/>
    <a:srgbClr val="85704B"/>
    <a:srgbClr val="90B0D4"/>
    <a:srgbClr val="AACBA1"/>
    <a:srgbClr val="659C56"/>
    <a:srgbClr val="9E763C"/>
    <a:srgbClr val="C4EBA7"/>
    <a:srgbClr val="1EB830"/>
    <a:srgbClr val="6EA9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06" autoAdjust="0"/>
    <p:restoredTop sz="96229" autoAdjust="0"/>
  </p:normalViewPr>
  <p:slideViewPr>
    <p:cSldViewPr snapToGrid="0">
      <p:cViewPr varScale="1">
        <p:scale>
          <a:sx n="79" d="100"/>
          <a:sy n="79" d="100"/>
        </p:scale>
        <p:origin x="542" y="6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C0B82-39CD-4E0E-9B85-029941D0006D}" type="datetimeFigureOut">
              <a:rPr lang="en-US" smtClean="0"/>
              <a:t>5/28/2020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4ED8A-7A8C-4C33-895E-D2E758387727}" type="slidenum">
              <a:rPr lang="en-US" smtClean="0"/>
              <a:t>‹#›</a:t>
            </a:fld>
            <a:endParaRPr lang="en-US"/>
          </a:p>
        </p:txBody>
      </p:sp>
    </p:spTree>
    <p:extLst>
      <p:ext uri="{BB962C8B-B14F-4D97-AF65-F5344CB8AC3E}">
        <p14:creationId xmlns:p14="http://schemas.microsoft.com/office/powerpoint/2010/main" val="268307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a:t>
            </a:r>
            <a:endParaRPr lang="en-US" dirty="0"/>
          </a:p>
        </p:txBody>
      </p:sp>
      <p:sp>
        <p:nvSpPr>
          <p:cNvPr id="4" name="Slide Number Placeholder 3"/>
          <p:cNvSpPr>
            <a:spLocks noGrp="1"/>
          </p:cNvSpPr>
          <p:nvPr>
            <p:ph type="sldNum" sz="quarter" idx="10"/>
          </p:nvPr>
        </p:nvSpPr>
        <p:spPr/>
        <p:txBody>
          <a:bodyPr/>
          <a:lstStyle/>
          <a:p>
            <a:fld id="{38831EFA-2895-4BAA-BF1E-C6AE9B3824C5}" type="slidenum">
              <a:rPr lang="en-US" smtClean="0"/>
              <a:t>10</a:t>
            </a:fld>
            <a:endParaRPr lang="en-US"/>
          </a:p>
        </p:txBody>
      </p:sp>
    </p:spTree>
    <p:extLst>
      <p:ext uri="{BB962C8B-B14F-4D97-AF65-F5344CB8AC3E}">
        <p14:creationId xmlns:p14="http://schemas.microsoft.com/office/powerpoint/2010/main" val="2522702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White Cover Slide">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APPROVED FOR</a:t>
            </a:r>
            <a:r>
              <a:rPr lang="en-US" sz="800" baseline="0" dirty="0" smtClean="0">
                <a:solidFill>
                  <a:schemeClr val="accent2"/>
                </a:solidFill>
                <a:latin typeface="Arial Bold" panose="020B0704020202020204" pitchFamily="34" charset="0"/>
                <a:cs typeface="Arial Bold" panose="020B0704020202020204" pitchFamily="34" charset="0"/>
              </a:rPr>
              <a:t> PUBLIC RELEASE</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APPROVED FOR</a:t>
            </a:r>
            <a:r>
              <a:rPr lang="en-US" sz="800" baseline="0" dirty="0" smtClean="0">
                <a:solidFill>
                  <a:schemeClr val="accent2"/>
                </a:solidFill>
                <a:latin typeface="Arial Bold" panose="020B0704020202020204" pitchFamily="34" charset="0"/>
                <a:cs typeface="Arial Bold" panose="020B0704020202020204" pitchFamily="34" charset="0"/>
              </a:rPr>
              <a:t> PUBLIC RELEASE</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3" name="Text Placeholder 7"/>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Name of Presenter</a:t>
            </a:r>
          </a:p>
        </p:txBody>
      </p:sp>
      <p:sp>
        <p:nvSpPr>
          <p:cNvPr id="14" name="Text Placeholder 7"/>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Rank/Title of Presenter</a:t>
            </a:r>
          </a:p>
        </p:txBody>
      </p:sp>
      <p:sp>
        <p:nvSpPr>
          <p:cNvPr id="15" name="Text Placeholder 7"/>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Organization of Presenter</a:t>
            </a:r>
          </a:p>
        </p:txBody>
      </p:sp>
      <p:sp>
        <p:nvSpPr>
          <p:cNvPr id="17"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DD MMM YYYY</a:t>
            </a:r>
          </a:p>
        </p:txBody>
      </p:sp>
      <p:sp>
        <p:nvSpPr>
          <p:cNvPr id="18" name="Rectangle 17"/>
          <p:cNvSpPr/>
          <p:nvPr userDrawn="1"/>
        </p:nvSpPr>
        <p:spPr>
          <a:xfrm>
            <a:off x="306338" y="2440244"/>
            <a:ext cx="7740000" cy="1569660"/>
          </a:xfrm>
          <a:prstGeom prst="rect">
            <a:avLst/>
          </a:prstGeom>
        </p:spPr>
        <p:txBody>
          <a:bodyPr wrap="square">
            <a:spAutoFit/>
          </a:bodyPr>
          <a:lstStyle/>
          <a:p>
            <a:pPr lvl="0">
              <a:lnSpc>
                <a:spcPct val="100000"/>
              </a:lnSpc>
              <a:spcBef>
                <a:spcPts val="0"/>
              </a:spcBef>
              <a:defRPr/>
            </a:pPr>
            <a:r>
              <a:rPr lang="en-US" sz="3200" dirty="0">
                <a:solidFill>
                  <a:schemeClr val="tx1"/>
                </a:solidFill>
              </a:rPr>
              <a:t>U.S. ARMY </a:t>
            </a:r>
            <a:r>
              <a:rPr lang="en-US" sz="3200" dirty="0" smtClean="0">
                <a:solidFill>
                  <a:schemeClr val="tx1"/>
                </a:solidFill>
              </a:rPr>
              <a:t>COMBAT</a:t>
            </a:r>
            <a:r>
              <a:rPr lang="en-US" sz="3200" baseline="0" dirty="0" smtClean="0">
                <a:solidFill>
                  <a:schemeClr val="tx1"/>
                </a:solidFill>
              </a:rPr>
              <a:t> CAPABILITIES DEVELOPMENT COMMAND –</a:t>
            </a:r>
          </a:p>
          <a:p>
            <a:pPr lvl="0">
              <a:lnSpc>
                <a:spcPct val="100000"/>
              </a:lnSpc>
              <a:spcBef>
                <a:spcPts val="0"/>
              </a:spcBef>
              <a:defRPr/>
            </a:pPr>
            <a:r>
              <a:rPr lang="en-US" sz="3200" baseline="0" dirty="0" smtClean="0">
                <a:solidFill>
                  <a:schemeClr val="tx1"/>
                </a:solidFill>
              </a:rPr>
              <a:t>SOLDIER CENTER</a:t>
            </a:r>
            <a:endParaRPr lang="en-US" sz="3200" dirty="0">
              <a:solidFill>
                <a:schemeClr val="tx1"/>
              </a:solidFill>
            </a:endParaRPr>
          </a:p>
        </p:txBody>
      </p:sp>
      <p:sp>
        <p:nvSpPr>
          <p:cNvPr id="19" name="Text Placeholder 7"/>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SUBTITLE GOES HERE</a:t>
            </a:r>
            <a:endParaRPr lang="en-US" b="0" dirty="0"/>
          </a:p>
        </p:txBody>
      </p:sp>
      <p:sp>
        <p:nvSpPr>
          <p:cNvPr id="21" name="Text Placeholder 7"/>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DISTRIBUTION STATEMENT GOES HERE</a:t>
            </a:r>
          </a:p>
        </p:txBody>
      </p:sp>
    </p:spTree>
    <p:extLst>
      <p:ext uri="{BB962C8B-B14F-4D97-AF65-F5344CB8AC3E}">
        <p14:creationId xmlns:p14="http://schemas.microsoft.com/office/powerpoint/2010/main" val="40504057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1500">
                <a:solidFill>
                  <a:schemeClr val="tx1">
                    <a:tint val="75000"/>
                  </a:schemeClr>
                </a:solidFill>
              </a:defRPr>
            </a:lvl1pPr>
            <a:lvl2pPr marL="342747" indent="0">
              <a:buNone/>
              <a:defRPr sz="1350">
                <a:solidFill>
                  <a:schemeClr val="tx1">
                    <a:tint val="75000"/>
                  </a:schemeClr>
                </a:solidFill>
              </a:defRPr>
            </a:lvl2pPr>
            <a:lvl3pPr marL="685495" indent="0">
              <a:buNone/>
              <a:defRPr sz="1200">
                <a:solidFill>
                  <a:schemeClr val="tx1">
                    <a:tint val="75000"/>
                  </a:schemeClr>
                </a:solidFill>
              </a:defRPr>
            </a:lvl3pPr>
            <a:lvl4pPr marL="1028240" indent="0">
              <a:buNone/>
              <a:defRPr sz="1050">
                <a:solidFill>
                  <a:schemeClr val="tx1">
                    <a:tint val="75000"/>
                  </a:schemeClr>
                </a:solidFill>
              </a:defRPr>
            </a:lvl4pPr>
            <a:lvl5pPr marL="1370989" indent="0">
              <a:buNone/>
              <a:defRPr sz="1050">
                <a:solidFill>
                  <a:schemeClr val="tx1">
                    <a:tint val="75000"/>
                  </a:schemeClr>
                </a:solidFill>
              </a:defRPr>
            </a:lvl5pPr>
            <a:lvl6pPr marL="1713737" indent="0">
              <a:buNone/>
              <a:defRPr sz="1050">
                <a:solidFill>
                  <a:schemeClr val="tx1">
                    <a:tint val="75000"/>
                  </a:schemeClr>
                </a:solidFill>
              </a:defRPr>
            </a:lvl6pPr>
            <a:lvl7pPr marL="2056485" indent="0">
              <a:buNone/>
              <a:defRPr sz="1050">
                <a:solidFill>
                  <a:schemeClr val="tx1">
                    <a:tint val="75000"/>
                  </a:schemeClr>
                </a:solidFill>
              </a:defRPr>
            </a:lvl7pPr>
            <a:lvl8pPr marL="2399231" indent="0">
              <a:buNone/>
              <a:defRPr sz="1050">
                <a:solidFill>
                  <a:schemeClr val="tx1">
                    <a:tint val="75000"/>
                  </a:schemeClr>
                </a:solidFill>
              </a:defRPr>
            </a:lvl8pPr>
            <a:lvl9pPr marL="2741978"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88CEC32-6F1E-46EC-921F-9DC5F5BCD152}" type="slidenum">
              <a:rPr lang="en-US" smtClean="0"/>
              <a:t>‹#›</a:t>
            </a:fld>
            <a:endParaRPr lang="en-US"/>
          </a:p>
        </p:txBody>
      </p:sp>
    </p:spTree>
    <p:extLst>
      <p:ext uri="{BB962C8B-B14F-4D97-AF65-F5344CB8AC3E}">
        <p14:creationId xmlns:p14="http://schemas.microsoft.com/office/powerpoint/2010/main" val="86744920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88CEC32-6F1E-46EC-921F-9DC5F5BCD152}" type="slidenum">
              <a:rPr lang="en-US" smtClean="0"/>
              <a:t>‹#›</a:t>
            </a:fld>
            <a:endParaRPr lang="en-US"/>
          </a:p>
        </p:txBody>
      </p:sp>
    </p:spTree>
    <p:extLst>
      <p:ext uri="{BB962C8B-B14F-4D97-AF65-F5344CB8AC3E}">
        <p14:creationId xmlns:p14="http://schemas.microsoft.com/office/powerpoint/2010/main" val="1597346230"/>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7"/>
            <a:ext cx="4040188" cy="639762"/>
          </a:xfrm>
        </p:spPr>
        <p:txBody>
          <a:bodyPr anchor="b"/>
          <a:lstStyle>
            <a:lvl1pPr marL="0" indent="0">
              <a:buNone/>
              <a:defRPr sz="1800" b="1"/>
            </a:lvl1pPr>
            <a:lvl2pPr marL="342747" indent="0">
              <a:buNone/>
              <a:defRPr sz="1500" b="1"/>
            </a:lvl2pPr>
            <a:lvl3pPr marL="685495" indent="0">
              <a:buNone/>
              <a:defRPr sz="1350" b="1"/>
            </a:lvl3pPr>
            <a:lvl4pPr marL="1028240" indent="0">
              <a:buNone/>
              <a:defRPr sz="1200" b="1"/>
            </a:lvl4pPr>
            <a:lvl5pPr marL="1370989" indent="0">
              <a:buNone/>
              <a:defRPr sz="1200" b="1"/>
            </a:lvl5pPr>
            <a:lvl6pPr marL="1713737" indent="0">
              <a:buNone/>
              <a:defRPr sz="1200" b="1"/>
            </a:lvl6pPr>
            <a:lvl7pPr marL="2056485" indent="0">
              <a:buNone/>
              <a:defRPr sz="1200" b="1"/>
            </a:lvl7pPr>
            <a:lvl8pPr marL="2399231" indent="0">
              <a:buNone/>
              <a:defRPr sz="1200" b="1"/>
            </a:lvl8pPr>
            <a:lvl9pPr marL="274197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7"/>
            <a:ext cx="4041775" cy="639762"/>
          </a:xfrm>
        </p:spPr>
        <p:txBody>
          <a:bodyPr anchor="b"/>
          <a:lstStyle>
            <a:lvl1pPr marL="0" indent="0">
              <a:buNone/>
              <a:defRPr sz="1800" b="1"/>
            </a:lvl1pPr>
            <a:lvl2pPr marL="342747" indent="0">
              <a:buNone/>
              <a:defRPr sz="1500" b="1"/>
            </a:lvl2pPr>
            <a:lvl3pPr marL="685495" indent="0">
              <a:buNone/>
              <a:defRPr sz="1350" b="1"/>
            </a:lvl3pPr>
            <a:lvl4pPr marL="1028240" indent="0">
              <a:buNone/>
              <a:defRPr sz="1200" b="1"/>
            </a:lvl4pPr>
            <a:lvl5pPr marL="1370989" indent="0">
              <a:buNone/>
              <a:defRPr sz="1200" b="1"/>
            </a:lvl5pPr>
            <a:lvl6pPr marL="1713737" indent="0">
              <a:buNone/>
              <a:defRPr sz="1200" b="1"/>
            </a:lvl6pPr>
            <a:lvl7pPr marL="2056485" indent="0">
              <a:buNone/>
              <a:defRPr sz="1200" b="1"/>
            </a:lvl7pPr>
            <a:lvl8pPr marL="2399231" indent="0">
              <a:buNone/>
              <a:defRPr sz="1200" b="1"/>
            </a:lvl8pPr>
            <a:lvl9pPr marL="274197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1" y="2174879"/>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88CEC32-6F1E-46EC-921F-9DC5F5BCD152}" type="slidenum">
              <a:rPr lang="en-US" smtClean="0"/>
              <a:t>‹#›</a:t>
            </a:fld>
            <a:endParaRPr lang="en-US"/>
          </a:p>
        </p:txBody>
      </p:sp>
    </p:spTree>
    <p:extLst>
      <p:ext uri="{BB962C8B-B14F-4D97-AF65-F5344CB8AC3E}">
        <p14:creationId xmlns:p14="http://schemas.microsoft.com/office/powerpoint/2010/main" val="283509127"/>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8186" y="330558"/>
            <a:ext cx="7083380" cy="485104"/>
          </a:xfrm>
          <a:prstGeom prst="rect">
            <a:avLst/>
          </a:prstGeom>
        </p:spPr>
        <p:txBody>
          <a:bodyPr/>
          <a:lstStyle>
            <a:lvl1pPr>
              <a:defRPr sz="2800"/>
            </a:lvl1pPr>
          </a:lstStyle>
          <a:p>
            <a:r>
              <a:rPr lang="en-US"/>
              <a:t>Click to edit Master title style</a:t>
            </a:r>
          </a:p>
        </p:txBody>
      </p:sp>
      <p:sp>
        <p:nvSpPr>
          <p:cNvPr id="5" name="Slide Number Placeholder 4"/>
          <p:cNvSpPr>
            <a:spLocks noGrp="1"/>
          </p:cNvSpPr>
          <p:nvPr>
            <p:ph type="sldNum" sz="quarter" idx="12"/>
          </p:nvPr>
        </p:nvSpPr>
        <p:spPr/>
        <p:txBody>
          <a:bodyPr/>
          <a:lstStyle/>
          <a:p>
            <a:fld id="{688CEC32-6F1E-46EC-921F-9DC5F5BCD152}" type="slidenum">
              <a:rPr lang="en-US" smtClean="0"/>
              <a:t>‹#›</a:t>
            </a:fld>
            <a:endParaRPr lang="en-US"/>
          </a:p>
        </p:txBody>
      </p:sp>
    </p:spTree>
    <p:extLst>
      <p:ext uri="{BB962C8B-B14F-4D97-AF65-F5344CB8AC3E}">
        <p14:creationId xmlns:p14="http://schemas.microsoft.com/office/powerpoint/2010/main" val="62821061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8CEC32-6F1E-46EC-921F-9DC5F5BCD152}" type="slidenum">
              <a:rPr lang="en-US" smtClean="0"/>
              <a:t>‹#›</a:t>
            </a:fld>
            <a:endParaRPr lang="en-US"/>
          </a:p>
        </p:txBody>
      </p:sp>
    </p:spTree>
    <p:extLst>
      <p:ext uri="{BB962C8B-B14F-4D97-AF65-F5344CB8AC3E}">
        <p14:creationId xmlns:p14="http://schemas.microsoft.com/office/powerpoint/2010/main" val="145526056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7"/>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7"/>
            <a:ext cx="3008313" cy="4691063"/>
          </a:xfrm>
        </p:spPr>
        <p:txBody>
          <a:bodyPr/>
          <a:lstStyle>
            <a:lvl1pPr marL="0" indent="0">
              <a:buNone/>
              <a:defRPr sz="1050"/>
            </a:lvl1pPr>
            <a:lvl2pPr marL="342747" indent="0">
              <a:buNone/>
              <a:defRPr sz="900"/>
            </a:lvl2pPr>
            <a:lvl3pPr marL="685495" indent="0">
              <a:buNone/>
              <a:defRPr sz="750"/>
            </a:lvl3pPr>
            <a:lvl4pPr marL="1028240" indent="0">
              <a:buNone/>
              <a:defRPr sz="675"/>
            </a:lvl4pPr>
            <a:lvl5pPr marL="1370989" indent="0">
              <a:buNone/>
              <a:defRPr sz="675"/>
            </a:lvl5pPr>
            <a:lvl6pPr marL="1713737" indent="0">
              <a:buNone/>
              <a:defRPr sz="675"/>
            </a:lvl6pPr>
            <a:lvl7pPr marL="2056485" indent="0">
              <a:buNone/>
              <a:defRPr sz="675"/>
            </a:lvl7pPr>
            <a:lvl8pPr marL="2399231" indent="0">
              <a:buNone/>
              <a:defRPr sz="675"/>
            </a:lvl8pPr>
            <a:lvl9pPr marL="2741978"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88CEC32-6F1E-46EC-921F-9DC5F5BCD152}" type="slidenum">
              <a:rPr lang="en-US" smtClean="0"/>
              <a:t>‹#›</a:t>
            </a:fld>
            <a:endParaRPr lang="en-US"/>
          </a:p>
        </p:txBody>
      </p:sp>
    </p:spTree>
    <p:extLst>
      <p:ext uri="{BB962C8B-B14F-4D97-AF65-F5344CB8AC3E}">
        <p14:creationId xmlns:p14="http://schemas.microsoft.com/office/powerpoint/2010/main" val="376044376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747" indent="0">
              <a:buNone/>
              <a:defRPr sz="2100"/>
            </a:lvl2pPr>
            <a:lvl3pPr marL="685495" indent="0">
              <a:buNone/>
              <a:defRPr sz="1800"/>
            </a:lvl3pPr>
            <a:lvl4pPr marL="1028240" indent="0">
              <a:buNone/>
              <a:defRPr sz="1500"/>
            </a:lvl4pPr>
            <a:lvl5pPr marL="1370989" indent="0">
              <a:buNone/>
              <a:defRPr sz="1500"/>
            </a:lvl5pPr>
            <a:lvl6pPr marL="1713737" indent="0">
              <a:buNone/>
              <a:defRPr sz="1500"/>
            </a:lvl6pPr>
            <a:lvl7pPr marL="2056485" indent="0">
              <a:buNone/>
              <a:defRPr sz="1500"/>
            </a:lvl7pPr>
            <a:lvl8pPr marL="2399231" indent="0">
              <a:buNone/>
              <a:defRPr sz="1500"/>
            </a:lvl8pPr>
            <a:lvl9pPr marL="2741978"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050"/>
            </a:lvl1pPr>
            <a:lvl2pPr marL="342747" indent="0">
              <a:buNone/>
              <a:defRPr sz="900"/>
            </a:lvl2pPr>
            <a:lvl3pPr marL="685495" indent="0">
              <a:buNone/>
              <a:defRPr sz="750"/>
            </a:lvl3pPr>
            <a:lvl4pPr marL="1028240" indent="0">
              <a:buNone/>
              <a:defRPr sz="675"/>
            </a:lvl4pPr>
            <a:lvl5pPr marL="1370989" indent="0">
              <a:buNone/>
              <a:defRPr sz="675"/>
            </a:lvl5pPr>
            <a:lvl6pPr marL="1713737" indent="0">
              <a:buNone/>
              <a:defRPr sz="675"/>
            </a:lvl6pPr>
            <a:lvl7pPr marL="2056485" indent="0">
              <a:buNone/>
              <a:defRPr sz="675"/>
            </a:lvl7pPr>
            <a:lvl8pPr marL="2399231" indent="0">
              <a:buNone/>
              <a:defRPr sz="675"/>
            </a:lvl8pPr>
            <a:lvl9pPr marL="2741978"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88CEC32-6F1E-46EC-921F-9DC5F5BCD152}" type="slidenum">
              <a:rPr lang="en-US" smtClean="0"/>
              <a:t>‹#›</a:t>
            </a:fld>
            <a:endParaRPr lang="en-US"/>
          </a:p>
        </p:txBody>
      </p:sp>
    </p:spTree>
    <p:extLst>
      <p:ext uri="{BB962C8B-B14F-4D97-AF65-F5344CB8AC3E}">
        <p14:creationId xmlns:p14="http://schemas.microsoft.com/office/powerpoint/2010/main" val="2710979612"/>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88CEC32-6F1E-46EC-921F-9DC5F5BCD152}" type="slidenum">
              <a:rPr lang="en-US" smtClean="0"/>
              <a:t>‹#›</a:t>
            </a:fld>
            <a:endParaRPr lang="en-US"/>
          </a:p>
        </p:txBody>
      </p:sp>
    </p:spTree>
    <p:extLst>
      <p:ext uri="{BB962C8B-B14F-4D97-AF65-F5344CB8AC3E}">
        <p14:creationId xmlns:p14="http://schemas.microsoft.com/office/powerpoint/2010/main" val="277689259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88CEC32-6F1E-46EC-921F-9DC5F5BCD152}" type="slidenum">
              <a:rPr lang="en-US" smtClean="0"/>
              <a:t>‹#›</a:t>
            </a:fld>
            <a:endParaRPr lang="en-US"/>
          </a:p>
        </p:txBody>
      </p:sp>
    </p:spTree>
    <p:extLst>
      <p:ext uri="{BB962C8B-B14F-4D97-AF65-F5344CB8AC3E}">
        <p14:creationId xmlns:p14="http://schemas.microsoft.com/office/powerpoint/2010/main" val="195680689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on top">
    <p:spTree>
      <p:nvGrpSpPr>
        <p:cNvPr id="1" name=""/>
        <p:cNvGrpSpPr/>
        <p:nvPr/>
      </p:nvGrpSpPr>
      <p:grpSpPr>
        <a:xfrm>
          <a:off x="0" y="0"/>
          <a:ext cx="0" cy="0"/>
          <a:chOff x="0" y="0"/>
          <a:chExt cx="0" cy="0"/>
        </a:xfrm>
      </p:grpSpPr>
      <p:sp>
        <p:nvSpPr>
          <p:cNvPr id="8" name="Footer Placeholder 3"/>
          <p:cNvSpPr>
            <a:spLocks noGrp="1"/>
          </p:cNvSpPr>
          <p:nvPr>
            <p:ph type="ftr" sz="quarter" idx="3"/>
          </p:nvPr>
        </p:nvSpPr>
        <p:spPr>
          <a:xfrm>
            <a:off x="310580" y="6238568"/>
            <a:ext cx="7381139" cy="412956"/>
          </a:xfrm>
          <a:prstGeom prst="rect">
            <a:avLst/>
          </a:prstGeom>
        </p:spPr>
        <p:txBody>
          <a:bodyPr anchor="b"/>
          <a:lstStyle>
            <a:lvl1pPr>
              <a:defRPr sz="1013"/>
            </a:lvl1pPr>
          </a:lstStyle>
          <a:p>
            <a:endParaRPr lang="en-US" dirty="0" smtClean="0">
              <a:solidFill>
                <a:srgbClr val="82786F"/>
              </a:solidFill>
            </a:endParaRPr>
          </a:p>
        </p:txBody>
      </p:sp>
      <p:sp>
        <p:nvSpPr>
          <p:cNvPr id="4" name="Title Placeholder 1"/>
          <p:cNvSpPr>
            <a:spLocks noGrp="1"/>
          </p:cNvSpPr>
          <p:nvPr>
            <p:ph type="title"/>
          </p:nvPr>
        </p:nvSpPr>
        <p:spPr bwMode="auto">
          <a:xfrm>
            <a:off x="2820846" y="274642"/>
            <a:ext cx="5566153" cy="801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b="1"/>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val="8353590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Black Cover Slide (FOR DIGITAL USE ONLY)">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UNCLASSIFIED//FOR OFFICIAL USE ONLY//</a:t>
            </a:r>
            <a:r>
              <a:rPr lang="en-US" sz="800" b="0" dirty="0" smtClean="0">
                <a:solidFill>
                  <a:schemeClr val="accent4"/>
                </a:solidFill>
                <a:latin typeface="Arial Bold" panose="020B0704020202020204" pitchFamily="34" charset="0"/>
                <a:cs typeface="Arial Bold" panose="020B0704020202020204" pitchFamily="34" charset="0"/>
              </a:rPr>
              <a:t>DRAFT</a:t>
            </a:r>
            <a:r>
              <a:rPr lang="en-US" sz="800" dirty="0" smtClean="0">
                <a:solidFill>
                  <a:schemeClr val="accent2"/>
                </a:solidFill>
                <a:latin typeface="Arial Bold" panose="020B0704020202020204" pitchFamily="34" charset="0"/>
                <a:cs typeface="Arial Bold" panose="020B0704020202020204" pitchFamily="34" charset="0"/>
              </a:rPr>
              <a:t>//PRE-DECISIONAL</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UNCLASSIFIED//FOR OFFICIAL USE ONLY//</a:t>
            </a:r>
            <a:r>
              <a:rPr lang="en-US" sz="800" b="0" dirty="0" smtClean="0">
                <a:solidFill>
                  <a:schemeClr val="accent4"/>
                </a:solidFill>
                <a:latin typeface="Arial Bold" panose="020B0704020202020204" pitchFamily="34" charset="0"/>
                <a:cs typeface="Arial Bold" panose="020B0704020202020204" pitchFamily="34" charset="0"/>
              </a:rPr>
              <a:t>DRAFT</a:t>
            </a:r>
            <a:r>
              <a:rPr lang="en-US" sz="800" dirty="0" smtClean="0">
                <a:solidFill>
                  <a:schemeClr val="accent2"/>
                </a:solidFill>
                <a:latin typeface="Arial Bold" panose="020B0704020202020204" pitchFamily="34" charset="0"/>
                <a:cs typeface="Arial Bold" panose="020B0704020202020204" pitchFamily="34" charset="0"/>
              </a:rPr>
              <a:t>//PRE-DECISIONAL</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7"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DD MMM YYYY</a:t>
            </a:r>
          </a:p>
        </p:txBody>
      </p:sp>
      <p:sp>
        <p:nvSpPr>
          <p:cNvPr id="19" name="Rectangle 18"/>
          <p:cNvSpPr/>
          <p:nvPr userDrawn="1"/>
        </p:nvSpPr>
        <p:spPr>
          <a:xfrm>
            <a:off x="306338" y="2440244"/>
            <a:ext cx="7740000" cy="1569660"/>
          </a:xfrm>
          <a:prstGeom prst="rect">
            <a:avLst/>
          </a:prstGeom>
        </p:spPr>
        <p:txBody>
          <a:bodyPr wrap="square">
            <a:spAutoFit/>
          </a:bodyPr>
          <a:lstStyle/>
          <a:p>
            <a:pPr lvl="0">
              <a:lnSpc>
                <a:spcPct val="100000"/>
              </a:lnSpc>
              <a:spcBef>
                <a:spcPts val="0"/>
              </a:spcBef>
              <a:defRPr/>
            </a:pPr>
            <a:r>
              <a:rPr lang="en-US" sz="3200" dirty="0" smtClean="0">
                <a:solidFill>
                  <a:schemeClr val="bg1"/>
                </a:solidFill>
              </a:rPr>
              <a:t>U.S. ARMY COMBAT</a:t>
            </a:r>
            <a:r>
              <a:rPr lang="en-US" sz="3200" baseline="0" dirty="0" smtClean="0">
                <a:solidFill>
                  <a:schemeClr val="bg1"/>
                </a:solidFill>
              </a:rPr>
              <a:t> CAPABILITIES DEVELOPMENT COMMAND –</a:t>
            </a:r>
          </a:p>
          <a:p>
            <a:pPr lvl="0">
              <a:lnSpc>
                <a:spcPct val="100000"/>
              </a:lnSpc>
              <a:spcBef>
                <a:spcPts val="0"/>
              </a:spcBef>
              <a:defRPr/>
            </a:pPr>
            <a:r>
              <a:rPr lang="en-US" sz="3200" baseline="0" dirty="0" smtClean="0">
                <a:solidFill>
                  <a:schemeClr val="bg1"/>
                </a:solidFill>
              </a:rPr>
              <a:t>SOLDIER CENTER</a:t>
            </a:r>
            <a:endParaRPr lang="en-US" sz="3200" dirty="0">
              <a:solidFill>
                <a:schemeClr val="bg1"/>
              </a:solidFill>
            </a:endParaRPr>
          </a:p>
        </p:txBody>
      </p:sp>
      <p:sp>
        <p:nvSpPr>
          <p:cNvPr id="30" name="Text Placeholder 7"/>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SUBTITLE GOES HERE</a:t>
            </a:r>
            <a:endParaRPr lang="en-US" b="0" dirty="0"/>
          </a:p>
        </p:txBody>
      </p:sp>
      <p:sp>
        <p:nvSpPr>
          <p:cNvPr id="32" name="Text Placeholder 7"/>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Name of Presenter</a:t>
            </a:r>
          </a:p>
        </p:txBody>
      </p:sp>
      <p:sp>
        <p:nvSpPr>
          <p:cNvPr id="33" name="Text Placeholder 7"/>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Rank/Title of Presenter</a:t>
            </a:r>
          </a:p>
        </p:txBody>
      </p:sp>
      <p:sp>
        <p:nvSpPr>
          <p:cNvPr id="34" name="Text Placeholder 7"/>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Organization of Presenter</a:t>
            </a:r>
          </a:p>
        </p:txBody>
      </p:sp>
      <p:sp>
        <p:nvSpPr>
          <p:cNvPr id="35" name="Text Placeholder 7"/>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DISTRIBUTION STATEMENT GOES HERE</a:t>
            </a:r>
          </a:p>
        </p:txBody>
      </p:sp>
    </p:spTree>
    <p:extLst>
      <p:ext uri="{BB962C8B-B14F-4D97-AF65-F5344CB8AC3E}">
        <p14:creationId xmlns:p14="http://schemas.microsoft.com/office/powerpoint/2010/main" val="40641407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with Text">
    <p:spTree>
      <p:nvGrpSpPr>
        <p:cNvPr id="1" name=""/>
        <p:cNvGrpSpPr/>
        <p:nvPr/>
      </p:nvGrpSpPr>
      <p:grpSpPr>
        <a:xfrm>
          <a:off x="0" y="0"/>
          <a:ext cx="0" cy="0"/>
          <a:chOff x="0" y="0"/>
          <a:chExt cx="0" cy="0"/>
        </a:xfrm>
      </p:grpSpPr>
      <p:pic>
        <p:nvPicPr>
          <p:cNvPr id="15" name="Picture 2" descr="C:\Users\ahmadna\Desktop\Picture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129" y="6495282"/>
            <a:ext cx="8832850" cy="354012"/>
          </a:xfrm>
          <a:prstGeom prst="rect">
            <a:avLst/>
          </a:prstGeom>
          <a:noFill/>
        </p:spPr>
      </p:pic>
      <p:sp>
        <p:nvSpPr>
          <p:cNvPr id="17" name="TextBox 16"/>
          <p:cNvSpPr txBox="1"/>
          <p:nvPr/>
        </p:nvSpPr>
        <p:spPr>
          <a:xfrm>
            <a:off x="8820153" y="6601676"/>
            <a:ext cx="285190" cy="172355"/>
          </a:xfrm>
          <a:prstGeom prst="rect">
            <a:avLst/>
          </a:prstGeom>
          <a:noFill/>
        </p:spPr>
        <p:txBody>
          <a:bodyPr wrap="square" lIns="9144" tIns="9144" rIns="9144" bIns="9144" anchor="ctr">
            <a:spAutoFit/>
          </a:bodyPr>
          <a:lstStyle/>
          <a:p>
            <a:pPr algn="ctr" defTabSz="914266" eaLnBrk="0" hangingPunct="0">
              <a:defRPr/>
            </a:pPr>
            <a:fld id="{6A538B20-F103-4B61-9340-A201FCCC8171}" type="slidenum">
              <a:rPr lang="en-US" sz="1000" b="1" i="1" smtClean="0">
                <a:solidFill>
                  <a:prstClr val="black"/>
                </a:solidFill>
                <a:latin typeface="Myriad Pro" pitchFamily="34" charset="0"/>
                <a:cs typeface="Arial" pitchFamily="34" charset="0"/>
              </a:rPr>
              <a:pPr algn="ctr" defTabSz="914266" eaLnBrk="0" hangingPunct="0">
                <a:defRPr/>
              </a:pPr>
              <a:t>‹#›</a:t>
            </a:fld>
            <a:endParaRPr lang="en-US" sz="1000" b="1" i="1" dirty="0">
              <a:solidFill>
                <a:prstClr val="black"/>
              </a:solidFill>
              <a:latin typeface="Myriad Pro" pitchFamily="34" charset="0"/>
              <a:cs typeface="Arial" pitchFamily="34" charset="0"/>
            </a:endParaRPr>
          </a:p>
        </p:txBody>
      </p:sp>
      <p:cxnSp>
        <p:nvCxnSpPr>
          <p:cNvPr id="18" name="Straight Connector 17"/>
          <p:cNvCxnSpPr/>
          <p:nvPr/>
        </p:nvCxnSpPr>
        <p:spPr>
          <a:xfrm>
            <a:off x="0" y="822326"/>
            <a:ext cx="9144000" cy="0"/>
          </a:xfrm>
          <a:prstGeom prst="line">
            <a:avLst/>
          </a:prstGeom>
          <a:ln w="12700">
            <a:solidFill>
              <a:srgbClr val="696F6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841376"/>
            <a:ext cx="9144000" cy="0"/>
          </a:xfrm>
          <a:prstGeom prst="line">
            <a:avLst/>
          </a:prstGeom>
          <a:ln w="12700">
            <a:solidFill>
              <a:srgbClr val="A29B8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0" y="801688"/>
            <a:ext cx="9144000" cy="0"/>
          </a:xfrm>
          <a:prstGeom prst="line">
            <a:avLst/>
          </a:prstGeom>
          <a:ln w="12700">
            <a:solidFill>
              <a:srgbClr val="838378"/>
            </a:solidFill>
          </a:ln>
        </p:spPr>
        <p:style>
          <a:lnRef idx="1">
            <a:schemeClr val="accent1"/>
          </a:lnRef>
          <a:fillRef idx="0">
            <a:schemeClr val="accent1"/>
          </a:fillRef>
          <a:effectRef idx="0">
            <a:schemeClr val="accent1"/>
          </a:effectRef>
          <a:fontRef idx="minor">
            <a:schemeClr val="tx1"/>
          </a:fontRef>
        </p:style>
      </p:cxnSp>
      <p:sp>
        <p:nvSpPr>
          <p:cNvPr id="21" name="Title 31"/>
          <p:cNvSpPr>
            <a:spLocks noGrp="1"/>
          </p:cNvSpPr>
          <p:nvPr>
            <p:ph type="title"/>
          </p:nvPr>
        </p:nvSpPr>
        <p:spPr>
          <a:xfrm>
            <a:off x="770967" y="10633"/>
            <a:ext cx="7602070" cy="786810"/>
          </a:xfrm>
          <a:prstGeom prst="rect">
            <a:avLst/>
          </a:prstGeom>
        </p:spPr>
        <p:txBody>
          <a:bodyPr bIns="0" anchor="b"/>
          <a:lstStyle>
            <a:lvl1pPr algn="r">
              <a:lnSpc>
                <a:spcPct val="80000"/>
              </a:lnSpc>
              <a:defRPr sz="2800" b="1" i="0">
                <a:latin typeface="Arial" pitchFamily="34" charset="0"/>
                <a:cs typeface="Arial" pitchFamily="34" charset="0"/>
              </a:defRPr>
            </a:lvl1pPr>
          </a:lstStyle>
          <a:p>
            <a:r>
              <a:rPr lang="en-US" dirty="0"/>
              <a:t>Click to edit Master title style</a:t>
            </a:r>
          </a:p>
        </p:txBody>
      </p:sp>
      <p:sp>
        <p:nvSpPr>
          <p:cNvPr id="22" name="Text Placeholder 33"/>
          <p:cNvSpPr>
            <a:spLocks noGrp="1"/>
          </p:cNvSpPr>
          <p:nvPr>
            <p:ph type="body" sz="quarter" idx="10"/>
          </p:nvPr>
        </p:nvSpPr>
        <p:spPr>
          <a:xfrm>
            <a:off x="187452" y="905895"/>
            <a:ext cx="8769096" cy="5613782"/>
          </a:xfrm>
          <a:prstGeom prst="rect">
            <a:avLst/>
          </a:prstGeom>
        </p:spPr>
        <p:txBody>
          <a:bodyPr/>
          <a:lstStyle>
            <a:lvl1pPr marL="228586" indent="-228586">
              <a:lnSpc>
                <a:spcPct val="90000"/>
              </a:lnSpc>
              <a:spcBef>
                <a:spcPts val="0"/>
              </a:spcBef>
              <a:spcAft>
                <a:spcPts val="1200"/>
              </a:spcAft>
              <a:defRPr sz="2800" b="0">
                <a:latin typeface="Arial" pitchFamily="34" charset="0"/>
                <a:cs typeface="Arial" pitchFamily="34" charset="0"/>
              </a:defRPr>
            </a:lvl1pPr>
            <a:lvl2pPr marL="685758" indent="-228586">
              <a:lnSpc>
                <a:spcPct val="90000"/>
              </a:lnSpc>
              <a:spcBef>
                <a:spcPts val="0"/>
              </a:spcBef>
              <a:spcAft>
                <a:spcPts val="1200"/>
              </a:spcAft>
              <a:defRPr sz="2400" b="0">
                <a:latin typeface="Arial" pitchFamily="34" charset="0"/>
                <a:cs typeface="Arial" pitchFamily="34" charset="0"/>
              </a:defRPr>
            </a:lvl2pPr>
            <a:lvl3pPr>
              <a:lnSpc>
                <a:spcPct val="90000"/>
              </a:lnSpc>
              <a:spcBef>
                <a:spcPts val="0"/>
              </a:spcBef>
              <a:spcAft>
                <a:spcPts val="1200"/>
              </a:spcAft>
              <a:defRPr sz="2000" b="0">
                <a:latin typeface="Arial" pitchFamily="34" charset="0"/>
                <a:cs typeface="Arial" pitchFamily="34" charset="0"/>
              </a:defRPr>
            </a:lvl3pPr>
            <a:lvl4pPr>
              <a:lnSpc>
                <a:spcPct val="90000"/>
              </a:lnSpc>
              <a:spcBef>
                <a:spcPts val="0"/>
              </a:spcBef>
              <a:spcAft>
                <a:spcPts val="1200"/>
              </a:spcAft>
              <a:defRPr sz="1800" b="0">
                <a:latin typeface="Arial" pitchFamily="34" charset="0"/>
                <a:cs typeface="Arial" pitchFamily="34" charset="0"/>
              </a:defRPr>
            </a:lvl4pPr>
            <a:lvl5pPr>
              <a:lnSpc>
                <a:spcPct val="90000"/>
              </a:lnSpc>
              <a:spcBef>
                <a:spcPts val="0"/>
              </a:spcBef>
              <a:spcAft>
                <a:spcPts val="1200"/>
              </a:spcAft>
              <a:defRPr sz="1800" b="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2" descr="C:\Users\ahmadna\Desktop\Branding\ASAALT_color.png"/>
          <p:cNvPicPr>
            <a:picLocks noChangeAspect="1" noChangeArrowheads="1"/>
          </p:cNvPicPr>
          <p:nvPr userDrawn="1"/>
        </p:nvPicPr>
        <p:blipFill>
          <a:blip r:embed="rId3" cstate="print"/>
          <a:srcRect l="4860" t="2500" r="4956" b="4500"/>
          <a:stretch>
            <a:fillRect/>
          </a:stretch>
        </p:blipFill>
        <p:spPr bwMode="auto">
          <a:xfrm>
            <a:off x="8365334" y="14666"/>
            <a:ext cx="760072" cy="761828"/>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21058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5" name="Picture 2" descr="C:\Users\ahmadna\Desktop\Picture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129" y="6495282"/>
            <a:ext cx="8832850" cy="354012"/>
          </a:xfrm>
          <a:prstGeom prst="rect">
            <a:avLst/>
          </a:prstGeom>
          <a:noFill/>
        </p:spPr>
      </p:pic>
      <p:sp>
        <p:nvSpPr>
          <p:cNvPr id="17" name="TextBox 16"/>
          <p:cNvSpPr txBox="1"/>
          <p:nvPr/>
        </p:nvSpPr>
        <p:spPr>
          <a:xfrm>
            <a:off x="8820153" y="6601676"/>
            <a:ext cx="285190" cy="172355"/>
          </a:xfrm>
          <a:prstGeom prst="rect">
            <a:avLst/>
          </a:prstGeom>
          <a:noFill/>
        </p:spPr>
        <p:txBody>
          <a:bodyPr wrap="square" lIns="9144" tIns="9144" rIns="9144" bIns="9144" anchor="ctr">
            <a:spAutoFit/>
          </a:bodyPr>
          <a:lstStyle/>
          <a:p>
            <a:pPr algn="ctr" defTabSz="914266" eaLnBrk="0" hangingPunct="0">
              <a:defRPr/>
            </a:pPr>
            <a:fld id="{6A538B20-F103-4B61-9340-A201FCCC8171}" type="slidenum">
              <a:rPr lang="en-US" sz="1000" b="1" i="1" smtClean="0">
                <a:solidFill>
                  <a:prstClr val="black"/>
                </a:solidFill>
                <a:latin typeface="Myriad Pro" pitchFamily="34" charset="0"/>
                <a:cs typeface="Arial" pitchFamily="34" charset="0"/>
              </a:rPr>
              <a:pPr algn="ctr" defTabSz="914266" eaLnBrk="0" hangingPunct="0">
                <a:defRPr/>
              </a:pPr>
              <a:t>‹#›</a:t>
            </a:fld>
            <a:endParaRPr lang="en-US" sz="1000" b="1" i="1" dirty="0">
              <a:solidFill>
                <a:prstClr val="black"/>
              </a:solidFill>
              <a:latin typeface="Myriad Pro" pitchFamily="34" charset="0"/>
              <a:cs typeface="Arial" pitchFamily="34" charset="0"/>
            </a:endParaRPr>
          </a:p>
        </p:txBody>
      </p:sp>
      <p:cxnSp>
        <p:nvCxnSpPr>
          <p:cNvPr id="18" name="Straight Connector 17"/>
          <p:cNvCxnSpPr/>
          <p:nvPr/>
        </p:nvCxnSpPr>
        <p:spPr>
          <a:xfrm>
            <a:off x="0" y="822326"/>
            <a:ext cx="9144000" cy="0"/>
          </a:xfrm>
          <a:prstGeom prst="line">
            <a:avLst/>
          </a:prstGeom>
          <a:ln w="12700">
            <a:solidFill>
              <a:srgbClr val="696F6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841376"/>
            <a:ext cx="9144000" cy="0"/>
          </a:xfrm>
          <a:prstGeom prst="line">
            <a:avLst/>
          </a:prstGeom>
          <a:ln w="12700">
            <a:solidFill>
              <a:srgbClr val="A29B8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0" y="801688"/>
            <a:ext cx="9144000" cy="0"/>
          </a:xfrm>
          <a:prstGeom prst="line">
            <a:avLst/>
          </a:prstGeom>
          <a:ln w="12700">
            <a:solidFill>
              <a:srgbClr val="838378"/>
            </a:solidFill>
          </a:ln>
        </p:spPr>
        <p:style>
          <a:lnRef idx="1">
            <a:schemeClr val="accent1"/>
          </a:lnRef>
          <a:fillRef idx="0">
            <a:schemeClr val="accent1"/>
          </a:fillRef>
          <a:effectRef idx="0">
            <a:schemeClr val="accent1"/>
          </a:effectRef>
          <a:fontRef idx="minor">
            <a:schemeClr val="tx1"/>
          </a:fontRef>
        </p:style>
      </p:cxnSp>
      <p:sp>
        <p:nvSpPr>
          <p:cNvPr id="22" name="Title 31"/>
          <p:cNvSpPr>
            <a:spLocks noGrp="1"/>
          </p:cNvSpPr>
          <p:nvPr>
            <p:ph type="title"/>
          </p:nvPr>
        </p:nvSpPr>
        <p:spPr>
          <a:xfrm>
            <a:off x="770967" y="10633"/>
            <a:ext cx="7602070" cy="786810"/>
          </a:xfrm>
          <a:prstGeom prst="rect">
            <a:avLst/>
          </a:prstGeom>
        </p:spPr>
        <p:txBody>
          <a:bodyPr bIns="0" anchor="b"/>
          <a:lstStyle>
            <a:lvl1pPr algn="r">
              <a:lnSpc>
                <a:spcPct val="80000"/>
              </a:lnSpc>
              <a:defRPr sz="2800" b="1" i="0">
                <a:latin typeface="Arial" pitchFamily="34" charset="0"/>
                <a:cs typeface="Arial" pitchFamily="34" charset="0"/>
              </a:defRPr>
            </a:lvl1pPr>
          </a:lstStyle>
          <a:p>
            <a:r>
              <a:rPr lang="en-US" dirty="0"/>
              <a:t>Click to edit Master title style</a:t>
            </a:r>
          </a:p>
        </p:txBody>
      </p:sp>
      <p:pic>
        <p:nvPicPr>
          <p:cNvPr id="11" name="Picture 2" descr="C:\Users\ahmadna\Desktop\Branding\ASAALT_color.png"/>
          <p:cNvPicPr>
            <a:picLocks noChangeAspect="1" noChangeArrowheads="1"/>
          </p:cNvPicPr>
          <p:nvPr userDrawn="1"/>
        </p:nvPicPr>
        <p:blipFill>
          <a:blip r:embed="rId3" cstate="print"/>
          <a:srcRect l="4860" t="2500" r="4956" b="4500"/>
          <a:stretch>
            <a:fillRect/>
          </a:stretch>
        </p:blipFill>
        <p:spPr bwMode="auto">
          <a:xfrm>
            <a:off x="8365334" y="14666"/>
            <a:ext cx="760072" cy="761828"/>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90976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oadmap">
    <p:spTree>
      <p:nvGrpSpPr>
        <p:cNvPr id="1" name=""/>
        <p:cNvGrpSpPr/>
        <p:nvPr/>
      </p:nvGrpSpPr>
      <p:grpSpPr>
        <a:xfrm>
          <a:off x="0" y="0"/>
          <a:ext cx="0" cy="0"/>
          <a:chOff x="0" y="0"/>
          <a:chExt cx="0" cy="0"/>
        </a:xfrm>
      </p:grpSpPr>
      <p:pic>
        <p:nvPicPr>
          <p:cNvPr id="15" name="Picture 2" descr="C:\Users\ahmadna\Desktop\Picture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129" y="6495282"/>
            <a:ext cx="8832850" cy="354012"/>
          </a:xfrm>
          <a:prstGeom prst="rect">
            <a:avLst/>
          </a:prstGeom>
          <a:noFill/>
        </p:spPr>
      </p:pic>
      <p:sp>
        <p:nvSpPr>
          <p:cNvPr id="17" name="TextBox 16"/>
          <p:cNvSpPr txBox="1"/>
          <p:nvPr/>
        </p:nvSpPr>
        <p:spPr>
          <a:xfrm>
            <a:off x="8820153" y="6601676"/>
            <a:ext cx="285190" cy="172355"/>
          </a:xfrm>
          <a:prstGeom prst="rect">
            <a:avLst/>
          </a:prstGeom>
          <a:noFill/>
        </p:spPr>
        <p:txBody>
          <a:bodyPr wrap="square" lIns="9144" tIns="9144" rIns="9144" bIns="9144" anchor="ctr">
            <a:spAutoFit/>
          </a:bodyPr>
          <a:lstStyle/>
          <a:p>
            <a:pPr algn="ctr" defTabSz="914266" eaLnBrk="0" hangingPunct="0">
              <a:defRPr/>
            </a:pPr>
            <a:fld id="{6A538B20-F103-4B61-9340-A201FCCC8171}" type="slidenum">
              <a:rPr lang="en-US" sz="1000" b="1" i="1" smtClean="0">
                <a:solidFill>
                  <a:prstClr val="black"/>
                </a:solidFill>
                <a:latin typeface="Myriad Pro" pitchFamily="34" charset="0"/>
                <a:cs typeface="Arial" pitchFamily="34" charset="0"/>
              </a:rPr>
              <a:pPr algn="ctr" defTabSz="914266" eaLnBrk="0" hangingPunct="0">
                <a:defRPr/>
              </a:pPr>
              <a:t>‹#›</a:t>
            </a:fld>
            <a:endParaRPr lang="en-US" sz="1000" b="1" i="1" dirty="0">
              <a:solidFill>
                <a:prstClr val="black"/>
              </a:solidFill>
              <a:latin typeface="Myriad Pro" pitchFamily="34" charset="0"/>
              <a:cs typeface="Arial" pitchFamily="34" charset="0"/>
            </a:endParaRPr>
          </a:p>
        </p:txBody>
      </p:sp>
      <p:cxnSp>
        <p:nvCxnSpPr>
          <p:cNvPr id="18" name="Straight Connector 17"/>
          <p:cNvCxnSpPr/>
          <p:nvPr/>
        </p:nvCxnSpPr>
        <p:spPr>
          <a:xfrm>
            <a:off x="0" y="822326"/>
            <a:ext cx="9144000" cy="0"/>
          </a:xfrm>
          <a:prstGeom prst="line">
            <a:avLst/>
          </a:prstGeom>
          <a:ln w="12700">
            <a:solidFill>
              <a:srgbClr val="696F6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841376"/>
            <a:ext cx="9144000" cy="0"/>
          </a:xfrm>
          <a:prstGeom prst="line">
            <a:avLst/>
          </a:prstGeom>
          <a:ln w="12700">
            <a:solidFill>
              <a:srgbClr val="A29B8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0" y="801688"/>
            <a:ext cx="9144000" cy="0"/>
          </a:xfrm>
          <a:prstGeom prst="line">
            <a:avLst/>
          </a:prstGeom>
          <a:ln w="12700">
            <a:solidFill>
              <a:srgbClr val="838378"/>
            </a:solidFill>
          </a:ln>
        </p:spPr>
        <p:style>
          <a:lnRef idx="1">
            <a:schemeClr val="accent1"/>
          </a:lnRef>
          <a:fillRef idx="0">
            <a:schemeClr val="accent1"/>
          </a:fillRef>
          <a:effectRef idx="0">
            <a:schemeClr val="accent1"/>
          </a:effectRef>
          <a:fontRef idx="minor">
            <a:schemeClr val="tx1"/>
          </a:fontRef>
        </p:style>
      </p:cxnSp>
      <p:sp>
        <p:nvSpPr>
          <p:cNvPr id="22" name="Title 31"/>
          <p:cNvSpPr>
            <a:spLocks noGrp="1"/>
          </p:cNvSpPr>
          <p:nvPr>
            <p:ph type="title"/>
          </p:nvPr>
        </p:nvSpPr>
        <p:spPr>
          <a:xfrm>
            <a:off x="2087406" y="10633"/>
            <a:ext cx="6285632" cy="786810"/>
          </a:xfrm>
          <a:prstGeom prst="rect">
            <a:avLst/>
          </a:prstGeom>
        </p:spPr>
        <p:txBody>
          <a:bodyPr bIns="0" anchor="b"/>
          <a:lstStyle>
            <a:lvl1pPr algn="r">
              <a:lnSpc>
                <a:spcPct val="80000"/>
              </a:lnSpc>
              <a:defRPr sz="2800" b="1" i="0">
                <a:latin typeface="Arial" pitchFamily="34" charset="0"/>
                <a:cs typeface="Arial" pitchFamily="34" charset="0"/>
              </a:defRPr>
            </a:lvl1pPr>
          </a:lstStyle>
          <a:p>
            <a:r>
              <a:rPr lang="en-US" dirty="0" smtClean="0"/>
              <a:t>Click to edit Master title style</a:t>
            </a:r>
            <a:endParaRPr lang="en-US" dirty="0"/>
          </a:p>
        </p:txBody>
      </p:sp>
      <p:graphicFrame>
        <p:nvGraphicFramePr>
          <p:cNvPr id="10" name="Table 9"/>
          <p:cNvGraphicFramePr>
            <a:graphicFrameLocks noGrp="1"/>
          </p:cNvGraphicFramePr>
          <p:nvPr userDrawn="1">
            <p:extLst/>
          </p:nvPr>
        </p:nvGraphicFramePr>
        <p:xfrm>
          <a:off x="1647747" y="915836"/>
          <a:ext cx="7372454" cy="6051406"/>
        </p:xfrm>
        <a:graphic>
          <a:graphicData uri="http://schemas.openxmlformats.org/drawingml/2006/table">
            <a:tbl>
              <a:tblPr firstRow="1" bandRow="1"/>
              <a:tblGrid>
                <a:gridCol w="376324">
                  <a:extLst>
                    <a:ext uri="{9D8B030D-6E8A-4147-A177-3AD203B41FA5}">
                      <a16:colId xmlns:a16="http://schemas.microsoft.com/office/drawing/2014/main" xmlns="" val="1983625436"/>
                    </a:ext>
                  </a:extLst>
                </a:gridCol>
                <a:gridCol w="376324">
                  <a:extLst>
                    <a:ext uri="{9D8B030D-6E8A-4147-A177-3AD203B41FA5}">
                      <a16:colId xmlns:a16="http://schemas.microsoft.com/office/drawing/2014/main" xmlns="" val="1013251369"/>
                    </a:ext>
                  </a:extLst>
                </a:gridCol>
                <a:gridCol w="376324">
                  <a:extLst>
                    <a:ext uri="{9D8B030D-6E8A-4147-A177-3AD203B41FA5}">
                      <a16:colId xmlns:a16="http://schemas.microsoft.com/office/drawing/2014/main" xmlns="" val="20000"/>
                    </a:ext>
                  </a:extLst>
                </a:gridCol>
                <a:gridCol w="376324">
                  <a:extLst>
                    <a:ext uri="{9D8B030D-6E8A-4147-A177-3AD203B41FA5}">
                      <a16:colId xmlns:a16="http://schemas.microsoft.com/office/drawing/2014/main" xmlns="" val="20001"/>
                    </a:ext>
                  </a:extLst>
                </a:gridCol>
                <a:gridCol w="376324">
                  <a:extLst>
                    <a:ext uri="{9D8B030D-6E8A-4147-A177-3AD203B41FA5}">
                      <a16:colId xmlns:a16="http://schemas.microsoft.com/office/drawing/2014/main" xmlns="" val="20002"/>
                    </a:ext>
                  </a:extLst>
                </a:gridCol>
                <a:gridCol w="376324">
                  <a:extLst>
                    <a:ext uri="{9D8B030D-6E8A-4147-A177-3AD203B41FA5}">
                      <a16:colId xmlns:a16="http://schemas.microsoft.com/office/drawing/2014/main" xmlns="" val="20003"/>
                    </a:ext>
                  </a:extLst>
                </a:gridCol>
                <a:gridCol w="376324">
                  <a:extLst>
                    <a:ext uri="{9D8B030D-6E8A-4147-A177-3AD203B41FA5}">
                      <a16:colId xmlns:a16="http://schemas.microsoft.com/office/drawing/2014/main" xmlns="" val="20004"/>
                    </a:ext>
                  </a:extLst>
                </a:gridCol>
                <a:gridCol w="376324">
                  <a:extLst>
                    <a:ext uri="{9D8B030D-6E8A-4147-A177-3AD203B41FA5}">
                      <a16:colId xmlns:a16="http://schemas.microsoft.com/office/drawing/2014/main" xmlns="" val="20005"/>
                    </a:ext>
                  </a:extLst>
                </a:gridCol>
                <a:gridCol w="376324">
                  <a:extLst>
                    <a:ext uri="{9D8B030D-6E8A-4147-A177-3AD203B41FA5}">
                      <a16:colId xmlns:a16="http://schemas.microsoft.com/office/drawing/2014/main" xmlns="" val="20006"/>
                    </a:ext>
                  </a:extLst>
                </a:gridCol>
                <a:gridCol w="376324">
                  <a:extLst>
                    <a:ext uri="{9D8B030D-6E8A-4147-A177-3AD203B41FA5}">
                      <a16:colId xmlns:a16="http://schemas.microsoft.com/office/drawing/2014/main" xmlns="" val="20007"/>
                    </a:ext>
                  </a:extLst>
                </a:gridCol>
                <a:gridCol w="1051972">
                  <a:extLst>
                    <a:ext uri="{9D8B030D-6E8A-4147-A177-3AD203B41FA5}">
                      <a16:colId xmlns:a16="http://schemas.microsoft.com/office/drawing/2014/main" xmlns="" val="20008"/>
                    </a:ext>
                  </a:extLst>
                </a:gridCol>
                <a:gridCol w="376314">
                  <a:extLst>
                    <a:ext uri="{9D8B030D-6E8A-4147-A177-3AD203B41FA5}">
                      <a16:colId xmlns:a16="http://schemas.microsoft.com/office/drawing/2014/main" xmlns="" val="3483655350"/>
                    </a:ext>
                  </a:extLst>
                </a:gridCol>
                <a:gridCol w="1428286">
                  <a:extLst>
                    <a:ext uri="{9D8B030D-6E8A-4147-A177-3AD203B41FA5}">
                      <a16:colId xmlns:a16="http://schemas.microsoft.com/office/drawing/2014/main" xmlns="" val="20009"/>
                    </a:ext>
                  </a:extLst>
                </a:gridCol>
                <a:gridCol w="752642">
                  <a:extLst>
                    <a:ext uri="{9D8B030D-6E8A-4147-A177-3AD203B41FA5}">
                      <a16:colId xmlns:a16="http://schemas.microsoft.com/office/drawing/2014/main" xmlns="" val="20010"/>
                    </a:ext>
                  </a:extLst>
                </a:gridCol>
              </a:tblGrid>
              <a:tr h="146550">
                <a:tc>
                  <a:txBody>
                    <a:bodyPr/>
                    <a:lstStyle/>
                    <a:p>
                      <a:pPr algn="ctr"/>
                      <a:r>
                        <a:rPr lang="en-US" sz="800" b="1" dirty="0" smtClean="0">
                          <a:solidFill>
                            <a:schemeClr val="bg1"/>
                          </a:solidFill>
                        </a:rPr>
                        <a:t>FY19</a:t>
                      </a:r>
                      <a:endParaRPr lang="en-US" sz="800" b="1" dirty="0">
                        <a:solidFill>
                          <a:schemeClr val="bg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p>
                      <a:pPr algn="ctr"/>
                      <a:r>
                        <a:rPr lang="en-US" sz="800" b="1" dirty="0" smtClean="0">
                          <a:solidFill>
                            <a:schemeClr val="bg1"/>
                          </a:solidFill>
                        </a:rPr>
                        <a:t>FY20</a:t>
                      </a:r>
                      <a:endParaRPr lang="en-US" sz="800" b="1" dirty="0">
                        <a:solidFill>
                          <a:schemeClr val="bg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solidFill>
                            <a:schemeClr val="bg1"/>
                          </a:solidFill>
                        </a:rPr>
                        <a:t>FY21</a:t>
                      </a:r>
                      <a:endParaRPr lang="en-US" sz="800" b="1" dirty="0">
                        <a:solidFill>
                          <a:schemeClr val="bg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FY22</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smtClean="0"/>
                        <a:t>FY23</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FY24</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FY25</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FY26</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FY27</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FY28</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solidFill>
                            <a:schemeClr val="bg1"/>
                          </a:solidFill>
                        </a:rPr>
                        <a:t>FY2029-2032</a:t>
                      </a:r>
                      <a:endParaRPr lang="en-US" sz="800" b="1" dirty="0">
                        <a:solidFill>
                          <a:schemeClr val="bg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Notes</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900" b="1" dirty="0">
                        <a:solidFill>
                          <a:schemeClr val="tx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hMerge="1">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900" b="1" dirty="0">
                        <a:solidFill>
                          <a:schemeClr val="tx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xmlns="" val="10000"/>
                  </a:ext>
                </a:extLst>
              </a:tr>
              <a:tr h="5399778">
                <a:tc>
                  <a:txBody>
                    <a:body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endParaRPr lang="en-US" sz="1800"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05078">
                <a:tc>
                  <a:txBody>
                    <a:body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cxnSp>
        <p:nvCxnSpPr>
          <p:cNvPr id="11" name="Straight Connector 10"/>
          <p:cNvCxnSpPr/>
          <p:nvPr userDrawn="1"/>
        </p:nvCxnSpPr>
        <p:spPr>
          <a:xfrm>
            <a:off x="0" y="3657600"/>
            <a:ext cx="9144000" cy="0"/>
          </a:xfrm>
          <a:prstGeom prst="line">
            <a:avLst/>
          </a:prstGeom>
          <a:noFill/>
          <a:ln w="57150" cap="flat" cmpd="sng" algn="ctr">
            <a:solidFill>
              <a:sysClr val="window" lastClr="FFFFFF">
                <a:lumMod val="65000"/>
              </a:sysClr>
            </a:solidFill>
            <a:prstDash val="sysDash"/>
          </a:ln>
          <a:effectLst/>
        </p:spPr>
      </p:cxnSp>
      <p:sp>
        <p:nvSpPr>
          <p:cNvPr id="13" name="TextBox 12"/>
          <p:cNvSpPr txBox="1"/>
          <p:nvPr userDrawn="1"/>
        </p:nvSpPr>
        <p:spPr>
          <a:xfrm rot="16200000">
            <a:off x="-453170" y="2766338"/>
            <a:ext cx="1371600" cy="258532"/>
          </a:xfrm>
          <a:prstGeom prst="rect">
            <a:avLst/>
          </a:prstGeom>
          <a:solidFill>
            <a:srgbClr val="92D050"/>
          </a:solidFill>
          <a:ln w="3175">
            <a:solidFill>
              <a:sysClr val="windowText" lastClr="000000"/>
            </a:solidFill>
          </a:ln>
        </p:spPr>
        <p:txBody>
          <a:bodyPr wrap="square" lIns="45720" tIns="18288" rIns="45720" bIns="18288" rtlCol="0">
            <a:spAutoFit/>
          </a:bodyPr>
          <a:lstStyle/>
          <a:p>
            <a:pPr algn="ctr" defTabSz="914344">
              <a:lnSpc>
                <a:spcPct val="90000"/>
              </a:lnSpc>
              <a:defRPr/>
            </a:pPr>
            <a:r>
              <a:rPr lang="en-US" sz="1600" b="1" kern="0" dirty="0" smtClean="0">
                <a:solidFill>
                  <a:prstClr val="black"/>
                </a:solidFill>
                <a:cs typeface="Arial" pitchFamily="34" charset="0"/>
              </a:rPr>
              <a:t>S&amp;T Project</a:t>
            </a:r>
          </a:p>
        </p:txBody>
      </p:sp>
      <p:sp>
        <p:nvSpPr>
          <p:cNvPr id="14" name="TextBox 13"/>
          <p:cNvSpPr txBox="1"/>
          <p:nvPr userDrawn="1"/>
        </p:nvSpPr>
        <p:spPr>
          <a:xfrm rot="16200000">
            <a:off x="-1057420" y="4853064"/>
            <a:ext cx="2581388" cy="258532"/>
          </a:xfrm>
          <a:prstGeom prst="rect">
            <a:avLst/>
          </a:prstGeom>
          <a:solidFill>
            <a:srgbClr val="FFC000"/>
          </a:solidFill>
          <a:ln w="3175">
            <a:solidFill>
              <a:sysClr val="windowText" lastClr="000000"/>
            </a:solidFill>
          </a:ln>
        </p:spPr>
        <p:txBody>
          <a:bodyPr wrap="square" lIns="45720" tIns="18288" rIns="45720" bIns="18288" rtlCol="0">
            <a:spAutoFit/>
          </a:bodyPr>
          <a:lstStyle/>
          <a:p>
            <a:pPr algn="ctr" defTabSz="914344">
              <a:lnSpc>
                <a:spcPct val="90000"/>
              </a:lnSpc>
              <a:defRPr/>
            </a:pPr>
            <a:r>
              <a:rPr lang="en-US" sz="1600" b="1" kern="0" dirty="0" smtClean="0">
                <a:solidFill>
                  <a:prstClr val="black"/>
                </a:solidFill>
                <a:cs typeface="Arial" pitchFamily="34" charset="0"/>
              </a:rPr>
              <a:t>S&amp;T Project Tasks</a:t>
            </a:r>
          </a:p>
        </p:txBody>
      </p:sp>
      <p:cxnSp>
        <p:nvCxnSpPr>
          <p:cNvPr id="16" name="Straight Connector 15"/>
          <p:cNvCxnSpPr/>
          <p:nvPr userDrawn="1"/>
        </p:nvCxnSpPr>
        <p:spPr>
          <a:xfrm>
            <a:off x="0" y="2171700"/>
            <a:ext cx="9144000" cy="0"/>
          </a:xfrm>
          <a:prstGeom prst="line">
            <a:avLst/>
          </a:prstGeom>
          <a:noFill/>
          <a:ln w="57150" cap="flat" cmpd="sng" algn="ctr">
            <a:solidFill>
              <a:sysClr val="window" lastClr="FFFFFF">
                <a:lumMod val="65000"/>
              </a:sysClr>
            </a:solidFill>
            <a:prstDash val="sysDash"/>
          </a:ln>
          <a:effectLst/>
        </p:spPr>
      </p:cxnSp>
      <p:sp>
        <p:nvSpPr>
          <p:cNvPr id="23" name="TextBox 22"/>
          <p:cNvSpPr txBox="1"/>
          <p:nvPr userDrawn="1"/>
        </p:nvSpPr>
        <p:spPr>
          <a:xfrm rot="16200000">
            <a:off x="-343174" y="1303298"/>
            <a:ext cx="1143000" cy="258532"/>
          </a:xfrm>
          <a:prstGeom prst="rect">
            <a:avLst/>
          </a:prstGeom>
          <a:solidFill>
            <a:schemeClr val="tx1"/>
          </a:solidFill>
          <a:ln w="3175">
            <a:solidFill>
              <a:sysClr val="windowText" lastClr="000000"/>
            </a:solidFill>
          </a:ln>
        </p:spPr>
        <p:txBody>
          <a:bodyPr wrap="square" lIns="45720" tIns="18288" rIns="45720" bIns="18288" rtlCol="0">
            <a:spAutoFit/>
          </a:bodyPr>
          <a:lstStyle/>
          <a:p>
            <a:pPr algn="ctr" defTabSz="914344">
              <a:lnSpc>
                <a:spcPct val="90000"/>
              </a:lnSpc>
              <a:defRPr/>
            </a:pPr>
            <a:r>
              <a:rPr lang="en-US" sz="1600" b="1" kern="0" dirty="0" smtClean="0">
                <a:solidFill>
                  <a:prstClr val="white"/>
                </a:solidFill>
                <a:cs typeface="Arial" pitchFamily="34" charset="0"/>
              </a:rPr>
              <a:t>CFT LOE</a:t>
            </a:r>
          </a:p>
        </p:txBody>
      </p:sp>
      <p:sp>
        <p:nvSpPr>
          <p:cNvPr id="26" name="Rectangle 25"/>
          <p:cNvSpPr/>
          <p:nvPr userDrawn="1"/>
        </p:nvSpPr>
        <p:spPr>
          <a:xfrm>
            <a:off x="6172200" y="1092363"/>
            <a:ext cx="2837264" cy="2614386"/>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a:endParaRPr lang="en-US" sz="1080">
              <a:solidFill>
                <a:prstClr val="white"/>
              </a:solidFill>
            </a:endParaRPr>
          </a:p>
        </p:txBody>
      </p:sp>
      <p:grpSp>
        <p:nvGrpSpPr>
          <p:cNvPr id="27" name="Group 26"/>
          <p:cNvGrpSpPr/>
          <p:nvPr userDrawn="1"/>
        </p:nvGrpSpPr>
        <p:grpSpPr>
          <a:xfrm>
            <a:off x="758840" y="6248400"/>
            <a:ext cx="7725192" cy="323850"/>
            <a:chOff x="407694" y="6153150"/>
            <a:chExt cx="7725192" cy="323850"/>
          </a:xfrm>
        </p:grpSpPr>
        <p:grpSp>
          <p:nvGrpSpPr>
            <p:cNvPr id="28" name="Group 27"/>
            <p:cNvGrpSpPr/>
            <p:nvPr/>
          </p:nvGrpSpPr>
          <p:grpSpPr>
            <a:xfrm>
              <a:off x="407694" y="6153150"/>
              <a:ext cx="7725192" cy="323850"/>
              <a:chOff x="457200" y="6076950"/>
              <a:chExt cx="7873713" cy="323850"/>
            </a:xfrm>
          </p:grpSpPr>
          <p:sp>
            <p:nvSpPr>
              <p:cNvPr id="31" name="Rectangle 30"/>
              <p:cNvSpPr/>
              <p:nvPr/>
            </p:nvSpPr>
            <p:spPr>
              <a:xfrm>
                <a:off x="457200" y="6076950"/>
                <a:ext cx="7873713" cy="32385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defTabSz="914344" fontAlgn="base">
                  <a:spcBef>
                    <a:spcPct val="0"/>
                  </a:spcBef>
                  <a:spcAft>
                    <a:spcPct val="0"/>
                  </a:spcAft>
                  <a:defRPr/>
                </a:pPr>
                <a:r>
                  <a:rPr lang="en-US" sz="1050" b="1" dirty="0">
                    <a:solidFill>
                      <a:prstClr val="black"/>
                    </a:solidFill>
                  </a:rPr>
                  <a:t>Legend:</a:t>
                </a:r>
              </a:p>
            </p:txBody>
          </p:sp>
          <p:grpSp>
            <p:nvGrpSpPr>
              <p:cNvPr id="32" name="Group 31"/>
              <p:cNvGrpSpPr/>
              <p:nvPr/>
            </p:nvGrpSpPr>
            <p:grpSpPr>
              <a:xfrm>
                <a:off x="1816373" y="6106926"/>
                <a:ext cx="6242388" cy="263898"/>
                <a:chOff x="1816373" y="6096000"/>
                <a:chExt cx="6242388" cy="263898"/>
              </a:xfrm>
            </p:grpSpPr>
            <p:sp>
              <p:nvSpPr>
                <p:cNvPr id="33" name="Rectangle 32"/>
                <p:cNvSpPr/>
                <p:nvPr/>
              </p:nvSpPr>
              <p:spPr>
                <a:xfrm>
                  <a:off x="1816373" y="6178684"/>
                  <a:ext cx="606964" cy="13716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p>
                  <a:pPr algn="ctr" defTabSz="914344">
                    <a:lnSpc>
                      <a:spcPct val="80000"/>
                    </a:lnSpc>
                    <a:defRPr/>
                  </a:pPr>
                  <a:r>
                    <a:rPr lang="en-US" sz="1000" b="1" dirty="0">
                      <a:solidFill>
                        <a:prstClr val="black"/>
                      </a:solidFill>
                      <a:cs typeface="Arial" pitchFamily="34" charset="0"/>
                    </a:rPr>
                    <a:t>6.3</a:t>
                  </a:r>
                </a:p>
              </p:txBody>
            </p:sp>
            <p:grpSp>
              <p:nvGrpSpPr>
                <p:cNvPr id="34" name="Group 33"/>
                <p:cNvGrpSpPr/>
                <p:nvPr/>
              </p:nvGrpSpPr>
              <p:grpSpPr>
                <a:xfrm>
                  <a:off x="3269278" y="6096000"/>
                  <a:ext cx="4789483" cy="263898"/>
                  <a:chOff x="3269278" y="6127921"/>
                  <a:chExt cx="4789483" cy="263898"/>
                </a:xfrm>
              </p:grpSpPr>
              <p:grpSp>
                <p:nvGrpSpPr>
                  <p:cNvPr id="35" name="Group 34"/>
                  <p:cNvGrpSpPr/>
                  <p:nvPr/>
                </p:nvGrpSpPr>
                <p:grpSpPr>
                  <a:xfrm>
                    <a:off x="5259873" y="6127921"/>
                    <a:ext cx="487681" cy="263898"/>
                    <a:chOff x="5259873" y="6121267"/>
                    <a:chExt cx="487681" cy="263898"/>
                  </a:xfrm>
                </p:grpSpPr>
                <p:sp>
                  <p:nvSpPr>
                    <p:cNvPr id="48" name="Diamond 8"/>
                    <p:cNvSpPr/>
                    <p:nvPr/>
                  </p:nvSpPr>
                  <p:spPr>
                    <a:xfrm>
                      <a:off x="5259873" y="6121267"/>
                      <a:ext cx="182880" cy="263898"/>
                    </a:xfrm>
                    <a:prstGeom prst="diamond">
                      <a:avLst/>
                    </a:prstGeom>
                    <a:solidFill>
                      <a:srgbClr val="FFFF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44">
                        <a:defRPr/>
                      </a:pPr>
                      <a:r>
                        <a:rPr lang="en-US" sz="1000" b="1" dirty="0">
                          <a:solidFill>
                            <a:prstClr val="black"/>
                          </a:solidFill>
                          <a:cs typeface="Arial" pitchFamily="34" charset="0"/>
                        </a:rPr>
                        <a:t>#</a:t>
                      </a:r>
                    </a:p>
                  </p:txBody>
                </p:sp>
                <p:sp>
                  <p:nvSpPr>
                    <p:cNvPr id="49" name="Rectangle 9"/>
                    <p:cNvSpPr/>
                    <p:nvPr/>
                  </p:nvSpPr>
                  <p:spPr>
                    <a:xfrm>
                      <a:off x="5485216" y="6183969"/>
                      <a:ext cx="262338" cy="1384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defTabSz="914344" fontAlgn="base">
                        <a:spcBef>
                          <a:spcPct val="0"/>
                        </a:spcBef>
                        <a:spcAft>
                          <a:spcPct val="0"/>
                        </a:spcAft>
                        <a:defRPr/>
                      </a:pPr>
                      <a:r>
                        <a:rPr lang="en-US" sz="900" b="1" dirty="0">
                          <a:solidFill>
                            <a:prstClr val="black"/>
                          </a:solidFill>
                          <a:cs typeface="Arial" pitchFamily="34" charset="0"/>
                        </a:rPr>
                        <a:t>TRL</a:t>
                      </a:r>
                      <a:endParaRPr lang="en-US" sz="1000" b="1" dirty="0">
                        <a:solidFill>
                          <a:prstClr val="black"/>
                        </a:solidFill>
                        <a:cs typeface="Arial" pitchFamily="34" charset="0"/>
                      </a:endParaRPr>
                    </a:p>
                  </p:txBody>
                </p:sp>
              </p:grpSp>
              <p:grpSp>
                <p:nvGrpSpPr>
                  <p:cNvPr id="36" name="Group 35"/>
                  <p:cNvGrpSpPr/>
                  <p:nvPr/>
                </p:nvGrpSpPr>
                <p:grpSpPr>
                  <a:xfrm>
                    <a:off x="4316497" y="6168430"/>
                    <a:ext cx="897675" cy="182880"/>
                    <a:chOff x="4316497" y="6161776"/>
                    <a:chExt cx="897675" cy="182880"/>
                  </a:xfrm>
                </p:grpSpPr>
                <p:sp>
                  <p:nvSpPr>
                    <p:cNvPr id="46" name="KeyEventsTriangle"/>
                    <p:cNvSpPr/>
                    <p:nvPr/>
                  </p:nvSpPr>
                  <p:spPr>
                    <a:xfrm>
                      <a:off x="4316497" y="6161776"/>
                      <a:ext cx="182880" cy="182880"/>
                    </a:xfrm>
                    <a:prstGeom prst="triangle">
                      <a:avLst/>
                    </a:prstGeom>
                    <a:solidFill>
                      <a:schemeClr val="accent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4">
                        <a:defRPr/>
                      </a:pPr>
                      <a:endParaRPr lang="en-US" dirty="0">
                        <a:solidFill>
                          <a:prstClr val="white"/>
                        </a:solidFill>
                        <a:cs typeface="Arial" pitchFamily="34" charset="0"/>
                      </a:endParaRPr>
                    </a:p>
                  </p:txBody>
                </p:sp>
                <p:sp>
                  <p:nvSpPr>
                    <p:cNvPr id="47" name="Rectangle 46"/>
                    <p:cNvSpPr/>
                    <p:nvPr/>
                  </p:nvSpPr>
                  <p:spPr>
                    <a:xfrm>
                      <a:off x="4499396" y="6191661"/>
                      <a:ext cx="714776" cy="12311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defTabSz="914344" fontAlgn="base">
                        <a:spcBef>
                          <a:spcPct val="0"/>
                        </a:spcBef>
                        <a:spcAft>
                          <a:spcPct val="0"/>
                        </a:spcAft>
                        <a:defRPr/>
                      </a:pPr>
                      <a:r>
                        <a:rPr lang="en-US" sz="900" b="1" dirty="0">
                          <a:solidFill>
                            <a:prstClr val="black"/>
                          </a:solidFill>
                          <a:cs typeface="Arial" pitchFamily="34" charset="0"/>
                        </a:rPr>
                        <a:t>Key Events</a:t>
                      </a:r>
                    </a:p>
                  </p:txBody>
                </p:sp>
              </p:grpSp>
              <p:grpSp>
                <p:nvGrpSpPr>
                  <p:cNvPr id="37" name="Group 36"/>
                  <p:cNvGrpSpPr/>
                  <p:nvPr/>
                </p:nvGrpSpPr>
                <p:grpSpPr>
                  <a:xfrm>
                    <a:off x="3269278" y="6134520"/>
                    <a:ext cx="1088442" cy="250700"/>
                    <a:chOff x="3269278" y="6147773"/>
                    <a:chExt cx="1088442" cy="250700"/>
                  </a:xfrm>
                </p:grpSpPr>
                <p:sp>
                  <p:nvSpPr>
                    <p:cNvPr id="44" name="Rectangle 43"/>
                    <p:cNvSpPr/>
                    <p:nvPr/>
                  </p:nvSpPr>
                  <p:spPr>
                    <a:xfrm>
                      <a:off x="3509055" y="6147773"/>
                      <a:ext cx="848665" cy="2507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defTabSz="914344" fontAlgn="base">
                        <a:spcBef>
                          <a:spcPct val="0"/>
                        </a:spcBef>
                        <a:spcAft>
                          <a:spcPct val="0"/>
                        </a:spcAft>
                        <a:defRPr/>
                      </a:pPr>
                      <a:r>
                        <a:rPr lang="en-US" sz="900" b="1" dirty="0">
                          <a:solidFill>
                            <a:prstClr val="black"/>
                          </a:solidFill>
                          <a:cs typeface="Arial" pitchFamily="34" charset="0"/>
                        </a:rPr>
                        <a:t>S&amp;T Insertion Point</a:t>
                      </a:r>
                    </a:p>
                  </p:txBody>
                </p:sp>
                <p:sp>
                  <p:nvSpPr>
                    <p:cNvPr id="45" name="7-Point Star 44"/>
                    <p:cNvSpPr/>
                    <p:nvPr/>
                  </p:nvSpPr>
                  <p:spPr>
                    <a:xfrm>
                      <a:off x="3269278" y="6176141"/>
                      <a:ext cx="193964" cy="193964"/>
                    </a:xfrm>
                    <a:prstGeom prst="star7">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4" fontAlgn="base">
                        <a:spcBef>
                          <a:spcPct val="0"/>
                        </a:spcBef>
                        <a:spcAft>
                          <a:spcPct val="0"/>
                        </a:spcAft>
                        <a:defRPr/>
                      </a:pPr>
                      <a:endParaRPr lang="en-US" dirty="0">
                        <a:solidFill>
                          <a:prstClr val="white"/>
                        </a:solidFill>
                      </a:endParaRPr>
                    </a:p>
                  </p:txBody>
                </p:sp>
              </p:grpSp>
              <p:grpSp>
                <p:nvGrpSpPr>
                  <p:cNvPr id="38" name="Group 37"/>
                  <p:cNvGrpSpPr/>
                  <p:nvPr/>
                </p:nvGrpSpPr>
                <p:grpSpPr>
                  <a:xfrm>
                    <a:off x="5817920" y="6134520"/>
                    <a:ext cx="910519" cy="250700"/>
                    <a:chOff x="5817920" y="6127866"/>
                    <a:chExt cx="910519" cy="250700"/>
                  </a:xfrm>
                </p:grpSpPr>
                <p:sp>
                  <p:nvSpPr>
                    <p:cNvPr id="42" name="5-Point Star 41"/>
                    <p:cNvSpPr/>
                    <p:nvPr/>
                  </p:nvSpPr>
                  <p:spPr>
                    <a:xfrm>
                      <a:off x="5817920" y="6138916"/>
                      <a:ext cx="234433" cy="228600"/>
                    </a:xfrm>
                    <a:prstGeom prst="star5">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4" fontAlgn="base">
                        <a:spcBef>
                          <a:spcPct val="0"/>
                        </a:spcBef>
                        <a:spcAft>
                          <a:spcPct val="0"/>
                        </a:spcAft>
                        <a:defRPr/>
                      </a:pPr>
                      <a:endParaRPr lang="en-US">
                        <a:solidFill>
                          <a:prstClr val="white"/>
                        </a:solidFill>
                      </a:endParaRPr>
                    </a:p>
                  </p:txBody>
                </p:sp>
                <p:sp>
                  <p:nvSpPr>
                    <p:cNvPr id="43" name="Rectangle 42"/>
                    <p:cNvSpPr/>
                    <p:nvPr/>
                  </p:nvSpPr>
                  <p:spPr>
                    <a:xfrm>
                      <a:off x="6096931" y="6127866"/>
                      <a:ext cx="631508" cy="2507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defTabSz="914344" fontAlgn="base">
                        <a:spcBef>
                          <a:spcPct val="0"/>
                        </a:spcBef>
                        <a:spcAft>
                          <a:spcPct val="0"/>
                        </a:spcAft>
                        <a:defRPr/>
                      </a:pPr>
                      <a:r>
                        <a:rPr lang="en-US" sz="900" b="1" dirty="0">
                          <a:solidFill>
                            <a:prstClr val="black"/>
                          </a:solidFill>
                          <a:cs typeface="Arial" pitchFamily="34" charset="0"/>
                        </a:rPr>
                        <a:t>Decision Point</a:t>
                      </a:r>
                    </a:p>
                  </p:txBody>
                </p:sp>
              </p:grpSp>
              <p:grpSp>
                <p:nvGrpSpPr>
                  <p:cNvPr id="39" name="Group 38"/>
                  <p:cNvGrpSpPr/>
                  <p:nvPr/>
                </p:nvGrpSpPr>
                <p:grpSpPr>
                  <a:xfrm>
                    <a:off x="6738153" y="6134520"/>
                    <a:ext cx="1320608" cy="250700"/>
                    <a:chOff x="6687501" y="6127866"/>
                    <a:chExt cx="1320608" cy="250700"/>
                  </a:xfrm>
                </p:grpSpPr>
                <p:sp>
                  <p:nvSpPr>
                    <p:cNvPr id="40" name="Cross 39"/>
                    <p:cNvSpPr/>
                    <p:nvPr/>
                  </p:nvSpPr>
                  <p:spPr>
                    <a:xfrm>
                      <a:off x="6687501" y="6138916"/>
                      <a:ext cx="214810" cy="228600"/>
                    </a:xfrm>
                    <a:prstGeom prst="plus">
                      <a:avLst/>
                    </a:prstGeom>
                    <a:solidFill>
                      <a:schemeClr val="accent4">
                        <a:lumMod val="60000"/>
                        <a:lumOff val="4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4" fontAlgn="base">
                        <a:spcBef>
                          <a:spcPct val="0"/>
                        </a:spcBef>
                        <a:spcAft>
                          <a:spcPct val="0"/>
                        </a:spcAft>
                        <a:defRPr/>
                      </a:pPr>
                      <a:endParaRPr lang="en-US">
                        <a:solidFill>
                          <a:prstClr val="white"/>
                        </a:solidFill>
                      </a:endParaRPr>
                    </a:p>
                  </p:txBody>
                </p:sp>
                <p:sp>
                  <p:nvSpPr>
                    <p:cNvPr id="41" name="Rectangle 40"/>
                    <p:cNvSpPr/>
                    <p:nvPr/>
                  </p:nvSpPr>
                  <p:spPr>
                    <a:xfrm>
                      <a:off x="6982583" y="6127866"/>
                      <a:ext cx="1025526" cy="2507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defTabSz="914344" fontAlgn="base">
                        <a:spcBef>
                          <a:spcPct val="0"/>
                        </a:spcBef>
                        <a:spcAft>
                          <a:spcPct val="0"/>
                        </a:spcAft>
                        <a:defRPr/>
                      </a:pPr>
                      <a:r>
                        <a:rPr lang="en-US" sz="900" b="1" dirty="0">
                          <a:solidFill>
                            <a:prstClr val="black"/>
                          </a:solidFill>
                          <a:cs typeface="Arial" pitchFamily="34" charset="0"/>
                        </a:rPr>
                        <a:t>Demonstrations</a:t>
                      </a:r>
                    </a:p>
                  </p:txBody>
                </p:sp>
              </p:grpSp>
            </p:grpSp>
          </p:grpSp>
        </p:grpSp>
        <p:sp>
          <p:nvSpPr>
            <p:cNvPr id="29" name="Rectangle 28"/>
            <p:cNvSpPr/>
            <p:nvPr/>
          </p:nvSpPr>
          <p:spPr>
            <a:xfrm>
              <a:off x="2436055" y="6272634"/>
              <a:ext cx="606964" cy="137160"/>
            </a:xfrm>
            <a:prstGeom prst="rect">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p>
              <a:pPr algn="ctr" defTabSz="914344">
                <a:lnSpc>
                  <a:spcPct val="80000"/>
                </a:lnSpc>
                <a:defRPr/>
              </a:pPr>
              <a:r>
                <a:rPr lang="en-US" sz="1000" b="1" dirty="0">
                  <a:solidFill>
                    <a:prstClr val="black"/>
                  </a:solidFill>
                  <a:cs typeface="Arial" pitchFamily="34" charset="0"/>
                </a:rPr>
                <a:t>6.4</a:t>
              </a:r>
            </a:p>
          </p:txBody>
        </p:sp>
        <p:sp>
          <p:nvSpPr>
            <p:cNvPr id="30" name="Rectangle 29"/>
            <p:cNvSpPr/>
            <p:nvPr/>
          </p:nvSpPr>
          <p:spPr>
            <a:xfrm>
              <a:off x="1053878" y="6260983"/>
              <a:ext cx="606964" cy="137160"/>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p>
              <a:pPr algn="ctr" defTabSz="914344">
                <a:lnSpc>
                  <a:spcPct val="80000"/>
                </a:lnSpc>
                <a:defRPr/>
              </a:pPr>
              <a:r>
                <a:rPr lang="en-US" sz="1000" b="1" dirty="0">
                  <a:solidFill>
                    <a:prstClr val="black"/>
                  </a:solidFill>
                  <a:cs typeface="Arial" pitchFamily="34" charset="0"/>
                </a:rPr>
                <a:t>6.2</a:t>
              </a:r>
            </a:p>
          </p:txBody>
        </p:sp>
      </p:grpSp>
      <p:sp>
        <p:nvSpPr>
          <p:cNvPr id="50" name="Rounded Rectangle 49"/>
          <p:cNvSpPr/>
          <p:nvPr userDrawn="1"/>
        </p:nvSpPr>
        <p:spPr>
          <a:xfrm>
            <a:off x="923523" y="2197100"/>
            <a:ext cx="5102966" cy="114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a:endParaRPr lang="en-US" sz="1080">
              <a:solidFill>
                <a:prstClr val="white"/>
              </a:solidFill>
            </a:endParaRPr>
          </a:p>
        </p:txBody>
      </p:sp>
      <p:sp>
        <p:nvSpPr>
          <p:cNvPr id="51" name="Rounded Rectangle 50"/>
          <p:cNvSpPr/>
          <p:nvPr userDrawn="1"/>
        </p:nvSpPr>
        <p:spPr>
          <a:xfrm>
            <a:off x="925303" y="2337198"/>
            <a:ext cx="5102966" cy="114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a:endParaRPr lang="en-US" sz="1080">
              <a:solidFill>
                <a:prstClr val="white"/>
              </a:solidFill>
            </a:endParaRPr>
          </a:p>
        </p:txBody>
      </p:sp>
      <p:graphicFrame>
        <p:nvGraphicFramePr>
          <p:cNvPr id="54" name="Table 53"/>
          <p:cNvGraphicFramePr>
            <a:graphicFrameLocks noGrp="1"/>
          </p:cNvGraphicFramePr>
          <p:nvPr userDrawn="1">
            <p:extLst/>
          </p:nvPr>
        </p:nvGraphicFramePr>
        <p:xfrm>
          <a:off x="31022" y="15376"/>
          <a:ext cx="1988346" cy="777242"/>
        </p:xfrm>
        <a:graphic>
          <a:graphicData uri="http://schemas.openxmlformats.org/drawingml/2006/table">
            <a:tbl>
              <a:tblPr firstRow="1" bandRow="1">
                <a:tableStyleId>{5940675A-B579-460E-94D1-54222C63F5DA}</a:tableStyleId>
              </a:tblPr>
              <a:tblGrid>
                <a:gridCol w="1425788">
                  <a:extLst>
                    <a:ext uri="{9D8B030D-6E8A-4147-A177-3AD203B41FA5}">
                      <a16:colId xmlns="" xmlns:a16="http://schemas.microsoft.com/office/drawing/2014/main" val="20000"/>
                    </a:ext>
                  </a:extLst>
                </a:gridCol>
                <a:gridCol w="174586">
                  <a:extLst>
                    <a:ext uri="{9D8B030D-6E8A-4147-A177-3AD203B41FA5}">
                      <a16:colId xmlns="" xmlns:a16="http://schemas.microsoft.com/office/drawing/2014/main" val="20001"/>
                    </a:ext>
                  </a:extLst>
                </a:gridCol>
                <a:gridCol w="193986">
                  <a:extLst>
                    <a:ext uri="{9D8B030D-6E8A-4147-A177-3AD203B41FA5}">
                      <a16:colId xmlns="" xmlns:a16="http://schemas.microsoft.com/office/drawing/2014/main" val="20002"/>
                    </a:ext>
                  </a:extLst>
                </a:gridCol>
                <a:gridCol w="193986">
                  <a:extLst>
                    <a:ext uri="{9D8B030D-6E8A-4147-A177-3AD203B41FA5}">
                      <a16:colId xmlns="" xmlns:a16="http://schemas.microsoft.com/office/drawing/2014/main" val="20003"/>
                    </a:ext>
                  </a:extLst>
                </a:gridCol>
              </a:tblGrid>
              <a:tr h="338436">
                <a:tc rowSpan="2">
                  <a:txBody>
                    <a:bodyPr/>
                    <a:lstStyle/>
                    <a:p>
                      <a:pPr algn="ctr"/>
                      <a:endParaRPr lang="en-US" sz="12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p>
                      <a:pPr algn="ctr"/>
                      <a:r>
                        <a:rPr lang="en-US" sz="1000" dirty="0"/>
                        <a:t>LEVEL</a:t>
                      </a:r>
                    </a:p>
                  </a:txBody>
                  <a:tcPr marL="9144" marR="9144" marT="9144" marB="9144"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a:t>1</a:t>
                      </a:r>
                    </a:p>
                  </a:txBody>
                  <a:tcPr marL="9144" marR="9144"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p>
                  </a:txBody>
                  <a:tcPr marL="9144" marR="9144" marT="9144" marB="9144"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38806">
                <a:tc vMerge="1">
                  <a:txBody>
                    <a:bodyPr/>
                    <a:lstStyle/>
                    <a:p>
                      <a:pPr algn="ctr"/>
                      <a:endParaRPr lang="en-US" sz="1100" b="1" dirty="0"/>
                    </a:p>
                  </a:txBody>
                  <a:tcPr marL="9144" marR="9144"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000" dirty="0"/>
                    </a:p>
                  </a:txBody>
                  <a:tcPr marL="9144" marR="9144" marT="9144" marB="9144">
                    <a:solidFill>
                      <a:schemeClr val="bg1"/>
                    </a:solidFill>
                  </a:tcPr>
                </a:tc>
                <a:tc>
                  <a:txBody>
                    <a:bodyPr/>
                    <a:lstStyle/>
                    <a:p>
                      <a:pPr algn="ctr"/>
                      <a:r>
                        <a:rPr lang="en-US" sz="1200" b="1" dirty="0" smtClean="0"/>
                        <a:t>2</a:t>
                      </a:r>
                      <a:endParaRPr lang="en-US" sz="1200" b="1" dirty="0"/>
                    </a:p>
                  </a:txBody>
                  <a:tcPr marL="9144" marR="9144"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ym typeface="Wingdings"/>
                        </a:rPr>
                        <a:t></a:t>
                      </a:r>
                      <a:endParaRPr lang="en-US" sz="1200" b="1" dirty="0" smtClean="0"/>
                    </a:p>
                  </a:txBody>
                  <a:tcPr marL="9144" marR="9144" marT="9144" marB="9144"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sp>
        <p:nvSpPr>
          <p:cNvPr id="3" name="Text Placeholder 2"/>
          <p:cNvSpPr>
            <a:spLocks noGrp="1"/>
          </p:cNvSpPr>
          <p:nvPr>
            <p:ph type="body" sz="quarter" idx="10" hasCustomPrompt="1"/>
          </p:nvPr>
        </p:nvSpPr>
        <p:spPr>
          <a:xfrm>
            <a:off x="99063" y="13111"/>
            <a:ext cx="1305878" cy="775186"/>
          </a:xfrm>
          <a:prstGeom prst="rect">
            <a:avLst/>
          </a:prstGeom>
        </p:spPr>
        <p:txBody>
          <a:bodyPr/>
          <a:lstStyle>
            <a:lvl1pPr marL="0" indent="0" algn="ctr" defTabSz="914344" rtl="0" eaLnBrk="1" latinLnBrk="0" hangingPunct="1">
              <a:buNone/>
              <a:defRPr lang="en-US" sz="1000" b="1" kern="1200" dirty="0">
                <a:solidFill>
                  <a:schemeClr val="tx1"/>
                </a:solidFill>
                <a:latin typeface="+mn-lt"/>
                <a:ea typeface="+mn-ea"/>
                <a:cs typeface="+mn-cs"/>
              </a:defRPr>
            </a:lvl1pPr>
          </a:lstStyle>
          <a:p>
            <a:pPr algn="ctr"/>
            <a:r>
              <a:rPr lang="en-US" sz="1100" b="1" dirty="0" smtClean="0">
                <a:solidFill>
                  <a:schemeClr val="tx1"/>
                </a:solidFill>
              </a:rPr>
              <a:t>STE</a:t>
            </a:r>
          </a:p>
          <a:p>
            <a:pPr algn="ctr"/>
            <a:endParaRPr lang="en-US" sz="1100" b="1" dirty="0" smtClean="0">
              <a:solidFill>
                <a:schemeClr val="tx1"/>
              </a:solidFill>
            </a:endParaRPr>
          </a:p>
          <a:p>
            <a:pPr algn="ctr"/>
            <a:r>
              <a:rPr lang="en-US" sz="1100" b="1" dirty="0" err="1" smtClean="0">
                <a:solidFill>
                  <a:schemeClr val="tx1"/>
                </a:solidFill>
              </a:rPr>
              <a:t>LOE</a:t>
            </a:r>
            <a:r>
              <a:rPr lang="en-US" sz="1100" b="1" dirty="0" smtClean="0">
                <a:solidFill>
                  <a:schemeClr val="tx1"/>
                </a:solidFill>
              </a:rPr>
              <a:t>:</a:t>
            </a:r>
            <a:r>
              <a:rPr lang="en-US" sz="1100" b="1" baseline="0" dirty="0" smtClean="0">
                <a:solidFill>
                  <a:schemeClr val="tx1"/>
                </a:solidFill>
              </a:rPr>
              <a:t> </a:t>
            </a:r>
            <a:endParaRPr lang="en-US" sz="1100" b="1" dirty="0">
              <a:solidFill>
                <a:schemeClr val="tx1"/>
              </a:solidFill>
            </a:endParaRPr>
          </a:p>
        </p:txBody>
      </p:sp>
      <p:pic>
        <p:nvPicPr>
          <p:cNvPr id="52" name="Picture 2" descr="C:\Users\ahmadna\Desktop\Branding\ASAALT_color.png"/>
          <p:cNvPicPr>
            <a:picLocks noChangeAspect="1" noChangeArrowheads="1"/>
          </p:cNvPicPr>
          <p:nvPr userDrawn="1"/>
        </p:nvPicPr>
        <p:blipFill>
          <a:blip r:embed="rId3" cstate="print"/>
          <a:srcRect l="4860" t="2500" r="4956" b="4500"/>
          <a:stretch>
            <a:fillRect/>
          </a:stretch>
        </p:blipFill>
        <p:spPr bwMode="auto">
          <a:xfrm>
            <a:off x="8365334" y="14666"/>
            <a:ext cx="760072" cy="761828"/>
          </a:xfrm>
          <a:prstGeom prst="rect">
            <a:avLst/>
          </a:prstGeom>
          <a:noFill/>
          <a:effectLst>
            <a:outerShdw blurRad="63500" sx="102000" sy="102000" algn="ctr" rotWithShape="0">
              <a:prstClr val="black">
                <a:alpha val="40000"/>
              </a:prstClr>
            </a:outerShdw>
          </a:effectLst>
        </p:spPr>
      </p:pic>
      <p:sp>
        <p:nvSpPr>
          <p:cNvPr id="53" name="63Bar 3">
            <a:extLst>
              <a:ext uri="{FF2B5EF4-FFF2-40B4-BE49-F238E27FC236}">
                <a16:creationId xmlns="" xmlns:a16="http://schemas.microsoft.com/office/drawing/2014/main" id="{D2D625EE-6918-482D-879C-B1B5C078A30B}"/>
              </a:ext>
            </a:extLst>
          </p:cNvPr>
          <p:cNvSpPr/>
          <p:nvPr userDrawn="1"/>
        </p:nvSpPr>
        <p:spPr>
          <a:xfrm>
            <a:off x="1648379" y="1140405"/>
            <a:ext cx="2257114" cy="147938"/>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44" fontAlgn="base">
              <a:lnSpc>
                <a:spcPct val="80000"/>
              </a:lnSpc>
              <a:spcBef>
                <a:spcPct val="0"/>
              </a:spcBef>
              <a:spcAft>
                <a:spcPct val="0"/>
              </a:spcAft>
              <a:defRPr/>
            </a:pPr>
            <a:endParaRPr lang="en-US" sz="1000" b="1" dirty="0">
              <a:solidFill>
                <a:prstClr val="black"/>
              </a:solidFill>
              <a:cs typeface="Arial" pitchFamily="34" charset="0"/>
            </a:endParaRPr>
          </a:p>
        </p:txBody>
      </p:sp>
      <p:sp>
        <p:nvSpPr>
          <p:cNvPr id="56" name="HTextbox 3">
            <a:extLst>
              <a:ext uri="{FF2B5EF4-FFF2-40B4-BE49-F238E27FC236}">
                <a16:creationId xmlns="" xmlns:a16="http://schemas.microsoft.com/office/drawing/2014/main" id="{AEFB8385-F8DD-453A-82C7-069CA83C35DC}"/>
              </a:ext>
            </a:extLst>
          </p:cNvPr>
          <p:cNvSpPr txBox="1"/>
          <p:nvPr userDrawn="1"/>
        </p:nvSpPr>
        <p:spPr>
          <a:xfrm>
            <a:off x="1127058" y="1415707"/>
            <a:ext cx="457336" cy="138499"/>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lnSpc>
                <a:spcPct val="90000"/>
              </a:lnSpc>
              <a:spcBef>
                <a:spcPct val="0"/>
              </a:spcBef>
              <a:spcAft>
                <a:spcPct val="0"/>
              </a:spcAft>
              <a:defRPr/>
            </a:pPr>
            <a:r>
              <a:rPr lang="en-US" sz="1000" b="1" dirty="0" err="1" smtClean="0">
                <a:solidFill>
                  <a:prstClr val="black"/>
                </a:solidFill>
                <a:cs typeface="Arial" pitchFamily="34" charset="0"/>
              </a:rPr>
              <a:t>OWT</a:t>
            </a:r>
            <a:endParaRPr lang="en-US" sz="1000" b="1" dirty="0">
              <a:solidFill>
                <a:prstClr val="black"/>
              </a:solidFill>
              <a:cs typeface="Arial" pitchFamily="34" charset="0"/>
            </a:endParaRPr>
          </a:p>
        </p:txBody>
      </p:sp>
      <p:sp>
        <p:nvSpPr>
          <p:cNvPr id="57" name="HTextbox 3">
            <a:extLst>
              <a:ext uri="{FF2B5EF4-FFF2-40B4-BE49-F238E27FC236}">
                <a16:creationId xmlns="" xmlns:a16="http://schemas.microsoft.com/office/drawing/2014/main" id="{AEFB8385-F8DD-453A-82C7-069CA83C35DC}"/>
              </a:ext>
            </a:extLst>
          </p:cNvPr>
          <p:cNvSpPr txBox="1"/>
          <p:nvPr userDrawn="1"/>
        </p:nvSpPr>
        <p:spPr>
          <a:xfrm>
            <a:off x="1127056" y="1674367"/>
            <a:ext cx="457336" cy="138499"/>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lnSpc>
                <a:spcPct val="90000"/>
              </a:lnSpc>
              <a:spcBef>
                <a:spcPct val="0"/>
              </a:spcBef>
              <a:spcAft>
                <a:spcPct val="0"/>
              </a:spcAft>
              <a:defRPr/>
            </a:pPr>
            <a:r>
              <a:rPr lang="en-US" sz="1000" b="1" dirty="0" err="1" smtClean="0">
                <a:solidFill>
                  <a:prstClr val="black"/>
                </a:solidFill>
                <a:cs typeface="Arial" pitchFamily="34" charset="0"/>
              </a:rPr>
              <a:t>RVCT</a:t>
            </a:r>
            <a:endParaRPr lang="en-US" sz="1000" b="1" dirty="0">
              <a:solidFill>
                <a:prstClr val="black"/>
              </a:solidFill>
              <a:cs typeface="Arial" pitchFamily="34" charset="0"/>
            </a:endParaRPr>
          </a:p>
        </p:txBody>
      </p:sp>
      <p:sp>
        <p:nvSpPr>
          <p:cNvPr id="58" name="HTextbox 3">
            <a:extLst>
              <a:ext uri="{FF2B5EF4-FFF2-40B4-BE49-F238E27FC236}">
                <a16:creationId xmlns="" xmlns:a16="http://schemas.microsoft.com/office/drawing/2014/main" id="{AEFB8385-F8DD-453A-82C7-069CA83C35DC}"/>
              </a:ext>
            </a:extLst>
          </p:cNvPr>
          <p:cNvSpPr txBox="1"/>
          <p:nvPr userDrawn="1"/>
        </p:nvSpPr>
        <p:spPr>
          <a:xfrm>
            <a:off x="971664" y="1933026"/>
            <a:ext cx="615224" cy="138499"/>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lnSpc>
                <a:spcPct val="90000"/>
              </a:lnSpc>
              <a:spcBef>
                <a:spcPct val="0"/>
              </a:spcBef>
              <a:spcAft>
                <a:spcPct val="0"/>
              </a:spcAft>
              <a:defRPr/>
            </a:pPr>
            <a:r>
              <a:rPr lang="en-US" sz="1000" b="1" dirty="0" err="1" smtClean="0">
                <a:solidFill>
                  <a:prstClr val="black"/>
                </a:solidFill>
                <a:cs typeface="Arial" pitchFamily="34" charset="0"/>
              </a:rPr>
              <a:t>TSS</a:t>
            </a:r>
            <a:r>
              <a:rPr lang="en-US" sz="1000" b="1" dirty="0" smtClean="0">
                <a:solidFill>
                  <a:prstClr val="black"/>
                </a:solidFill>
                <a:cs typeface="Arial" pitchFamily="34" charset="0"/>
              </a:rPr>
              <a:t> / TMT</a:t>
            </a:r>
            <a:endParaRPr lang="en-US" sz="1000" b="1" dirty="0">
              <a:solidFill>
                <a:prstClr val="black"/>
              </a:solidFill>
              <a:cs typeface="Arial" pitchFamily="34" charset="0"/>
            </a:endParaRPr>
          </a:p>
        </p:txBody>
      </p:sp>
      <p:sp>
        <p:nvSpPr>
          <p:cNvPr id="59" name="63Bar 3">
            <a:extLst>
              <a:ext uri="{FF2B5EF4-FFF2-40B4-BE49-F238E27FC236}">
                <a16:creationId xmlns="" xmlns:a16="http://schemas.microsoft.com/office/drawing/2014/main" id="{D2D625EE-6918-482D-879C-B1B5C078A30B}"/>
              </a:ext>
            </a:extLst>
          </p:cNvPr>
          <p:cNvSpPr/>
          <p:nvPr userDrawn="1"/>
        </p:nvSpPr>
        <p:spPr>
          <a:xfrm>
            <a:off x="1648379" y="1399737"/>
            <a:ext cx="2257114" cy="147938"/>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44" fontAlgn="base">
              <a:lnSpc>
                <a:spcPct val="80000"/>
              </a:lnSpc>
              <a:spcBef>
                <a:spcPct val="0"/>
              </a:spcBef>
              <a:spcAft>
                <a:spcPct val="0"/>
              </a:spcAft>
              <a:defRPr/>
            </a:pPr>
            <a:endParaRPr lang="en-US" sz="1000" b="1" dirty="0">
              <a:solidFill>
                <a:prstClr val="black"/>
              </a:solidFill>
              <a:cs typeface="Arial" pitchFamily="34" charset="0"/>
            </a:endParaRPr>
          </a:p>
        </p:txBody>
      </p:sp>
      <p:sp>
        <p:nvSpPr>
          <p:cNvPr id="60" name="63Bar 3">
            <a:extLst>
              <a:ext uri="{FF2B5EF4-FFF2-40B4-BE49-F238E27FC236}">
                <a16:creationId xmlns="" xmlns:a16="http://schemas.microsoft.com/office/drawing/2014/main" id="{D2D625EE-6918-482D-879C-B1B5C078A30B}"/>
              </a:ext>
            </a:extLst>
          </p:cNvPr>
          <p:cNvSpPr/>
          <p:nvPr userDrawn="1"/>
        </p:nvSpPr>
        <p:spPr>
          <a:xfrm>
            <a:off x="1648379" y="1669649"/>
            <a:ext cx="2257114" cy="147938"/>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44" fontAlgn="base">
              <a:lnSpc>
                <a:spcPct val="80000"/>
              </a:lnSpc>
              <a:spcBef>
                <a:spcPct val="0"/>
              </a:spcBef>
              <a:spcAft>
                <a:spcPct val="0"/>
              </a:spcAft>
              <a:defRPr/>
            </a:pPr>
            <a:endParaRPr lang="en-US" sz="1000" b="1" dirty="0">
              <a:solidFill>
                <a:prstClr val="black"/>
              </a:solidFill>
              <a:cs typeface="Arial" pitchFamily="34" charset="0"/>
            </a:endParaRPr>
          </a:p>
        </p:txBody>
      </p:sp>
      <p:sp>
        <p:nvSpPr>
          <p:cNvPr id="61" name="63Bar 3">
            <a:extLst>
              <a:ext uri="{FF2B5EF4-FFF2-40B4-BE49-F238E27FC236}">
                <a16:creationId xmlns="" xmlns:a16="http://schemas.microsoft.com/office/drawing/2014/main" id="{D2D625EE-6918-482D-879C-B1B5C078A30B}"/>
              </a:ext>
            </a:extLst>
          </p:cNvPr>
          <p:cNvSpPr/>
          <p:nvPr userDrawn="1"/>
        </p:nvSpPr>
        <p:spPr>
          <a:xfrm>
            <a:off x="1648379" y="1926925"/>
            <a:ext cx="2257114" cy="147938"/>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44" fontAlgn="base">
              <a:lnSpc>
                <a:spcPct val="80000"/>
              </a:lnSpc>
              <a:spcBef>
                <a:spcPct val="0"/>
              </a:spcBef>
              <a:spcAft>
                <a:spcPct val="0"/>
              </a:spcAft>
              <a:defRPr/>
            </a:pPr>
            <a:endParaRPr lang="en-US" sz="1000" b="1" dirty="0">
              <a:solidFill>
                <a:prstClr val="black"/>
              </a:solidFill>
              <a:cs typeface="Arial" pitchFamily="34" charset="0"/>
            </a:endParaRPr>
          </a:p>
        </p:txBody>
      </p:sp>
      <p:sp>
        <p:nvSpPr>
          <p:cNvPr id="62" name="Isosceles Triangle 61">
            <a:extLst>
              <a:ext uri="{FF2B5EF4-FFF2-40B4-BE49-F238E27FC236}">
                <a16:creationId xmlns:a16="http://schemas.microsoft.com/office/drawing/2014/main" xmlns="" id="{7AF1710F-2E89-4AD6-8F7A-F879BEB5508B}"/>
              </a:ext>
            </a:extLst>
          </p:cNvPr>
          <p:cNvSpPr/>
          <p:nvPr userDrawn="1"/>
        </p:nvSpPr>
        <p:spPr>
          <a:xfrm>
            <a:off x="2522030" y="1160756"/>
            <a:ext cx="154396" cy="122472"/>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eaLnBrk="0" fontAlgn="base" hangingPunct="0">
              <a:spcBef>
                <a:spcPct val="0"/>
              </a:spcBef>
              <a:spcAft>
                <a:spcPct val="0"/>
              </a:spcAft>
            </a:pPr>
            <a:endParaRPr lang="en-US" sz="1000">
              <a:solidFill>
                <a:prstClr val="white"/>
              </a:solidFill>
            </a:endParaRPr>
          </a:p>
        </p:txBody>
      </p:sp>
      <p:sp>
        <p:nvSpPr>
          <p:cNvPr id="63" name="Isosceles Triangle 62">
            <a:extLst>
              <a:ext uri="{FF2B5EF4-FFF2-40B4-BE49-F238E27FC236}">
                <a16:creationId xmlns:a16="http://schemas.microsoft.com/office/drawing/2014/main" xmlns="" id="{7AF1710F-2E89-4AD6-8F7A-F879BEB5508B}"/>
              </a:ext>
            </a:extLst>
          </p:cNvPr>
          <p:cNvSpPr/>
          <p:nvPr userDrawn="1"/>
        </p:nvSpPr>
        <p:spPr>
          <a:xfrm>
            <a:off x="2522030" y="1419846"/>
            <a:ext cx="154396" cy="122472"/>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eaLnBrk="0" fontAlgn="base" hangingPunct="0">
              <a:spcBef>
                <a:spcPct val="0"/>
              </a:spcBef>
              <a:spcAft>
                <a:spcPct val="0"/>
              </a:spcAft>
            </a:pPr>
            <a:endParaRPr lang="en-US" sz="1000">
              <a:solidFill>
                <a:prstClr val="white"/>
              </a:solidFill>
            </a:endParaRPr>
          </a:p>
        </p:txBody>
      </p:sp>
      <p:sp>
        <p:nvSpPr>
          <p:cNvPr id="64" name="Isosceles Triangle 63">
            <a:extLst>
              <a:ext uri="{FF2B5EF4-FFF2-40B4-BE49-F238E27FC236}">
                <a16:creationId xmlns:a16="http://schemas.microsoft.com/office/drawing/2014/main" xmlns="" id="{7AF1710F-2E89-4AD6-8F7A-F879BEB5508B}"/>
              </a:ext>
            </a:extLst>
          </p:cNvPr>
          <p:cNvSpPr/>
          <p:nvPr userDrawn="1"/>
        </p:nvSpPr>
        <p:spPr>
          <a:xfrm>
            <a:off x="2522030" y="1686188"/>
            <a:ext cx="154396" cy="122472"/>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eaLnBrk="0" fontAlgn="base" hangingPunct="0">
              <a:spcBef>
                <a:spcPct val="0"/>
              </a:spcBef>
              <a:spcAft>
                <a:spcPct val="0"/>
              </a:spcAft>
            </a:pPr>
            <a:endParaRPr lang="en-US" sz="1000">
              <a:solidFill>
                <a:prstClr val="white"/>
              </a:solidFill>
            </a:endParaRPr>
          </a:p>
        </p:txBody>
      </p:sp>
      <p:sp>
        <p:nvSpPr>
          <p:cNvPr id="65" name="Isosceles Triangle 64">
            <a:extLst>
              <a:ext uri="{FF2B5EF4-FFF2-40B4-BE49-F238E27FC236}">
                <a16:creationId xmlns:a16="http://schemas.microsoft.com/office/drawing/2014/main" xmlns="" id="{7AF1710F-2E89-4AD6-8F7A-F879BEB5508B}"/>
              </a:ext>
            </a:extLst>
          </p:cNvPr>
          <p:cNvSpPr/>
          <p:nvPr userDrawn="1"/>
        </p:nvSpPr>
        <p:spPr>
          <a:xfrm>
            <a:off x="2522030" y="1945280"/>
            <a:ext cx="154396" cy="122472"/>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eaLnBrk="0" fontAlgn="base" hangingPunct="0">
              <a:spcBef>
                <a:spcPct val="0"/>
              </a:spcBef>
              <a:spcAft>
                <a:spcPct val="0"/>
              </a:spcAft>
            </a:pPr>
            <a:endParaRPr lang="en-US" sz="1000">
              <a:solidFill>
                <a:prstClr val="white"/>
              </a:solidFill>
            </a:endParaRPr>
          </a:p>
        </p:txBody>
      </p:sp>
      <p:sp>
        <p:nvSpPr>
          <p:cNvPr id="66" name="HTextbox 3">
            <a:extLst>
              <a:ext uri="{FF2B5EF4-FFF2-40B4-BE49-F238E27FC236}">
                <a16:creationId xmlns="" xmlns:a16="http://schemas.microsoft.com/office/drawing/2014/main" id="{AEFB8385-F8DD-453A-82C7-069CA83C35DC}"/>
              </a:ext>
            </a:extLst>
          </p:cNvPr>
          <p:cNvSpPr txBox="1"/>
          <p:nvPr userDrawn="1"/>
        </p:nvSpPr>
        <p:spPr>
          <a:xfrm>
            <a:off x="203205" y="1156713"/>
            <a:ext cx="1398122" cy="13157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lnSpc>
                <a:spcPct val="90000"/>
              </a:lnSpc>
              <a:spcBef>
                <a:spcPct val="0"/>
              </a:spcBef>
              <a:spcAft>
                <a:spcPct val="0"/>
              </a:spcAft>
              <a:defRPr/>
            </a:pPr>
            <a:r>
              <a:rPr lang="en-US" sz="950" b="1" dirty="0" err="1" smtClean="0">
                <a:solidFill>
                  <a:prstClr val="black"/>
                </a:solidFill>
                <a:cs typeface="Arial" pitchFamily="34" charset="0"/>
              </a:rPr>
              <a:t>IVAS</a:t>
            </a:r>
            <a:r>
              <a:rPr lang="en-US" sz="950" b="1" dirty="0" smtClean="0">
                <a:solidFill>
                  <a:prstClr val="black"/>
                </a:solidFill>
                <a:cs typeface="Arial" pitchFamily="34" charset="0"/>
              </a:rPr>
              <a:t>-STE-</a:t>
            </a:r>
            <a:r>
              <a:rPr lang="en-US" sz="950" b="1" dirty="0" err="1" smtClean="0">
                <a:solidFill>
                  <a:prstClr val="black"/>
                </a:solidFill>
                <a:cs typeface="Arial" pitchFamily="34" charset="0"/>
              </a:rPr>
              <a:t>SiVT</a:t>
            </a:r>
            <a:r>
              <a:rPr lang="en-US" sz="950" b="1" dirty="0" smtClean="0">
                <a:solidFill>
                  <a:prstClr val="black"/>
                </a:solidFill>
                <a:cs typeface="Arial" pitchFamily="34" charset="0"/>
              </a:rPr>
              <a:t>/</a:t>
            </a:r>
            <a:r>
              <a:rPr lang="en-US" sz="950" b="1" dirty="0" err="1" smtClean="0">
                <a:solidFill>
                  <a:prstClr val="black"/>
                </a:solidFill>
                <a:cs typeface="Arial" pitchFamily="34" charset="0"/>
              </a:rPr>
              <a:t>SSVT</a:t>
            </a:r>
            <a:endParaRPr lang="en-US" sz="950" b="1" dirty="0">
              <a:solidFill>
                <a:prstClr val="black"/>
              </a:solidFill>
              <a:cs typeface="Arial" pitchFamily="34" charset="0"/>
            </a:endParaRPr>
          </a:p>
        </p:txBody>
      </p:sp>
    </p:spTree>
    <p:extLst>
      <p:ext uri="{BB962C8B-B14F-4D97-AF65-F5344CB8AC3E}">
        <p14:creationId xmlns:p14="http://schemas.microsoft.com/office/powerpoint/2010/main" val="3156471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ve_Roadmap">
    <p:spTree>
      <p:nvGrpSpPr>
        <p:cNvPr id="1" name=""/>
        <p:cNvGrpSpPr/>
        <p:nvPr/>
      </p:nvGrpSpPr>
      <p:grpSpPr>
        <a:xfrm>
          <a:off x="0" y="0"/>
          <a:ext cx="0" cy="0"/>
          <a:chOff x="0" y="0"/>
          <a:chExt cx="0" cy="0"/>
        </a:xfrm>
      </p:grpSpPr>
      <p:pic>
        <p:nvPicPr>
          <p:cNvPr id="15" name="Picture 2" descr="C:\Users\ahmadna\Desktop\Picture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129" y="6495282"/>
            <a:ext cx="8832850" cy="354012"/>
          </a:xfrm>
          <a:prstGeom prst="rect">
            <a:avLst/>
          </a:prstGeom>
          <a:noFill/>
        </p:spPr>
      </p:pic>
      <p:sp>
        <p:nvSpPr>
          <p:cNvPr id="17" name="TextBox 16"/>
          <p:cNvSpPr txBox="1"/>
          <p:nvPr/>
        </p:nvSpPr>
        <p:spPr>
          <a:xfrm>
            <a:off x="8820153" y="6601676"/>
            <a:ext cx="285190" cy="172355"/>
          </a:xfrm>
          <a:prstGeom prst="rect">
            <a:avLst/>
          </a:prstGeom>
          <a:noFill/>
        </p:spPr>
        <p:txBody>
          <a:bodyPr wrap="square" lIns="9144" tIns="9144" rIns="9144" bIns="9144" anchor="ctr">
            <a:spAutoFit/>
          </a:bodyPr>
          <a:lstStyle/>
          <a:p>
            <a:pPr algn="ctr" defTabSz="914266" eaLnBrk="0" hangingPunct="0">
              <a:defRPr/>
            </a:pPr>
            <a:fld id="{6A538B20-F103-4B61-9340-A201FCCC8171}" type="slidenum">
              <a:rPr lang="en-US" sz="1000" b="1" i="1" smtClean="0">
                <a:solidFill>
                  <a:prstClr val="black"/>
                </a:solidFill>
                <a:latin typeface="Myriad Pro" pitchFamily="34" charset="0"/>
                <a:cs typeface="Arial" pitchFamily="34" charset="0"/>
              </a:rPr>
              <a:pPr algn="ctr" defTabSz="914266" eaLnBrk="0" hangingPunct="0">
                <a:defRPr/>
              </a:pPr>
              <a:t>‹#›</a:t>
            </a:fld>
            <a:endParaRPr lang="en-US" sz="1000" b="1" i="1" dirty="0">
              <a:solidFill>
                <a:prstClr val="black"/>
              </a:solidFill>
              <a:latin typeface="Myriad Pro" pitchFamily="34" charset="0"/>
              <a:cs typeface="Arial" pitchFamily="34" charset="0"/>
            </a:endParaRPr>
          </a:p>
        </p:txBody>
      </p:sp>
      <p:cxnSp>
        <p:nvCxnSpPr>
          <p:cNvPr id="18" name="Straight Connector 17"/>
          <p:cNvCxnSpPr/>
          <p:nvPr/>
        </p:nvCxnSpPr>
        <p:spPr>
          <a:xfrm>
            <a:off x="0" y="822326"/>
            <a:ext cx="9144000" cy="0"/>
          </a:xfrm>
          <a:prstGeom prst="line">
            <a:avLst/>
          </a:prstGeom>
          <a:ln w="12700">
            <a:solidFill>
              <a:srgbClr val="696F6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841376"/>
            <a:ext cx="9144000" cy="0"/>
          </a:xfrm>
          <a:prstGeom prst="line">
            <a:avLst/>
          </a:prstGeom>
          <a:ln w="12700">
            <a:solidFill>
              <a:srgbClr val="A29B8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0" y="801688"/>
            <a:ext cx="9144000" cy="0"/>
          </a:xfrm>
          <a:prstGeom prst="line">
            <a:avLst/>
          </a:prstGeom>
          <a:ln w="12700">
            <a:solidFill>
              <a:srgbClr val="838378"/>
            </a:solidFill>
          </a:ln>
        </p:spPr>
        <p:style>
          <a:lnRef idx="1">
            <a:schemeClr val="accent1"/>
          </a:lnRef>
          <a:fillRef idx="0">
            <a:schemeClr val="accent1"/>
          </a:fillRef>
          <a:effectRef idx="0">
            <a:schemeClr val="accent1"/>
          </a:effectRef>
          <a:fontRef idx="minor">
            <a:schemeClr val="tx1"/>
          </a:fontRef>
        </p:style>
      </p:cxnSp>
      <p:sp>
        <p:nvSpPr>
          <p:cNvPr id="22" name="Title 31"/>
          <p:cNvSpPr>
            <a:spLocks noGrp="1"/>
          </p:cNvSpPr>
          <p:nvPr>
            <p:ph type="title"/>
          </p:nvPr>
        </p:nvSpPr>
        <p:spPr>
          <a:xfrm>
            <a:off x="2087406" y="10633"/>
            <a:ext cx="6285632" cy="786810"/>
          </a:xfrm>
          <a:prstGeom prst="rect">
            <a:avLst/>
          </a:prstGeom>
        </p:spPr>
        <p:txBody>
          <a:bodyPr bIns="0" anchor="b"/>
          <a:lstStyle>
            <a:lvl1pPr algn="r">
              <a:lnSpc>
                <a:spcPct val="80000"/>
              </a:lnSpc>
              <a:defRPr sz="2800" b="1" i="0">
                <a:latin typeface="Arial" pitchFamily="34" charset="0"/>
                <a:cs typeface="Arial" pitchFamily="34" charset="0"/>
              </a:defRPr>
            </a:lvl1pPr>
          </a:lstStyle>
          <a:p>
            <a:r>
              <a:rPr lang="en-US" dirty="0" smtClean="0"/>
              <a:t>Click to edit Master title style</a:t>
            </a:r>
            <a:endParaRPr lang="en-US" dirty="0"/>
          </a:p>
        </p:txBody>
      </p:sp>
      <p:graphicFrame>
        <p:nvGraphicFramePr>
          <p:cNvPr id="10" name="Table 9"/>
          <p:cNvGraphicFramePr>
            <a:graphicFrameLocks noGrp="1"/>
          </p:cNvGraphicFramePr>
          <p:nvPr userDrawn="1">
            <p:extLst/>
          </p:nvPr>
        </p:nvGraphicFramePr>
        <p:xfrm>
          <a:off x="1647747" y="915836"/>
          <a:ext cx="7372454" cy="6051406"/>
        </p:xfrm>
        <a:graphic>
          <a:graphicData uri="http://schemas.openxmlformats.org/drawingml/2006/table">
            <a:tbl>
              <a:tblPr firstRow="1" bandRow="1"/>
              <a:tblGrid>
                <a:gridCol w="376324">
                  <a:extLst>
                    <a:ext uri="{9D8B030D-6E8A-4147-A177-3AD203B41FA5}">
                      <a16:colId xmlns:a16="http://schemas.microsoft.com/office/drawing/2014/main" xmlns="" val="1983625436"/>
                    </a:ext>
                  </a:extLst>
                </a:gridCol>
                <a:gridCol w="376324">
                  <a:extLst>
                    <a:ext uri="{9D8B030D-6E8A-4147-A177-3AD203B41FA5}">
                      <a16:colId xmlns:a16="http://schemas.microsoft.com/office/drawing/2014/main" xmlns="" val="1013251369"/>
                    </a:ext>
                  </a:extLst>
                </a:gridCol>
                <a:gridCol w="376324">
                  <a:extLst>
                    <a:ext uri="{9D8B030D-6E8A-4147-A177-3AD203B41FA5}">
                      <a16:colId xmlns:a16="http://schemas.microsoft.com/office/drawing/2014/main" xmlns="" val="20000"/>
                    </a:ext>
                  </a:extLst>
                </a:gridCol>
                <a:gridCol w="376324">
                  <a:extLst>
                    <a:ext uri="{9D8B030D-6E8A-4147-A177-3AD203B41FA5}">
                      <a16:colId xmlns:a16="http://schemas.microsoft.com/office/drawing/2014/main" xmlns="" val="20001"/>
                    </a:ext>
                  </a:extLst>
                </a:gridCol>
                <a:gridCol w="376324">
                  <a:extLst>
                    <a:ext uri="{9D8B030D-6E8A-4147-A177-3AD203B41FA5}">
                      <a16:colId xmlns:a16="http://schemas.microsoft.com/office/drawing/2014/main" xmlns="" val="20002"/>
                    </a:ext>
                  </a:extLst>
                </a:gridCol>
                <a:gridCol w="376324">
                  <a:extLst>
                    <a:ext uri="{9D8B030D-6E8A-4147-A177-3AD203B41FA5}">
                      <a16:colId xmlns:a16="http://schemas.microsoft.com/office/drawing/2014/main" xmlns="" val="20003"/>
                    </a:ext>
                  </a:extLst>
                </a:gridCol>
                <a:gridCol w="376324">
                  <a:extLst>
                    <a:ext uri="{9D8B030D-6E8A-4147-A177-3AD203B41FA5}">
                      <a16:colId xmlns:a16="http://schemas.microsoft.com/office/drawing/2014/main" xmlns="" val="20004"/>
                    </a:ext>
                  </a:extLst>
                </a:gridCol>
                <a:gridCol w="376324">
                  <a:extLst>
                    <a:ext uri="{9D8B030D-6E8A-4147-A177-3AD203B41FA5}">
                      <a16:colId xmlns:a16="http://schemas.microsoft.com/office/drawing/2014/main" xmlns="" val="20005"/>
                    </a:ext>
                  </a:extLst>
                </a:gridCol>
                <a:gridCol w="376324">
                  <a:extLst>
                    <a:ext uri="{9D8B030D-6E8A-4147-A177-3AD203B41FA5}">
                      <a16:colId xmlns:a16="http://schemas.microsoft.com/office/drawing/2014/main" xmlns="" val="20006"/>
                    </a:ext>
                  </a:extLst>
                </a:gridCol>
                <a:gridCol w="376324">
                  <a:extLst>
                    <a:ext uri="{9D8B030D-6E8A-4147-A177-3AD203B41FA5}">
                      <a16:colId xmlns:a16="http://schemas.microsoft.com/office/drawing/2014/main" xmlns="" val="20007"/>
                    </a:ext>
                  </a:extLst>
                </a:gridCol>
                <a:gridCol w="1051972">
                  <a:extLst>
                    <a:ext uri="{9D8B030D-6E8A-4147-A177-3AD203B41FA5}">
                      <a16:colId xmlns:a16="http://schemas.microsoft.com/office/drawing/2014/main" xmlns="" val="20008"/>
                    </a:ext>
                  </a:extLst>
                </a:gridCol>
                <a:gridCol w="376314">
                  <a:extLst>
                    <a:ext uri="{9D8B030D-6E8A-4147-A177-3AD203B41FA5}">
                      <a16:colId xmlns:a16="http://schemas.microsoft.com/office/drawing/2014/main" xmlns="" val="3483655350"/>
                    </a:ext>
                  </a:extLst>
                </a:gridCol>
                <a:gridCol w="1428286">
                  <a:extLst>
                    <a:ext uri="{9D8B030D-6E8A-4147-A177-3AD203B41FA5}">
                      <a16:colId xmlns:a16="http://schemas.microsoft.com/office/drawing/2014/main" xmlns="" val="20009"/>
                    </a:ext>
                  </a:extLst>
                </a:gridCol>
                <a:gridCol w="752642">
                  <a:extLst>
                    <a:ext uri="{9D8B030D-6E8A-4147-A177-3AD203B41FA5}">
                      <a16:colId xmlns:a16="http://schemas.microsoft.com/office/drawing/2014/main" xmlns="" val="20010"/>
                    </a:ext>
                  </a:extLst>
                </a:gridCol>
              </a:tblGrid>
              <a:tr h="146550">
                <a:tc>
                  <a:txBody>
                    <a:bodyPr/>
                    <a:lstStyle/>
                    <a:p>
                      <a:pPr algn="ctr"/>
                      <a:r>
                        <a:rPr lang="en-US" sz="800" b="1" dirty="0" smtClean="0">
                          <a:solidFill>
                            <a:schemeClr val="bg1"/>
                          </a:solidFill>
                        </a:rPr>
                        <a:t>FY19</a:t>
                      </a:r>
                      <a:endParaRPr lang="en-US" sz="800" b="1" dirty="0">
                        <a:solidFill>
                          <a:schemeClr val="bg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p>
                      <a:pPr algn="ctr"/>
                      <a:r>
                        <a:rPr lang="en-US" sz="800" b="1" dirty="0" smtClean="0">
                          <a:solidFill>
                            <a:schemeClr val="bg1"/>
                          </a:solidFill>
                        </a:rPr>
                        <a:t>FY20</a:t>
                      </a:r>
                      <a:endParaRPr lang="en-US" sz="800" b="1" dirty="0">
                        <a:solidFill>
                          <a:schemeClr val="bg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solidFill>
                            <a:schemeClr val="bg1"/>
                          </a:solidFill>
                        </a:rPr>
                        <a:t>FY21</a:t>
                      </a:r>
                      <a:endParaRPr lang="en-US" sz="800" b="1" dirty="0">
                        <a:solidFill>
                          <a:schemeClr val="bg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FY22</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smtClean="0"/>
                        <a:t>FY23</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FY24</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FY25</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FY26</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FY27</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FY28</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solidFill>
                            <a:schemeClr val="bg1"/>
                          </a:solidFill>
                        </a:rPr>
                        <a:t>FY2029-2032</a:t>
                      </a:r>
                      <a:endParaRPr lang="en-US" sz="800" b="1" dirty="0">
                        <a:solidFill>
                          <a:schemeClr val="bg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Notes</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900" b="1" dirty="0">
                        <a:solidFill>
                          <a:schemeClr val="tx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hMerge="1">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900" b="1" dirty="0">
                        <a:solidFill>
                          <a:schemeClr val="tx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xmlns="" val="10000"/>
                  </a:ext>
                </a:extLst>
              </a:tr>
              <a:tr h="5399778">
                <a:tc>
                  <a:txBody>
                    <a:body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endParaRPr lang="en-US" sz="1800"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05078">
                <a:tc>
                  <a:txBody>
                    <a:body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cxnSp>
        <p:nvCxnSpPr>
          <p:cNvPr id="11" name="Straight Connector 10"/>
          <p:cNvCxnSpPr/>
          <p:nvPr userDrawn="1"/>
        </p:nvCxnSpPr>
        <p:spPr>
          <a:xfrm>
            <a:off x="0" y="3657600"/>
            <a:ext cx="9144000" cy="0"/>
          </a:xfrm>
          <a:prstGeom prst="line">
            <a:avLst/>
          </a:prstGeom>
          <a:noFill/>
          <a:ln w="57150" cap="flat" cmpd="sng" algn="ctr">
            <a:solidFill>
              <a:sysClr val="window" lastClr="FFFFFF">
                <a:lumMod val="65000"/>
              </a:sysClr>
            </a:solidFill>
            <a:prstDash val="sysDash"/>
          </a:ln>
          <a:effectLst/>
        </p:spPr>
      </p:cxnSp>
      <p:sp>
        <p:nvSpPr>
          <p:cNvPr id="13" name="TextBox 12"/>
          <p:cNvSpPr txBox="1"/>
          <p:nvPr userDrawn="1"/>
        </p:nvSpPr>
        <p:spPr>
          <a:xfrm rot="16200000">
            <a:off x="-453170" y="2766338"/>
            <a:ext cx="1371600" cy="258532"/>
          </a:xfrm>
          <a:prstGeom prst="rect">
            <a:avLst/>
          </a:prstGeom>
          <a:solidFill>
            <a:srgbClr val="92D050"/>
          </a:solidFill>
          <a:ln w="3175">
            <a:solidFill>
              <a:sysClr val="windowText" lastClr="000000"/>
            </a:solidFill>
          </a:ln>
        </p:spPr>
        <p:txBody>
          <a:bodyPr wrap="square" lIns="45720" tIns="18288" rIns="45720" bIns="18288" rtlCol="0">
            <a:spAutoFit/>
          </a:bodyPr>
          <a:lstStyle/>
          <a:p>
            <a:pPr algn="ctr" defTabSz="914344">
              <a:lnSpc>
                <a:spcPct val="90000"/>
              </a:lnSpc>
              <a:defRPr/>
            </a:pPr>
            <a:r>
              <a:rPr lang="en-US" sz="1600" b="1" kern="0" dirty="0" smtClean="0">
                <a:solidFill>
                  <a:prstClr val="black"/>
                </a:solidFill>
                <a:cs typeface="Arial" pitchFamily="34" charset="0"/>
              </a:rPr>
              <a:t>S&amp;T Project</a:t>
            </a:r>
          </a:p>
        </p:txBody>
      </p:sp>
      <p:sp>
        <p:nvSpPr>
          <p:cNvPr id="14" name="TextBox 13"/>
          <p:cNvSpPr txBox="1"/>
          <p:nvPr userDrawn="1"/>
        </p:nvSpPr>
        <p:spPr>
          <a:xfrm rot="16200000">
            <a:off x="-1057420" y="4853064"/>
            <a:ext cx="2581388" cy="258532"/>
          </a:xfrm>
          <a:prstGeom prst="rect">
            <a:avLst/>
          </a:prstGeom>
          <a:solidFill>
            <a:srgbClr val="FFC000"/>
          </a:solidFill>
          <a:ln w="3175">
            <a:solidFill>
              <a:sysClr val="windowText" lastClr="000000"/>
            </a:solidFill>
          </a:ln>
        </p:spPr>
        <p:txBody>
          <a:bodyPr wrap="square" lIns="45720" tIns="18288" rIns="45720" bIns="18288" rtlCol="0">
            <a:spAutoFit/>
          </a:bodyPr>
          <a:lstStyle/>
          <a:p>
            <a:pPr algn="ctr" defTabSz="914344">
              <a:lnSpc>
                <a:spcPct val="90000"/>
              </a:lnSpc>
              <a:defRPr/>
            </a:pPr>
            <a:r>
              <a:rPr lang="en-US" sz="1600" b="1" kern="0" dirty="0" smtClean="0">
                <a:solidFill>
                  <a:prstClr val="black"/>
                </a:solidFill>
                <a:cs typeface="Arial" pitchFamily="34" charset="0"/>
              </a:rPr>
              <a:t>S&amp;T Project Tasks</a:t>
            </a:r>
          </a:p>
        </p:txBody>
      </p:sp>
      <p:cxnSp>
        <p:nvCxnSpPr>
          <p:cNvPr id="16" name="Straight Connector 15"/>
          <p:cNvCxnSpPr/>
          <p:nvPr userDrawn="1"/>
        </p:nvCxnSpPr>
        <p:spPr>
          <a:xfrm>
            <a:off x="0" y="2171700"/>
            <a:ext cx="9144000" cy="0"/>
          </a:xfrm>
          <a:prstGeom prst="line">
            <a:avLst/>
          </a:prstGeom>
          <a:noFill/>
          <a:ln w="57150" cap="flat" cmpd="sng" algn="ctr">
            <a:solidFill>
              <a:sysClr val="window" lastClr="FFFFFF">
                <a:lumMod val="65000"/>
              </a:sysClr>
            </a:solidFill>
            <a:prstDash val="sysDash"/>
          </a:ln>
          <a:effectLst/>
        </p:spPr>
      </p:cxnSp>
      <p:sp>
        <p:nvSpPr>
          <p:cNvPr id="23" name="TextBox 22"/>
          <p:cNvSpPr txBox="1"/>
          <p:nvPr userDrawn="1"/>
        </p:nvSpPr>
        <p:spPr>
          <a:xfrm rot="16200000">
            <a:off x="-343174" y="1303298"/>
            <a:ext cx="1143000" cy="258532"/>
          </a:xfrm>
          <a:prstGeom prst="rect">
            <a:avLst/>
          </a:prstGeom>
          <a:solidFill>
            <a:schemeClr val="tx1"/>
          </a:solidFill>
          <a:ln w="3175">
            <a:solidFill>
              <a:sysClr val="windowText" lastClr="000000"/>
            </a:solidFill>
          </a:ln>
        </p:spPr>
        <p:txBody>
          <a:bodyPr wrap="square" lIns="45720" tIns="18288" rIns="45720" bIns="18288" rtlCol="0">
            <a:spAutoFit/>
          </a:bodyPr>
          <a:lstStyle/>
          <a:p>
            <a:pPr algn="ctr" defTabSz="914344">
              <a:lnSpc>
                <a:spcPct val="90000"/>
              </a:lnSpc>
              <a:defRPr/>
            </a:pPr>
            <a:r>
              <a:rPr lang="en-US" sz="1600" b="1" kern="0" dirty="0" smtClean="0">
                <a:solidFill>
                  <a:prstClr val="white"/>
                </a:solidFill>
                <a:cs typeface="Arial" pitchFamily="34" charset="0"/>
              </a:rPr>
              <a:t>CFT LOE</a:t>
            </a:r>
          </a:p>
        </p:txBody>
      </p:sp>
      <p:sp>
        <p:nvSpPr>
          <p:cNvPr id="26" name="Rectangle 25"/>
          <p:cNvSpPr/>
          <p:nvPr userDrawn="1"/>
        </p:nvSpPr>
        <p:spPr>
          <a:xfrm>
            <a:off x="6172200" y="1092363"/>
            <a:ext cx="2837264" cy="2614386"/>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a:endParaRPr lang="en-US" sz="1080">
              <a:solidFill>
                <a:prstClr val="white"/>
              </a:solidFill>
            </a:endParaRPr>
          </a:p>
        </p:txBody>
      </p:sp>
      <p:grpSp>
        <p:nvGrpSpPr>
          <p:cNvPr id="27" name="Group 26"/>
          <p:cNvGrpSpPr/>
          <p:nvPr userDrawn="1"/>
        </p:nvGrpSpPr>
        <p:grpSpPr>
          <a:xfrm>
            <a:off x="758840" y="6248400"/>
            <a:ext cx="7725192" cy="323850"/>
            <a:chOff x="407694" y="6153150"/>
            <a:chExt cx="7725192" cy="323850"/>
          </a:xfrm>
        </p:grpSpPr>
        <p:grpSp>
          <p:nvGrpSpPr>
            <p:cNvPr id="28" name="Group 27"/>
            <p:cNvGrpSpPr/>
            <p:nvPr/>
          </p:nvGrpSpPr>
          <p:grpSpPr>
            <a:xfrm>
              <a:off x="407694" y="6153150"/>
              <a:ext cx="7725192" cy="323850"/>
              <a:chOff x="457200" y="6076950"/>
              <a:chExt cx="7873713" cy="323850"/>
            </a:xfrm>
          </p:grpSpPr>
          <p:sp>
            <p:nvSpPr>
              <p:cNvPr id="31" name="Rectangle 30"/>
              <p:cNvSpPr/>
              <p:nvPr/>
            </p:nvSpPr>
            <p:spPr>
              <a:xfrm>
                <a:off x="457200" y="6076950"/>
                <a:ext cx="7873713" cy="32385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defTabSz="914344" fontAlgn="base">
                  <a:spcBef>
                    <a:spcPct val="0"/>
                  </a:spcBef>
                  <a:spcAft>
                    <a:spcPct val="0"/>
                  </a:spcAft>
                  <a:defRPr/>
                </a:pPr>
                <a:r>
                  <a:rPr lang="en-US" sz="1050" b="1" dirty="0">
                    <a:solidFill>
                      <a:prstClr val="black"/>
                    </a:solidFill>
                  </a:rPr>
                  <a:t>Legend:</a:t>
                </a:r>
              </a:p>
            </p:txBody>
          </p:sp>
          <p:grpSp>
            <p:nvGrpSpPr>
              <p:cNvPr id="32" name="Group 31"/>
              <p:cNvGrpSpPr/>
              <p:nvPr/>
            </p:nvGrpSpPr>
            <p:grpSpPr>
              <a:xfrm>
                <a:off x="1816373" y="6106926"/>
                <a:ext cx="6242388" cy="263898"/>
                <a:chOff x="1816373" y="6096000"/>
                <a:chExt cx="6242388" cy="263898"/>
              </a:xfrm>
            </p:grpSpPr>
            <p:sp>
              <p:nvSpPr>
                <p:cNvPr id="33" name="Rectangle 32"/>
                <p:cNvSpPr/>
                <p:nvPr/>
              </p:nvSpPr>
              <p:spPr>
                <a:xfrm>
                  <a:off x="1816373" y="6178684"/>
                  <a:ext cx="606964" cy="13716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p>
                  <a:pPr algn="ctr" defTabSz="914344">
                    <a:lnSpc>
                      <a:spcPct val="80000"/>
                    </a:lnSpc>
                    <a:defRPr/>
                  </a:pPr>
                  <a:r>
                    <a:rPr lang="en-US" sz="1000" b="1" dirty="0">
                      <a:solidFill>
                        <a:prstClr val="black"/>
                      </a:solidFill>
                      <a:cs typeface="Arial" pitchFamily="34" charset="0"/>
                    </a:rPr>
                    <a:t>6.3</a:t>
                  </a:r>
                </a:p>
              </p:txBody>
            </p:sp>
            <p:grpSp>
              <p:nvGrpSpPr>
                <p:cNvPr id="34" name="Group 33"/>
                <p:cNvGrpSpPr/>
                <p:nvPr/>
              </p:nvGrpSpPr>
              <p:grpSpPr>
                <a:xfrm>
                  <a:off x="3269278" y="6096000"/>
                  <a:ext cx="4789483" cy="263898"/>
                  <a:chOff x="3269278" y="6127921"/>
                  <a:chExt cx="4789483" cy="263898"/>
                </a:xfrm>
              </p:grpSpPr>
              <p:grpSp>
                <p:nvGrpSpPr>
                  <p:cNvPr id="35" name="Group 34"/>
                  <p:cNvGrpSpPr/>
                  <p:nvPr/>
                </p:nvGrpSpPr>
                <p:grpSpPr>
                  <a:xfrm>
                    <a:off x="5259873" y="6127921"/>
                    <a:ext cx="487681" cy="263898"/>
                    <a:chOff x="5259873" y="6121267"/>
                    <a:chExt cx="487681" cy="263898"/>
                  </a:xfrm>
                </p:grpSpPr>
                <p:sp>
                  <p:nvSpPr>
                    <p:cNvPr id="48" name="Diamond 8"/>
                    <p:cNvSpPr/>
                    <p:nvPr/>
                  </p:nvSpPr>
                  <p:spPr>
                    <a:xfrm>
                      <a:off x="5259873" y="6121267"/>
                      <a:ext cx="182880" cy="263898"/>
                    </a:xfrm>
                    <a:prstGeom prst="diamond">
                      <a:avLst/>
                    </a:prstGeom>
                    <a:solidFill>
                      <a:srgbClr val="FFFF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44">
                        <a:defRPr/>
                      </a:pPr>
                      <a:r>
                        <a:rPr lang="en-US" sz="1000" b="1" dirty="0">
                          <a:solidFill>
                            <a:prstClr val="black"/>
                          </a:solidFill>
                          <a:cs typeface="Arial" pitchFamily="34" charset="0"/>
                        </a:rPr>
                        <a:t>#</a:t>
                      </a:r>
                    </a:p>
                  </p:txBody>
                </p:sp>
                <p:sp>
                  <p:nvSpPr>
                    <p:cNvPr id="49" name="Rectangle 9"/>
                    <p:cNvSpPr/>
                    <p:nvPr/>
                  </p:nvSpPr>
                  <p:spPr>
                    <a:xfrm>
                      <a:off x="5485216" y="6183969"/>
                      <a:ext cx="262338" cy="1384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defTabSz="914344" fontAlgn="base">
                        <a:spcBef>
                          <a:spcPct val="0"/>
                        </a:spcBef>
                        <a:spcAft>
                          <a:spcPct val="0"/>
                        </a:spcAft>
                        <a:defRPr/>
                      </a:pPr>
                      <a:r>
                        <a:rPr lang="en-US" sz="900" b="1" dirty="0">
                          <a:solidFill>
                            <a:prstClr val="black"/>
                          </a:solidFill>
                          <a:cs typeface="Arial" pitchFamily="34" charset="0"/>
                        </a:rPr>
                        <a:t>TRL</a:t>
                      </a:r>
                      <a:endParaRPr lang="en-US" sz="1000" b="1" dirty="0">
                        <a:solidFill>
                          <a:prstClr val="black"/>
                        </a:solidFill>
                        <a:cs typeface="Arial" pitchFamily="34" charset="0"/>
                      </a:endParaRPr>
                    </a:p>
                  </p:txBody>
                </p:sp>
              </p:grpSp>
              <p:grpSp>
                <p:nvGrpSpPr>
                  <p:cNvPr id="36" name="Group 35"/>
                  <p:cNvGrpSpPr/>
                  <p:nvPr/>
                </p:nvGrpSpPr>
                <p:grpSpPr>
                  <a:xfrm>
                    <a:off x="4316497" y="6168430"/>
                    <a:ext cx="897675" cy="182880"/>
                    <a:chOff x="4316497" y="6161776"/>
                    <a:chExt cx="897675" cy="182880"/>
                  </a:xfrm>
                </p:grpSpPr>
                <p:sp>
                  <p:nvSpPr>
                    <p:cNvPr id="46" name="KeyEventsTriangle"/>
                    <p:cNvSpPr/>
                    <p:nvPr/>
                  </p:nvSpPr>
                  <p:spPr>
                    <a:xfrm>
                      <a:off x="4316497" y="6161776"/>
                      <a:ext cx="182880" cy="182880"/>
                    </a:xfrm>
                    <a:prstGeom prst="triangle">
                      <a:avLst/>
                    </a:prstGeom>
                    <a:solidFill>
                      <a:schemeClr val="accent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4">
                        <a:defRPr/>
                      </a:pPr>
                      <a:endParaRPr lang="en-US" dirty="0">
                        <a:solidFill>
                          <a:prstClr val="white"/>
                        </a:solidFill>
                        <a:cs typeface="Arial" pitchFamily="34" charset="0"/>
                      </a:endParaRPr>
                    </a:p>
                  </p:txBody>
                </p:sp>
                <p:sp>
                  <p:nvSpPr>
                    <p:cNvPr id="47" name="Rectangle 46"/>
                    <p:cNvSpPr/>
                    <p:nvPr/>
                  </p:nvSpPr>
                  <p:spPr>
                    <a:xfrm>
                      <a:off x="4499396" y="6191661"/>
                      <a:ext cx="714776" cy="12311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defTabSz="914344" fontAlgn="base">
                        <a:spcBef>
                          <a:spcPct val="0"/>
                        </a:spcBef>
                        <a:spcAft>
                          <a:spcPct val="0"/>
                        </a:spcAft>
                        <a:defRPr/>
                      </a:pPr>
                      <a:r>
                        <a:rPr lang="en-US" sz="900" b="1" dirty="0">
                          <a:solidFill>
                            <a:prstClr val="black"/>
                          </a:solidFill>
                          <a:cs typeface="Arial" pitchFamily="34" charset="0"/>
                        </a:rPr>
                        <a:t>Key Events</a:t>
                      </a:r>
                    </a:p>
                  </p:txBody>
                </p:sp>
              </p:grpSp>
              <p:grpSp>
                <p:nvGrpSpPr>
                  <p:cNvPr id="37" name="Group 36"/>
                  <p:cNvGrpSpPr/>
                  <p:nvPr/>
                </p:nvGrpSpPr>
                <p:grpSpPr>
                  <a:xfrm>
                    <a:off x="3269278" y="6134520"/>
                    <a:ext cx="1088442" cy="250700"/>
                    <a:chOff x="3269278" y="6147773"/>
                    <a:chExt cx="1088442" cy="250700"/>
                  </a:xfrm>
                </p:grpSpPr>
                <p:sp>
                  <p:nvSpPr>
                    <p:cNvPr id="44" name="Rectangle 43"/>
                    <p:cNvSpPr/>
                    <p:nvPr/>
                  </p:nvSpPr>
                  <p:spPr>
                    <a:xfrm>
                      <a:off x="3509055" y="6147773"/>
                      <a:ext cx="848665" cy="2507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defTabSz="914344" fontAlgn="base">
                        <a:spcBef>
                          <a:spcPct val="0"/>
                        </a:spcBef>
                        <a:spcAft>
                          <a:spcPct val="0"/>
                        </a:spcAft>
                        <a:defRPr/>
                      </a:pPr>
                      <a:r>
                        <a:rPr lang="en-US" sz="900" b="1" dirty="0">
                          <a:solidFill>
                            <a:prstClr val="black"/>
                          </a:solidFill>
                          <a:cs typeface="Arial" pitchFamily="34" charset="0"/>
                        </a:rPr>
                        <a:t>S&amp;T Insertion Point</a:t>
                      </a:r>
                    </a:p>
                  </p:txBody>
                </p:sp>
                <p:sp>
                  <p:nvSpPr>
                    <p:cNvPr id="45" name="7-Point Star 44"/>
                    <p:cNvSpPr/>
                    <p:nvPr/>
                  </p:nvSpPr>
                  <p:spPr>
                    <a:xfrm>
                      <a:off x="3269278" y="6176141"/>
                      <a:ext cx="193964" cy="193964"/>
                    </a:xfrm>
                    <a:prstGeom prst="star7">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4" fontAlgn="base">
                        <a:spcBef>
                          <a:spcPct val="0"/>
                        </a:spcBef>
                        <a:spcAft>
                          <a:spcPct val="0"/>
                        </a:spcAft>
                        <a:defRPr/>
                      </a:pPr>
                      <a:endParaRPr lang="en-US" dirty="0">
                        <a:solidFill>
                          <a:prstClr val="white"/>
                        </a:solidFill>
                      </a:endParaRPr>
                    </a:p>
                  </p:txBody>
                </p:sp>
              </p:grpSp>
              <p:grpSp>
                <p:nvGrpSpPr>
                  <p:cNvPr id="38" name="Group 37"/>
                  <p:cNvGrpSpPr/>
                  <p:nvPr/>
                </p:nvGrpSpPr>
                <p:grpSpPr>
                  <a:xfrm>
                    <a:off x="5817920" y="6134520"/>
                    <a:ext cx="910519" cy="250700"/>
                    <a:chOff x="5817920" y="6127866"/>
                    <a:chExt cx="910519" cy="250700"/>
                  </a:xfrm>
                </p:grpSpPr>
                <p:sp>
                  <p:nvSpPr>
                    <p:cNvPr id="42" name="5-Point Star 41"/>
                    <p:cNvSpPr/>
                    <p:nvPr/>
                  </p:nvSpPr>
                  <p:spPr>
                    <a:xfrm>
                      <a:off x="5817920" y="6138916"/>
                      <a:ext cx="234433" cy="228600"/>
                    </a:xfrm>
                    <a:prstGeom prst="star5">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4" fontAlgn="base">
                        <a:spcBef>
                          <a:spcPct val="0"/>
                        </a:spcBef>
                        <a:spcAft>
                          <a:spcPct val="0"/>
                        </a:spcAft>
                        <a:defRPr/>
                      </a:pPr>
                      <a:endParaRPr lang="en-US">
                        <a:solidFill>
                          <a:prstClr val="white"/>
                        </a:solidFill>
                      </a:endParaRPr>
                    </a:p>
                  </p:txBody>
                </p:sp>
                <p:sp>
                  <p:nvSpPr>
                    <p:cNvPr id="43" name="Rectangle 42"/>
                    <p:cNvSpPr/>
                    <p:nvPr/>
                  </p:nvSpPr>
                  <p:spPr>
                    <a:xfrm>
                      <a:off x="6096931" y="6127866"/>
                      <a:ext cx="631508" cy="2507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defTabSz="914344" fontAlgn="base">
                        <a:spcBef>
                          <a:spcPct val="0"/>
                        </a:spcBef>
                        <a:spcAft>
                          <a:spcPct val="0"/>
                        </a:spcAft>
                        <a:defRPr/>
                      </a:pPr>
                      <a:r>
                        <a:rPr lang="en-US" sz="900" b="1" dirty="0">
                          <a:solidFill>
                            <a:prstClr val="black"/>
                          </a:solidFill>
                          <a:cs typeface="Arial" pitchFamily="34" charset="0"/>
                        </a:rPr>
                        <a:t>Decision Point</a:t>
                      </a:r>
                    </a:p>
                  </p:txBody>
                </p:sp>
              </p:grpSp>
              <p:grpSp>
                <p:nvGrpSpPr>
                  <p:cNvPr id="39" name="Group 38"/>
                  <p:cNvGrpSpPr/>
                  <p:nvPr/>
                </p:nvGrpSpPr>
                <p:grpSpPr>
                  <a:xfrm>
                    <a:off x="6738153" y="6134520"/>
                    <a:ext cx="1320608" cy="250700"/>
                    <a:chOff x="6687501" y="6127866"/>
                    <a:chExt cx="1320608" cy="250700"/>
                  </a:xfrm>
                </p:grpSpPr>
                <p:sp>
                  <p:nvSpPr>
                    <p:cNvPr id="40" name="Cross 39"/>
                    <p:cNvSpPr/>
                    <p:nvPr/>
                  </p:nvSpPr>
                  <p:spPr>
                    <a:xfrm>
                      <a:off x="6687501" y="6138916"/>
                      <a:ext cx="214810" cy="228600"/>
                    </a:xfrm>
                    <a:prstGeom prst="plus">
                      <a:avLst/>
                    </a:prstGeom>
                    <a:solidFill>
                      <a:schemeClr val="accent4">
                        <a:lumMod val="60000"/>
                        <a:lumOff val="4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4" fontAlgn="base">
                        <a:spcBef>
                          <a:spcPct val="0"/>
                        </a:spcBef>
                        <a:spcAft>
                          <a:spcPct val="0"/>
                        </a:spcAft>
                        <a:defRPr/>
                      </a:pPr>
                      <a:endParaRPr lang="en-US">
                        <a:solidFill>
                          <a:prstClr val="white"/>
                        </a:solidFill>
                      </a:endParaRPr>
                    </a:p>
                  </p:txBody>
                </p:sp>
                <p:sp>
                  <p:nvSpPr>
                    <p:cNvPr id="41" name="Rectangle 40"/>
                    <p:cNvSpPr/>
                    <p:nvPr/>
                  </p:nvSpPr>
                  <p:spPr>
                    <a:xfrm>
                      <a:off x="6982583" y="6127866"/>
                      <a:ext cx="1025526" cy="2507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defTabSz="914344" fontAlgn="base">
                        <a:spcBef>
                          <a:spcPct val="0"/>
                        </a:spcBef>
                        <a:spcAft>
                          <a:spcPct val="0"/>
                        </a:spcAft>
                        <a:defRPr/>
                      </a:pPr>
                      <a:r>
                        <a:rPr lang="en-US" sz="900" b="1" dirty="0">
                          <a:solidFill>
                            <a:prstClr val="black"/>
                          </a:solidFill>
                          <a:cs typeface="Arial" pitchFamily="34" charset="0"/>
                        </a:rPr>
                        <a:t>Demonstrations</a:t>
                      </a:r>
                    </a:p>
                  </p:txBody>
                </p:sp>
              </p:grpSp>
            </p:grpSp>
          </p:grpSp>
        </p:grpSp>
        <p:sp>
          <p:nvSpPr>
            <p:cNvPr id="29" name="Rectangle 28"/>
            <p:cNvSpPr/>
            <p:nvPr/>
          </p:nvSpPr>
          <p:spPr>
            <a:xfrm>
              <a:off x="2436055" y="6272634"/>
              <a:ext cx="606964" cy="137160"/>
            </a:xfrm>
            <a:prstGeom prst="rect">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p>
              <a:pPr algn="ctr" defTabSz="914344">
                <a:lnSpc>
                  <a:spcPct val="80000"/>
                </a:lnSpc>
                <a:defRPr/>
              </a:pPr>
              <a:r>
                <a:rPr lang="en-US" sz="1000" b="1" dirty="0">
                  <a:solidFill>
                    <a:prstClr val="black"/>
                  </a:solidFill>
                  <a:cs typeface="Arial" pitchFamily="34" charset="0"/>
                </a:rPr>
                <a:t>6.4</a:t>
              </a:r>
            </a:p>
          </p:txBody>
        </p:sp>
        <p:sp>
          <p:nvSpPr>
            <p:cNvPr id="30" name="Rectangle 29"/>
            <p:cNvSpPr/>
            <p:nvPr/>
          </p:nvSpPr>
          <p:spPr>
            <a:xfrm>
              <a:off x="1053878" y="6260983"/>
              <a:ext cx="606964" cy="137160"/>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p>
              <a:pPr algn="ctr" defTabSz="914344">
                <a:lnSpc>
                  <a:spcPct val="80000"/>
                </a:lnSpc>
                <a:defRPr/>
              </a:pPr>
              <a:r>
                <a:rPr lang="en-US" sz="1000" b="1" dirty="0">
                  <a:solidFill>
                    <a:prstClr val="black"/>
                  </a:solidFill>
                  <a:cs typeface="Arial" pitchFamily="34" charset="0"/>
                </a:rPr>
                <a:t>6.2</a:t>
              </a:r>
            </a:p>
          </p:txBody>
        </p:sp>
      </p:grpSp>
      <p:sp>
        <p:nvSpPr>
          <p:cNvPr id="50" name="Rounded Rectangle 49"/>
          <p:cNvSpPr/>
          <p:nvPr userDrawn="1"/>
        </p:nvSpPr>
        <p:spPr>
          <a:xfrm>
            <a:off x="923523" y="2197100"/>
            <a:ext cx="5102966" cy="114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a:endParaRPr lang="en-US" sz="1080">
              <a:solidFill>
                <a:prstClr val="white"/>
              </a:solidFill>
            </a:endParaRPr>
          </a:p>
        </p:txBody>
      </p:sp>
      <p:sp>
        <p:nvSpPr>
          <p:cNvPr id="51" name="Rounded Rectangle 50"/>
          <p:cNvSpPr/>
          <p:nvPr userDrawn="1"/>
        </p:nvSpPr>
        <p:spPr>
          <a:xfrm>
            <a:off x="925303" y="2337198"/>
            <a:ext cx="5102966" cy="114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a:endParaRPr lang="en-US" sz="1080">
              <a:solidFill>
                <a:prstClr val="white"/>
              </a:solidFill>
            </a:endParaRPr>
          </a:p>
        </p:txBody>
      </p:sp>
      <p:graphicFrame>
        <p:nvGraphicFramePr>
          <p:cNvPr id="54" name="Table 53"/>
          <p:cNvGraphicFramePr>
            <a:graphicFrameLocks noGrp="1"/>
          </p:cNvGraphicFramePr>
          <p:nvPr userDrawn="1">
            <p:extLst/>
          </p:nvPr>
        </p:nvGraphicFramePr>
        <p:xfrm>
          <a:off x="31022" y="15376"/>
          <a:ext cx="1988346" cy="777242"/>
        </p:xfrm>
        <a:graphic>
          <a:graphicData uri="http://schemas.openxmlformats.org/drawingml/2006/table">
            <a:tbl>
              <a:tblPr firstRow="1" bandRow="1">
                <a:tableStyleId>{5940675A-B579-460E-94D1-54222C63F5DA}</a:tableStyleId>
              </a:tblPr>
              <a:tblGrid>
                <a:gridCol w="1425788">
                  <a:extLst>
                    <a:ext uri="{9D8B030D-6E8A-4147-A177-3AD203B41FA5}">
                      <a16:colId xmlns="" xmlns:a16="http://schemas.microsoft.com/office/drawing/2014/main" val="20000"/>
                    </a:ext>
                  </a:extLst>
                </a:gridCol>
                <a:gridCol w="174586">
                  <a:extLst>
                    <a:ext uri="{9D8B030D-6E8A-4147-A177-3AD203B41FA5}">
                      <a16:colId xmlns="" xmlns:a16="http://schemas.microsoft.com/office/drawing/2014/main" val="20001"/>
                    </a:ext>
                  </a:extLst>
                </a:gridCol>
                <a:gridCol w="193986">
                  <a:extLst>
                    <a:ext uri="{9D8B030D-6E8A-4147-A177-3AD203B41FA5}">
                      <a16:colId xmlns="" xmlns:a16="http://schemas.microsoft.com/office/drawing/2014/main" val="20002"/>
                    </a:ext>
                  </a:extLst>
                </a:gridCol>
                <a:gridCol w="193986">
                  <a:extLst>
                    <a:ext uri="{9D8B030D-6E8A-4147-A177-3AD203B41FA5}">
                      <a16:colId xmlns="" xmlns:a16="http://schemas.microsoft.com/office/drawing/2014/main" val="20003"/>
                    </a:ext>
                  </a:extLst>
                </a:gridCol>
              </a:tblGrid>
              <a:tr h="338436">
                <a:tc rowSpan="2">
                  <a:txBody>
                    <a:bodyPr/>
                    <a:lstStyle/>
                    <a:p>
                      <a:pPr algn="ctr"/>
                      <a:endParaRPr lang="en-US" sz="12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p>
                      <a:pPr algn="ctr"/>
                      <a:r>
                        <a:rPr lang="en-US" sz="1000" dirty="0"/>
                        <a:t>LEVEL</a:t>
                      </a:r>
                    </a:p>
                  </a:txBody>
                  <a:tcPr marL="9144" marR="9144" marT="9144" marB="9144"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a:t>1</a:t>
                      </a:r>
                    </a:p>
                  </a:txBody>
                  <a:tcPr marL="9144" marR="9144"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p>
                  </a:txBody>
                  <a:tcPr marL="9144" marR="9144" marT="9144" marB="9144"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38806">
                <a:tc vMerge="1">
                  <a:txBody>
                    <a:bodyPr/>
                    <a:lstStyle/>
                    <a:p>
                      <a:pPr algn="ctr"/>
                      <a:endParaRPr lang="en-US" sz="1100" b="1" dirty="0"/>
                    </a:p>
                  </a:txBody>
                  <a:tcPr marL="9144" marR="9144"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000" dirty="0"/>
                    </a:p>
                  </a:txBody>
                  <a:tcPr marL="9144" marR="9144" marT="9144" marB="9144">
                    <a:solidFill>
                      <a:schemeClr val="bg1"/>
                    </a:solidFill>
                  </a:tcPr>
                </a:tc>
                <a:tc>
                  <a:txBody>
                    <a:bodyPr/>
                    <a:lstStyle/>
                    <a:p>
                      <a:pPr algn="ctr"/>
                      <a:r>
                        <a:rPr lang="en-US" sz="1200" b="1" dirty="0" smtClean="0"/>
                        <a:t>2</a:t>
                      </a:r>
                      <a:endParaRPr lang="en-US" sz="1200" b="1" dirty="0"/>
                    </a:p>
                  </a:txBody>
                  <a:tcPr marL="9144" marR="9144"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ym typeface="Wingdings"/>
                        </a:rPr>
                        <a:t></a:t>
                      </a:r>
                      <a:endParaRPr lang="en-US" sz="1200" b="1" dirty="0" smtClean="0"/>
                    </a:p>
                  </a:txBody>
                  <a:tcPr marL="9144" marR="9144" marT="9144" marB="9144"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sp>
        <p:nvSpPr>
          <p:cNvPr id="3" name="Text Placeholder 2"/>
          <p:cNvSpPr>
            <a:spLocks noGrp="1"/>
          </p:cNvSpPr>
          <p:nvPr>
            <p:ph type="body" sz="quarter" idx="10" hasCustomPrompt="1"/>
          </p:nvPr>
        </p:nvSpPr>
        <p:spPr>
          <a:xfrm>
            <a:off x="99063" y="13111"/>
            <a:ext cx="1305878" cy="775186"/>
          </a:xfrm>
          <a:prstGeom prst="rect">
            <a:avLst/>
          </a:prstGeom>
        </p:spPr>
        <p:txBody>
          <a:bodyPr/>
          <a:lstStyle>
            <a:lvl1pPr marL="0" indent="0" algn="ctr" defTabSz="914344" rtl="0" eaLnBrk="1" latinLnBrk="0" hangingPunct="1">
              <a:buNone/>
              <a:defRPr lang="en-US" sz="1000" b="1" kern="1200" dirty="0">
                <a:solidFill>
                  <a:schemeClr val="tx1"/>
                </a:solidFill>
                <a:latin typeface="+mn-lt"/>
                <a:ea typeface="+mn-ea"/>
                <a:cs typeface="+mn-cs"/>
              </a:defRPr>
            </a:lvl1pPr>
          </a:lstStyle>
          <a:p>
            <a:pPr algn="ctr"/>
            <a:r>
              <a:rPr lang="en-US" sz="1100" b="1" dirty="0" smtClean="0">
                <a:solidFill>
                  <a:schemeClr val="tx1"/>
                </a:solidFill>
              </a:rPr>
              <a:t>STE</a:t>
            </a:r>
          </a:p>
          <a:p>
            <a:pPr algn="ctr"/>
            <a:endParaRPr lang="en-US" sz="1100" b="1" dirty="0" smtClean="0">
              <a:solidFill>
                <a:schemeClr val="tx1"/>
              </a:solidFill>
            </a:endParaRPr>
          </a:p>
          <a:p>
            <a:pPr algn="ctr"/>
            <a:r>
              <a:rPr lang="en-US" sz="1100" b="1" dirty="0" err="1" smtClean="0">
                <a:solidFill>
                  <a:schemeClr val="tx1"/>
                </a:solidFill>
              </a:rPr>
              <a:t>LOE</a:t>
            </a:r>
            <a:r>
              <a:rPr lang="en-US" sz="1100" b="1" dirty="0" smtClean="0">
                <a:solidFill>
                  <a:schemeClr val="tx1"/>
                </a:solidFill>
              </a:rPr>
              <a:t>:</a:t>
            </a:r>
            <a:r>
              <a:rPr lang="en-US" sz="1100" b="1" baseline="0" dirty="0" smtClean="0">
                <a:solidFill>
                  <a:schemeClr val="tx1"/>
                </a:solidFill>
              </a:rPr>
              <a:t> </a:t>
            </a:r>
            <a:endParaRPr lang="en-US" sz="1100" b="1" dirty="0">
              <a:solidFill>
                <a:schemeClr val="tx1"/>
              </a:solidFill>
            </a:endParaRPr>
          </a:p>
        </p:txBody>
      </p:sp>
      <p:pic>
        <p:nvPicPr>
          <p:cNvPr id="52" name="Picture 2" descr="C:\Users\ahmadna\Desktop\Branding\ASAALT_color.png"/>
          <p:cNvPicPr>
            <a:picLocks noChangeAspect="1" noChangeArrowheads="1"/>
          </p:cNvPicPr>
          <p:nvPr userDrawn="1"/>
        </p:nvPicPr>
        <p:blipFill>
          <a:blip r:embed="rId3" cstate="print"/>
          <a:srcRect l="4860" t="2500" r="4956" b="4500"/>
          <a:stretch>
            <a:fillRect/>
          </a:stretch>
        </p:blipFill>
        <p:spPr bwMode="auto">
          <a:xfrm>
            <a:off x="8365334" y="14666"/>
            <a:ext cx="760072" cy="761828"/>
          </a:xfrm>
          <a:prstGeom prst="rect">
            <a:avLst/>
          </a:prstGeom>
          <a:noFill/>
          <a:effectLst>
            <a:outerShdw blurRad="63500" sx="102000" sy="102000" algn="ctr" rotWithShape="0">
              <a:prstClr val="black">
                <a:alpha val="40000"/>
              </a:prstClr>
            </a:outerShdw>
          </a:effectLst>
        </p:spPr>
      </p:pic>
      <p:sp>
        <p:nvSpPr>
          <p:cNvPr id="53" name="63Bar 3">
            <a:extLst>
              <a:ext uri="{FF2B5EF4-FFF2-40B4-BE49-F238E27FC236}">
                <a16:creationId xmlns="" xmlns:a16="http://schemas.microsoft.com/office/drawing/2014/main" id="{D2D625EE-6918-482D-879C-B1B5C078A30B}"/>
              </a:ext>
            </a:extLst>
          </p:cNvPr>
          <p:cNvSpPr/>
          <p:nvPr userDrawn="1"/>
        </p:nvSpPr>
        <p:spPr>
          <a:xfrm>
            <a:off x="1648379" y="1098071"/>
            <a:ext cx="2257114" cy="147938"/>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44" fontAlgn="base">
              <a:lnSpc>
                <a:spcPct val="80000"/>
              </a:lnSpc>
              <a:spcBef>
                <a:spcPct val="0"/>
              </a:spcBef>
              <a:spcAft>
                <a:spcPct val="0"/>
              </a:spcAft>
              <a:defRPr/>
            </a:pPr>
            <a:endParaRPr lang="en-US" sz="1000" b="1" dirty="0">
              <a:solidFill>
                <a:prstClr val="black"/>
              </a:solidFill>
              <a:cs typeface="Arial" pitchFamily="34" charset="0"/>
            </a:endParaRPr>
          </a:p>
        </p:txBody>
      </p:sp>
      <p:sp>
        <p:nvSpPr>
          <p:cNvPr id="55" name="HTextbox 3">
            <a:extLst>
              <a:ext uri="{FF2B5EF4-FFF2-40B4-BE49-F238E27FC236}">
                <a16:creationId xmlns="" xmlns:a16="http://schemas.microsoft.com/office/drawing/2014/main" id="{AEFB8385-F8DD-453A-82C7-069CA83C35DC}"/>
              </a:ext>
            </a:extLst>
          </p:cNvPr>
          <p:cNvSpPr txBox="1"/>
          <p:nvPr userDrawn="1"/>
        </p:nvSpPr>
        <p:spPr>
          <a:xfrm>
            <a:off x="194739" y="1114377"/>
            <a:ext cx="1398122" cy="131574"/>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lnSpc>
                <a:spcPct val="90000"/>
              </a:lnSpc>
              <a:spcBef>
                <a:spcPct val="0"/>
              </a:spcBef>
              <a:spcAft>
                <a:spcPct val="0"/>
              </a:spcAft>
              <a:defRPr/>
            </a:pPr>
            <a:r>
              <a:rPr lang="en-US" sz="950" b="1" dirty="0" err="1" smtClean="0">
                <a:solidFill>
                  <a:prstClr val="black"/>
                </a:solidFill>
                <a:cs typeface="Arial" pitchFamily="34" charset="0"/>
              </a:rPr>
              <a:t>IVAS</a:t>
            </a:r>
            <a:r>
              <a:rPr lang="en-US" sz="950" b="1" dirty="0" smtClean="0">
                <a:solidFill>
                  <a:prstClr val="black"/>
                </a:solidFill>
                <a:cs typeface="Arial" pitchFamily="34" charset="0"/>
              </a:rPr>
              <a:t>-STE-</a:t>
            </a:r>
            <a:r>
              <a:rPr lang="en-US" sz="950" b="1" dirty="0" err="1" smtClean="0">
                <a:solidFill>
                  <a:prstClr val="black"/>
                </a:solidFill>
                <a:cs typeface="Arial" pitchFamily="34" charset="0"/>
              </a:rPr>
              <a:t>SiVT</a:t>
            </a:r>
            <a:r>
              <a:rPr lang="en-US" sz="950" b="1" dirty="0" smtClean="0">
                <a:solidFill>
                  <a:prstClr val="black"/>
                </a:solidFill>
                <a:cs typeface="Arial" pitchFamily="34" charset="0"/>
              </a:rPr>
              <a:t>/</a:t>
            </a:r>
            <a:r>
              <a:rPr lang="en-US" sz="950" b="1" dirty="0" err="1" smtClean="0">
                <a:solidFill>
                  <a:prstClr val="black"/>
                </a:solidFill>
                <a:cs typeface="Arial" pitchFamily="34" charset="0"/>
              </a:rPr>
              <a:t>SSVT</a:t>
            </a:r>
            <a:endParaRPr lang="en-US" sz="950" b="1" dirty="0">
              <a:solidFill>
                <a:prstClr val="black"/>
              </a:solidFill>
              <a:cs typeface="Arial" pitchFamily="34" charset="0"/>
            </a:endParaRPr>
          </a:p>
        </p:txBody>
      </p:sp>
      <p:sp>
        <p:nvSpPr>
          <p:cNvPr id="56" name="HTextbox 3">
            <a:extLst>
              <a:ext uri="{FF2B5EF4-FFF2-40B4-BE49-F238E27FC236}">
                <a16:creationId xmlns="" xmlns:a16="http://schemas.microsoft.com/office/drawing/2014/main" id="{AEFB8385-F8DD-453A-82C7-069CA83C35DC}"/>
              </a:ext>
            </a:extLst>
          </p:cNvPr>
          <p:cNvSpPr txBox="1"/>
          <p:nvPr userDrawn="1"/>
        </p:nvSpPr>
        <p:spPr>
          <a:xfrm>
            <a:off x="1127058" y="1331037"/>
            <a:ext cx="457336" cy="138499"/>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lnSpc>
                <a:spcPct val="90000"/>
              </a:lnSpc>
              <a:spcBef>
                <a:spcPct val="0"/>
              </a:spcBef>
              <a:spcAft>
                <a:spcPct val="0"/>
              </a:spcAft>
              <a:defRPr/>
            </a:pPr>
            <a:r>
              <a:rPr lang="en-US" sz="1000" b="1" dirty="0" err="1" smtClean="0">
                <a:solidFill>
                  <a:prstClr val="black"/>
                </a:solidFill>
                <a:cs typeface="Arial" pitchFamily="34" charset="0"/>
              </a:rPr>
              <a:t>OWT</a:t>
            </a:r>
            <a:endParaRPr lang="en-US" sz="1000" b="1" dirty="0">
              <a:solidFill>
                <a:prstClr val="black"/>
              </a:solidFill>
              <a:cs typeface="Arial" pitchFamily="34" charset="0"/>
            </a:endParaRPr>
          </a:p>
        </p:txBody>
      </p:sp>
      <p:sp>
        <p:nvSpPr>
          <p:cNvPr id="57" name="HTextbox 3">
            <a:extLst>
              <a:ext uri="{FF2B5EF4-FFF2-40B4-BE49-F238E27FC236}">
                <a16:creationId xmlns="" xmlns:a16="http://schemas.microsoft.com/office/drawing/2014/main" id="{AEFB8385-F8DD-453A-82C7-069CA83C35DC}"/>
              </a:ext>
            </a:extLst>
          </p:cNvPr>
          <p:cNvSpPr txBox="1"/>
          <p:nvPr userDrawn="1"/>
        </p:nvSpPr>
        <p:spPr>
          <a:xfrm>
            <a:off x="1127056" y="1538895"/>
            <a:ext cx="457336" cy="138499"/>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lnSpc>
                <a:spcPct val="90000"/>
              </a:lnSpc>
              <a:spcBef>
                <a:spcPct val="0"/>
              </a:spcBef>
              <a:spcAft>
                <a:spcPct val="0"/>
              </a:spcAft>
              <a:defRPr/>
            </a:pPr>
            <a:r>
              <a:rPr lang="en-US" sz="1000" b="1" dirty="0" err="1" smtClean="0">
                <a:solidFill>
                  <a:prstClr val="black"/>
                </a:solidFill>
                <a:cs typeface="Arial" pitchFamily="34" charset="0"/>
              </a:rPr>
              <a:t>RVCT</a:t>
            </a:r>
            <a:endParaRPr lang="en-US" sz="1000" b="1" dirty="0">
              <a:solidFill>
                <a:prstClr val="black"/>
              </a:solidFill>
              <a:cs typeface="Arial" pitchFamily="34" charset="0"/>
            </a:endParaRPr>
          </a:p>
        </p:txBody>
      </p:sp>
      <p:sp>
        <p:nvSpPr>
          <p:cNvPr id="58" name="HTextbox 3">
            <a:extLst>
              <a:ext uri="{FF2B5EF4-FFF2-40B4-BE49-F238E27FC236}">
                <a16:creationId xmlns="" xmlns:a16="http://schemas.microsoft.com/office/drawing/2014/main" id="{AEFB8385-F8DD-453A-82C7-069CA83C35DC}"/>
              </a:ext>
            </a:extLst>
          </p:cNvPr>
          <p:cNvSpPr txBox="1"/>
          <p:nvPr userDrawn="1"/>
        </p:nvSpPr>
        <p:spPr>
          <a:xfrm>
            <a:off x="971664" y="1755224"/>
            <a:ext cx="615224" cy="138499"/>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lnSpc>
                <a:spcPct val="90000"/>
              </a:lnSpc>
              <a:spcBef>
                <a:spcPct val="0"/>
              </a:spcBef>
              <a:spcAft>
                <a:spcPct val="0"/>
              </a:spcAft>
              <a:defRPr/>
            </a:pPr>
            <a:r>
              <a:rPr lang="en-US" sz="1000" b="1" dirty="0" err="1" smtClean="0">
                <a:solidFill>
                  <a:prstClr val="black"/>
                </a:solidFill>
                <a:cs typeface="Arial" pitchFamily="34" charset="0"/>
              </a:rPr>
              <a:t>TSS</a:t>
            </a:r>
            <a:r>
              <a:rPr lang="en-US" sz="1000" b="1" dirty="0" smtClean="0">
                <a:solidFill>
                  <a:prstClr val="black"/>
                </a:solidFill>
                <a:cs typeface="Arial" pitchFamily="34" charset="0"/>
              </a:rPr>
              <a:t> / TMT</a:t>
            </a:r>
            <a:endParaRPr lang="en-US" sz="1000" b="1" dirty="0">
              <a:solidFill>
                <a:prstClr val="black"/>
              </a:solidFill>
              <a:cs typeface="Arial" pitchFamily="34" charset="0"/>
            </a:endParaRPr>
          </a:p>
        </p:txBody>
      </p:sp>
      <p:sp>
        <p:nvSpPr>
          <p:cNvPr id="59" name="63Bar 3">
            <a:extLst>
              <a:ext uri="{FF2B5EF4-FFF2-40B4-BE49-F238E27FC236}">
                <a16:creationId xmlns="" xmlns:a16="http://schemas.microsoft.com/office/drawing/2014/main" id="{D2D625EE-6918-482D-879C-B1B5C078A30B}"/>
              </a:ext>
            </a:extLst>
          </p:cNvPr>
          <p:cNvSpPr/>
          <p:nvPr userDrawn="1"/>
        </p:nvSpPr>
        <p:spPr>
          <a:xfrm>
            <a:off x="1648379" y="1315067"/>
            <a:ext cx="2257114" cy="147938"/>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44" fontAlgn="base">
              <a:lnSpc>
                <a:spcPct val="80000"/>
              </a:lnSpc>
              <a:spcBef>
                <a:spcPct val="0"/>
              </a:spcBef>
              <a:spcAft>
                <a:spcPct val="0"/>
              </a:spcAft>
              <a:defRPr/>
            </a:pPr>
            <a:endParaRPr lang="en-US" sz="1000" b="1" dirty="0">
              <a:solidFill>
                <a:prstClr val="black"/>
              </a:solidFill>
              <a:cs typeface="Arial" pitchFamily="34" charset="0"/>
            </a:endParaRPr>
          </a:p>
        </p:txBody>
      </p:sp>
      <p:sp>
        <p:nvSpPr>
          <p:cNvPr id="60" name="63Bar 3">
            <a:extLst>
              <a:ext uri="{FF2B5EF4-FFF2-40B4-BE49-F238E27FC236}">
                <a16:creationId xmlns="" xmlns:a16="http://schemas.microsoft.com/office/drawing/2014/main" id="{D2D625EE-6918-482D-879C-B1B5C078A30B}"/>
              </a:ext>
            </a:extLst>
          </p:cNvPr>
          <p:cNvSpPr/>
          <p:nvPr userDrawn="1"/>
        </p:nvSpPr>
        <p:spPr>
          <a:xfrm>
            <a:off x="1648379" y="1534177"/>
            <a:ext cx="2257114" cy="147938"/>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44" fontAlgn="base">
              <a:lnSpc>
                <a:spcPct val="80000"/>
              </a:lnSpc>
              <a:spcBef>
                <a:spcPct val="0"/>
              </a:spcBef>
              <a:spcAft>
                <a:spcPct val="0"/>
              </a:spcAft>
              <a:defRPr/>
            </a:pPr>
            <a:endParaRPr lang="en-US" sz="1000" b="1" dirty="0">
              <a:solidFill>
                <a:prstClr val="black"/>
              </a:solidFill>
              <a:cs typeface="Arial" pitchFamily="34" charset="0"/>
            </a:endParaRPr>
          </a:p>
        </p:txBody>
      </p:sp>
      <p:sp>
        <p:nvSpPr>
          <p:cNvPr id="61" name="63Bar 3">
            <a:extLst>
              <a:ext uri="{FF2B5EF4-FFF2-40B4-BE49-F238E27FC236}">
                <a16:creationId xmlns="" xmlns:a16="http://schemas.microsoft.com/office/drawing/2014/main" id="{D2D625EE-6918-482D-879C-B1B5C078A30B}"/>
              </a:ext>
            </a:extLst>
          </p:cNvPr>
          <p:cNvSpPr/>
          <p:nvPr userDrawn="1"/>
        </p:nvSpPr>
        <p:spPr>
          <a:xfrm>
            <a:off x="1648379" y="1749121"/>
            <a:ext cx="2257114" cy="147938"/>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44" fontAlgn="base">
              <a:lnSpc>
                <a:spcPct val="80000"/>
              </a:lnSpc>
              <a:spcBef>
                <a:spcPct val="0"/>
              </a:spcBef>
              <a:spcAft>
                <a:spcPct val="0"/>
              </a:spcAft>
              <a:defRPr/>
            </a:pPr>
            <a:endParaRPr lang="en-US" sz="1000" b="1" dirty="0">
              <a:solidFill>
                <a:prstClr val="black"/>
              </a:solidFill>
              <a:cs typeface="Arial" pitchFamily="34" charset="0"/>
            </a:endParaRPr>
          </a:p>
        </p:txBody>
      </p:sp>
      <p:sp>
        <p:nvSpPr>
          <p:cNvPr id="62" name="Isosceles Triangle 61">
            <a:extLst>
              <a:ext uri="{FF2B5EF4-FFF2-40B4-BE49-F238E27FC236}">
                <a16:creationId xmlns:a16="http://schemas.microsoft.com/office/drawing/2014/main" xmlns="" id="{7AF1710F-2E89-4AD6-8F7A-F879BEB5508B}"/>
              </a:ext>
            </a:extLst>
          </p:cNvPr>
          <p:cNvSpPr/>
          <p:nvPr userDrawn="1"/>
        </p:nvSpPr>
        <p:spPr>
          <a:xfrm>
            <a:off x="2522030" y="1118422"/>
            <a:ext cx="154396" cy="122472"/>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eaLnBrk="0" fontAlgn="base" hangingPunct="0">
              <a:spcBef>
                <a:spcPct val="0"/>
              </a:spcBef>
              <a:spcAft>
                <a:spcPct val="0"/>
              </a:spcAft>
            </a:pPr>
            <a:endParaRPr lang="en-US" sz="1000">
              <a:solidFill>
                <a:prstClr val="white"/>
              </a:solidFill>
            </a:endParaRPr>
          </a:p>
        </p:txBody>
      </p:sp>
      <p:sp>
        <p:nvSpPr>
          <p:cNvPr id="63" name="Isosceles Triangle 62">
            <a:extLst>
              <a:ext uri="{FF2B5EF4-FFF2-40B4-BE49-F238E27FC236}">
                <a16:creationId xmlns:a16="http://schemas.microsoft.com/office/drawing/2014/main" xmlns="" id="{7AF1710F-2E89-4AD6-8F7A-F879BEB5508B}"/>
              </a:ext>
            </a:extLst>
          </p:cNvPr>
          <p:cNvSpPr/>
          <p:nvPr userDrawn="1"/>
        </p:nvSpPr>
        <p:spPr>
          <a:xfrm>
            <a:off x="2522030" y="1335176"/>
            <a:ext cx="154396" cy="122472"/>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eaLnBrk="0" fontAlgn="base" hangingPunct="0">
              <a:spcBef>
                <a:spcPct val="0"/>
              </a:spcBef>
              <a:spcAft>
                <a:spcPct val="0"/>
              </a:spcAft>
            </a:pPr>
            <a:endParaRPr lang="en-US" sz="1000">
              <a:solidFill>
                <a:prstClr val="white"/>
              </a:solidFill>
            </a:endParaRPr>
          </a:p>
        </p:txBody>
      </p:sp>
      <p:sp>
        <p:nvSpPr>
          <p:cNvPr id="64" name="Isosceles Triangle 63">
            <a:extLst>
              <a:ext uri="{FF2B5EF4-FFF2-40B4-BE49-F238E27FC236}">
                <a16:creationId xmlns:a16="http://schemas.microsoft.com/office/drawing/2014/main" xmlns="" id="{7AF1710F-2E89-4AD6-8F7A-F879BEB5508B}"/>
              </a:ext>
            </a:extLst>
          </p:cNvPr>
          <p:cNvSpPr/>
          <p:nvPr userDrawn="1"/>
        </p:nvSpPr>
        <p:spPr>
          <a:xfrm>
            <a:off x="2522030" y="1550718"/>
            <a:ext cx="154396" cy="122472"/>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eaLnBrk="0" fontAlgn="base" hangingPunct="0">
              <a:spcBef>
                <a:spcPct val="0"/>
              </a:spcBef>
              <a:spcAft>
                <a:spcPct val="0"/>
              </a:spcAft>
            </a:pPr>
            <a:endParaRPr lang="en-US" sz="1000">
              <a:solidFill>
                <a:prstClr val="white"/>
              </a:solidFill>
            </a:endParaRPr>
          </a:p>
        </p:txBody>
      </p:sp>
      <p:sp>
        <p:nvSpPr>
          <p:cNvPr id="65" name="Isosceles Triangle 64">
            <a:extLst>
              <a:ext uri="{FF2B5EF4-FFF2-40B4-BE49-F238E27FC236}">
                <a16:creationId xmlns:a16="http://schemas.microsoft.com/office/drawing/2014/main" xmlns="" id="{7AF1710F-2E89-4AD6-8F7A-F879BEB5508B}"/>
              </a:ext>
            </a:extLst>
          </p:cNvPr>
          <p:cNvSpPr/>
          <p:nvPr userDrawn="1"/>
        </p:nvSpPr>
        <p:spPr>
          <a:xfrm>
            <a:off x="2522030" y="1767476"/>
            <a:ext cx="154396" cy="122472"/>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eaLnBrk="0" fontAlgn="base" hangingPunct="0">
              <a:spcBef>
                <a:spcPct val="0"/>
              </a:spcBef>
              <a:spcAft>
                <a:spcPct val="0"/>
              </a:spcAft>
            </a:pPr>
            <a:endParaRPr lang="en-US" sz="1000">
              <a:solidFill>
                <a:prstClr val="white"/>
              </a:solidFill>
            </a:endParaRPr>
          </a:p>
        </p:txBody>
      </p:sp>
      <p:sp>
        <p:nvSpPr>
          <p:cNvPr id="66" name="HTextbox 3">
            <a:extLst>
              <a:ext uri="{FF2B5EF4-FFF2-40B4-BE49-F238E27FC236}">
                <a16:creationId xmlns="" xmlns:a16="http://schemas.microsoft.com/office/drawing/2014/main" id="{AEFB8385-F8DD-453A-82C7-069CA83C35DC}"/>
              </a:ext>
            </a:extLst>
          </p:cNvPr>
          <p:cNvSpPr txBox="1"/>
          <p:nvPr userDrawn="1"/>
        </p:nvSpPr>
        <p:spPr>
          <a:xfrm>
            <a:off x="712933" y="1966894"/>
            <a:ext cx="873958" cy="138499"/>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lnSpc>
                <a:spcPct val="90000"/>
              </a:lnSpc>
              <a:spcBef>
                <a:spcPct val="0"/>
              </a:spcBef>
              <a:spcAft>
                <a:spcPct val="0"/>
              </a:spcAft>
              <a:defRPr/>
            </a:pPr>
            <a:r>
              <a:rPr lang="en-US" sz="1000" b="1" dirty="0" smtClean="0">
                <a:solidFill>
                  <a:prstClr val="black"/>
                </a:solidFill>
                <a:cs typeface="Arial" pitchFamily="34" charset="0"/>
              </a:rPr>
              <a:t>Live Training *</a:t>
            </a:r>
            <a:endParaRPr lang="en-US" sz="1000" b="1" dirty="0">
              <a:solidFill>
                <a:prstClr val="black"/>
              </a:solidFill>
              <a:cs typeface="Arial" pitchFamily="34" charset="0"/>
            </a:endParaRPr>
          </a:p>
        </p:txBody>
      </p:sp>
      <p:sp>
        <p:nvSpPr>
          <p:cNvPr id="67" name="63Bar 3">
            <a:extLst>
              <a:ext uri="{FF2B5EF4-FFF2-40B4-BE49-F238E27FC236}">
                <a16:creationId xmlns="" xmlns:a16="http://schemas.microsoft.com/office/drawing/2014/main" id="{D2D625EE-6918-482D-879C-B1B5C078A30B}"/>
              </a:ext>
            </a:extLst>
          </p:cNvPr>
          <p:cNvSpPr/>
          <p:nvPr userDrawn="1"/>
        </p:nvSpPr>
        <p:spPr>
          <a:xfrm>
            <a:off x="1648377" y="1960793"/>
            <a:ext cx="2257114" cy="147938"/>
          </a:xfrm>
          <a:prstGeom prst="rect">
            <a:avLst/>
          </a:prstGeom>
          <a:pattFill prst="wdUpDiag">
            <a:fgClr>
              <a:srgbClr val="92D050"/>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44" fontAlgn="base">
              <a:lnSpc>
                <a:spcPct val="80000"/>
              </a:lnSpc>
              <a:spcBef>
                <a:spcPct val="0"/>
              </a:spcBef>
              <a:spcAft>
                <a:spcPct val="0"/>
              </a:spcAft>
              <a:defRPr/>
            </a:pPr>
            <a:endParaRPr lang="en-US" sz="1000" b="1" dirty="0">
              <a:solidFill>
                <a:prstClr val="black"/>
              </a:solidFill>
              <a:cs typeface="Arial" pitchFamily="34" charset="0"/>
            </a:endParaRPr>
          </a:p>
        </p:txBody>
      </p:sp>
      <p:sp>
        <p:nvSpPr>
          <p:cNvPr id="68" name="Isosceles Triangle 67">
            <a:extLst>
              <a:ext uri="{FF2B5EF4-FFF2-40B4-BE49-F238E27FC236}">
                <a16:creationId xmlns:a16="http://schemas.microsoft.com/office/drawing/2014/main" xmlns="" id="{7AF1710F-2E89-4AD6-8F7A-F879BEB5508B}"/>
              </a:ext>
            </a:extLst>
          </p:cNvPr>
          <p:cNvSpPr/>
          <p:nvPr userDrawn="1"/>
        </p:nvSpPr>
        <p:spPr>
          <a:xfrm>
            <a:off x="2522028" y="1979146"/>
            <a:ext cx="154396" cy="122472"/>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eaLnBrk="0" fontAlgn="base" hangingPunct="0">
              <a:spcBef>
                <a:spcPct val="0"/>
              </a:spcBef>
              <a:spcAft>
                <a:spcPct val="0"/>
              </a:spcAft>
            </a:pPr>
            <a:endParaRPr lang="en-US" sz="1000">
              <a:solidFill>
                <a:prstClr val="white"/>
              </a:solidFill>
            </a:endParaRPr>
          </a:p>
        </p:txBody>
      </p:sp>
      <p:sp>
        <p:nvSpPr>
          <p:cNvPr id="2" name="TextBox 1"/>
          <p:cNvSpPr txBox="1"/>
          <p:nvPr userDrawn="1"/>
        </p:nvSpPr>
        <p:spPr>
          <a:xfrm>
            <a:off x="4260831" y="1836532"/>
            <a:ext cx="1466922" cy="249299"/>
          </a:xfrm>
          <a:prstGeom prst="rect">
            <a:avLst/>
          </a:prstGeom>
          <a:noFill/>
        </p:spPr>
        <p:txBody>
          <a:bodyPr wrap="square" lIns="0" tIns="0" rIns="0" bIns="0" rtlCol="0" anchor="t">
            <a:spAutoFit/>
          </a:bodyPr>
          <a:lstStyle/>
          <a:p>
            <a:pPr algn="ctr" defTabSz="914344" fontAlgn="base">
              <a:lnSpc>
                <a:spcPct val="90000"/>
              </a:lnSpc>
              <a:spcBef>
                <a:spcPct val="0"/>
              </a:spcBef>
              <a:spcAft>
                <a:spcPct val="0"/>
              </a:spcAft>
            </a:pPr>
            <a:r>
              <a:rPr lang="en-US" sz="900" b="1" dirty="0" smtClean="0">
                <a:solidFill>
                  <a:prstClr val="black"/>
                </a:solidFill>
                <a:cs typeface="Arial" pitchFamily="34" charset="0"/>
              </a:rPr>
              <a:t>* Not Depicted on STE Strategic Roadmap</a:t>
            </a:r>
            <a:endParaRPr lang="en-US" sz="900" b="1" dirty="0">
              <a:solidFill>
                <a:prstClr val="black"/>
              </a:solidFill>
              <a:cs typeface="Arial" pitchFamily="34" charset="0"/>
            </a:endParaRPr>
          </a:p>
        </p:txBody>
      </p:sp>
      <p:sp>
        <p:nvSpPr>
          <p:cNvPr id="69" name="Rounded Rectangle 68"/>
          <p:cNvSpPr/>
          <p:nvPr userDrawn="1"/>
        </p:nvSpPr>
        <p:spPr>
          <a:xfrm>
            <a:off x="921745" y="2501048"/>
            <a:ext cx="5102966" cy="1141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266"/>
            <a:endParaRPr lang="en-US" sz="1080">
              <a:solidFill>
                <a:prstClr val="white"/>
              </a:solidFill>
            </a:endParaRPr>
          </a:p>
        </p:txBody>
      </p:sp>
      <p:sp>
        <p:nvSpPr>
          <p:cNvPr id="70" name="Rounded Rectangle 69"/>
          <p:cNvSpPr/>
          <p:nvPr userDrawn="1"/>
        </p:nvSpPr>
        <p:spPr>
          <a:xfrm>
            <a:off x="923523" y="2641148"/>
            <a:ext cx="5102966" cy="1141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266"/>
            <a:endParaRPr lang="en-US" sz="1080">
              <a:solidFill>
                <a:prstClr val="white"/>
              </a:solidFill>
            </a:endParaRPr>
          </a:p>
        </p:txBody>
      </p:sp>
    </p:spTree>
    <p:extLst>
      <p:ext uri="{BB962C8B-B14F-4D97-AF65-F5344CB8AC3E}">
        <p14:creationId xmlns:p14="http://schemas.microsoft.com/office/powerpoint/2010/main" val="1756707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0" y="5197477"/>
            <a:ext cx="9156700" cy="1670050"/>
          </a:xfrm>
          <a:prstGeom prst="rect">
            <a:avLst/>
          </a:prstGeom>
          <a:noFill/>
          <a:ln w="9525">
            <a:noFill/>
            <a:miter lim="800000"/>
            <a:headEnd/>
            <a:tailEnd/>
          </a:ln>
          <a:effectLst/>
        </p:spPr>
      </p:pic>
      <p:sp>
        <p:nvSpPr>
          <p:cNvPr id="20" name="Rectangle 89"/>
          <p:cNvSpPr>
            <a:spLocks noChangeArrowheads="1"/>
          </p:cNvSpPr>
          <p:nvPr/>
        </p:nvSpPr>
        <p:spPr bwMode="auto">
          <a:xfrm>
            <a:off x="123826" y="342903"/>
            <a:ext cx="8839200" cy="492443"/>
          </a:xfrm>
          <a:prstGeom prst="rect">
            <a:avLst/>
          </a:prstGeom>
          <a:noFill/>
          <a:ln w="12700">
            <a:noFill/>
            <a:miter lim="800000"/>
            <a:headEnd/>
            <a:tailEnd/>
          </a:ln>
          <a:effectLst/>
        </p:spPr>
        <p:txBody>
          <a:bodyPr wrap="square" lIns="0" tIns="0" rIns="0" bIns="0">
            <a:spAutoFit/>
          </a:bodyPr>
          <a:lstStyle/>
          <a:p>
            <a:pPr defTabSz="914266" eaLnBrk="0" hangingPunct="0">
              <a:defRPr/>
            </a:pPr>
            <a:r>
              <a:rPr lang="en-US" altLang="en-US" sz="3200" b="1" i="1" spc="500" dirty="0">
                <a:solidFill>
                  <a:srgbClr val="4F81BD">
                    <a:lumMod val="75000"/>
                  </a:srgbClr>
                </a:solidFill>
                <a:effectLst>
                  <a:outerShdw blurRad="38100" dist="38100" dir="2700000" algn="tl">
                    <a:srgbClr val="000000">
                      <a:alpha val="43137"/>
                    </a:srgbClr>
                  </a:outerShdw>
                </a:effectLst>
                <a:latin typeface="Arial Black" pitchFamily="34" charset="0"/>
                <a:ea typeface="Kozuka Gothic Pro B" pitchFamily="34" charset="-128"/>
                <a:cs typeface="Arial" pitchFamily="34" charset="0"/>
              </a:rPr>
              <a:t>Army Science &amp; Technology</a:t>
            </a:r>
          </a:p>
        </p:txBody>
      </p:sp>
      <p:pic>
        <p:nvPicPr>
          <p:cNvPr id="2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 y="-9524"/>
            <a:ext cx="9182100" cy="122236"/>
          </a:xfrm>
          <a:prstGeom prst="rect">
            <a:avLst/>
          </a:prstGeom>
          <a:noFill/>
          <a:ln w="9525">
            <a:noFill/>
            <a:miter lim="800000"/>
            <a:headEnd/>
            <a:tailEnd/>
          </a:ln>
          <a:effectLst/>
        </p:spPr>
      </p:pic>
      <p:pic>
        <p:nvPicPr>
          <p:cNvPr id="7" name="Picture 2" descr="C:\Users\ahmadna\Desktop\Branding\ASAALT_color.png"/>
          <p:cNvPicPr>
            <a:picLocks noChangeAspect="1" noChangeArrowheads="1"/>
          </p:cNvPicPr>
          <p:nvPr userDrawn="1"/>
        </p:nvPicPr>
        <p:blipFill>
          <a:blip r:embed="rId4" cstate="print"/>
          <a:srcRect l="4860" t="2500" r="4956" b="4500"/>
          <a:stretch>
            <a:fillRect/>
          </a:stretch>
        </p:blipFill>
        <p:spPr bwMode="auto">
          <a:xfrm>
            <a:off x="8365334" y="14666"/>
            <a:ext cx="760072" cy="761828"/>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28578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3" name="Picture 2" descr="C:\Users\ahmadna\Desktop\Picture1.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6129" y="6495282"/>
            <a:ext cx="8832850" cy="354012"/>
          </a:xfrm>
          <a:prstGeom prst="rect">
            <a:avLst/>
          </a:prstGeom>
          <a:noFill/>
        </p:spPr>
      </p:pic>
      <p:sp>
        <p:nvSpPr>
          <p:cNvPr id="4" name="TextBox 3"/>
          <p:cNvSpPr txBox="1"/>
          <p:nvPr userDrawn="1"/>
        </p:nvSpPr>
        <p:spPr>
          <a:xfrm>
            <a:off x="8820153" y="6601676"/>
            <a:ext cx="285190" cy="172355"/>
          </a:xfrm>
          <a:prstGeom prst="rect">
            <a:avLst/>
          </a:prstGeom>
          <a:noFill/>
        </p:spPr>
        <p:txBody>
          <a:bodyPr wrap="square" lIns="9144" tIns="9144" rIns="9144" bIns="9144" anchor="ctr">
            <a:spAutoFit/>
          </a:bodyPr>
          <a:lstStyle/>
          <a:p>
            <a:pPr algn="ctr" defTabSz="914266" eaLnBrk="0" hangingPunct="0">
              <a:defRPr/>
            </a:pPr>
            <a:fld id="{6A538B20-F103-4B61-9340-A201FCCC8171}" type="slidenum">
              <a:rPr lang="en-US" sz="1000" b="1" i="1" smtClean="0">
                <a:solidFill>
                  <a:prstClr val="black"/>
                </a:solidFill>
                <a:latin typeface="Myriad Pro" pitchFamily="34" charset="0"/>
                <a:cs typeface="Arial" pitchFamily="34" charset="0"/>
              </a:rPr>
              <a:pPr algn="ctr" defTabSz="914266" eaLnBrk="0" hangingPunct="0">
                <a:defRPr/>
              </a:pPr>
              <a:t>‹#›</a:t>
            </a:fld>
            <a:endParaRPr lang="en-US" sz="1000" b="1" i="1" dirty="0">
              <a:solidFill>
                <a:prstClr val="black"/>
              </a:solidFill>
              <a:latin typeface="Myriad Pro" pitchFamily="34" charset="0"/>
              <a:cs typeface="Arial" pitchFamily="34" charset="0"/>
            </a:endParaRPr>
          </a:p>
        </p:txBody>
      </p:sp>
      <p:pic>
        <p:nvPicPr>
          <p:cNvPr id="5" name="Picture 2" descr="C:\Users\ahmadna\Desktop\Branding\ASAALT_color.png"/>
          <p:cNvPicPr>
            <a:picLocks noChangeAspect="1" noChangeArrowheads="1"/>
          </p:cNvPicPr>
          <p:nvPr userDrawn="1"/>
        </p:nvPicPr>
        <p:blipFill>
          <a:blip r:embed="rId3" cstate="print"/>
          <a:srcRect l="4860" t="2500" r="4956" b="4500"/>
          <a:stretch>
            <a:fillRect/>
          </a:stretch>
        </p:blipFill>
        <p:spPr bwMode="auto">
          <a:xfrm>
            <a:off x="21434" y="-4384"/>
            <a:ext cx="760072" cy="761828"/>
          </a:xfrm>
          <a:prstGeom prst="rect">
            <a:avLst/>
          </a:prstGeom>
          <a:noFill/>
          <a:effectLst>
            <a:outerShdw blurRad="63500" sx="102000" sy="102000" algn="ctr" rotWithShape="0">
              <a:prstClr val="black">
                <a:alpha val="42000"/>
              </a:prstClr>
            </a:outerShdw>
          </a:effectLst>
        </p:spPr>
      </p:pic>
    </p:spTree>
    <p:extLst>
      <p:ext uri="{BB962C8B-B14F-4D97-AF65-F5344CB8AC3E}">
        <p14:creationId xmlns:p14="http://schemas.microsoft.com/office/powerpoint/2010/main" val="720682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pic>
        <p:nvPicPr>
          <p:cNvPr id="4" name="Picture 1" descr="Bottom Ba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700" y="6534151"/>
            <a:ext cx="9131300" cy="323850"/>
          </a:xfrm>
          <a:prstGeom prst="rect">
            <a:avLst/>
          </a:prstGeom>
          <a:noFill/>
          <a:ln w="9525">
            <a:noFill/>
            <a:miter lim="800000"/>
            <a:headEnd/>
            <a:tailEnd/>
          </a:ln>
        </p:spPr>
      </p:pic>
      <p:sp>
        <p:nvSpPr>
          <p:cNvPr id="5" name="Rounded Rectangle 4"/>
          <p:cNvSpPr/>
          <p:nvPr/>
        </p:nvSpPr>
        <p:spPr>
          <a:xfrm>
            <a:off x="2" y="28577"/>
            <a:ext cx="9144000" cy="764526"/>
          </a:xfrm>
          <a:prstGeom prst="roundRect">
            <a:avLst>
              <a:gd name="adj" fmla="val 0"/>
            </a:avLst>
          </a:prstGeom>
          <a:gradFill flip="none" rotWithShape="1">
            <a:gsLst>
              <a:gs pos="55000">
                <a:schemeClr val="bg1"/>
              </a:gs>
              <a:gs pos="100000">
                <a:schemeClr val="bg1">
                  <a:lumMod val="85000"/>
                </a:schemeClr>
              </a:gs>
            </a:gsLst>
            <a:lin ang="5400000" scaled="0"/>
            <a:tileRect/>
          </a:gradFill>
          <a:ln w="19050">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266" eaLnBrk="0" fontAlgn="base" hangingPunct="0">
              <a:lnSpc>
                <a:spcPct val="80000"/>
              </a:lnSpc>
              <a:spcBef>
                <a:spcPct val="0"/>
              </a:spcBef>
              <a:spcAft>
                <a:spcPct val="0"/>
              </a:spcAft>
              <a:defRPr/>
            </a:pPr>
            <a:endParaRPr lang="en-US" sz="2800" b="1" i="1" dirty="0">
              <a:solidFill>
                <a:prstClr val="black"/>
              </a:solidFill>
            </a:endParaRPr>
          </a:p>
        </p:txBody>
      </p:sp>
      <p:sp>
        <p:nvSpPr>
          <p:cNvPr id="6" name="TextBox 5"/>
          <p:cNvSpPr txBox="1"/>
          <p:nvPr/>
        </p:nvSpPr>
        <p:spPr>
          <a:xfrm>
            <a:off x="8990977" y="6453190"/>
            <a:ext cx="143501" cy="141577"/>
          </a:xfrm>
          <a:prstGeom prst="rect">
            <a:avLst/>
          </a:prstGeom>
          <a:noFill/>
        </p:spPr>
        <p:txBody>
          <a:bodyPr wrap="none" lIns="9144" tIns="9144" rIns="9144" bIns="9144">
            <a:spAutoFit/>
          </a:bodyPr>
          <a:lstStyle/>
          <a:p>
            <a:pPr algn="r" defTabSz="914266" eaLnBrk="0" hangingPunct="0">
              <a:defRPr/>
            </a:pPr>
            <a:fld id="{9E3E87BF-4570-46FC-8918-A40C2910C3E9}" type="slidenum">
              <a:rPr lang="en-US" sz="800" b="1" i="1">
                <a:solidFill>
                  <a:prstClr val="black"/>
                </a:solidFill>
                <a:latin typeface="Myriad Pro" pitchFamily="34" charset="0"/>
                <a:cs typeface="Arial" charset="0"/>
              </a:rPr>
              <a:pPr algn="r" defTabSz="914266" eaLnBrk="0" hangingPunct="0">
                <a:defRPr/>
              </a:pPr>
              <a:t>‹#›</a:t>
            </a:fld>
            <a:endParaRPr lang="en-US" sz="800" b="1" i="1" dirty="0">
              <a:solidFill>
                <a:prstClr val="black"/>
              </a:solidFill>
              <a:latin typeface="Myriad Pro" pitchFamily="34" charset="0"/>
              <a:cs typeface="Arial" charset="0"/>
            </a:endParaRPr>
          </a:p>
        </p:txBody>
      </p:sp>
      <p:cxnSp>
        <p:nvCxnSpPr>
          <p:cNvPr id="7" name="Straight Connector 6"/>
          <p:cNvCxnSpPr/>
          <p:nvPr/>
        </p:nvCxnSpPr>
        <p:spPr>
          <a:xfrm>
            <a:off x="0" y="822326"/>
            <a:ext cx="9144000" cy="0"/>
          </a:xfrm>
          <a:prstGeom prst="line">
            <a:avLst/>
          </a:prstGeom>
          <a:ln w="12700">
            <a:solidFill>
              <a:srgbClr val="696F6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841376"/>
            <a:ext cx="9144000" cy="0"/>
          </a:xfrm>
          <a:prstGeom prst="line">
            <a:avLst/>
          </a:prstGeom>
          <a:ln w="12700">
            <a:solidFill>
              <a:srgbClr val="A29B89"/>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0" y="801688"/>
            <a:ext cx="9144000" cy="0"/>
          </a:xfrm>
          <a:prstGeom prst="line">
            <a:avLst/>
          </a:prstGeom>
          <a:ln w="12700">
            <a:solidFill>
              <a:srgbClr val="838378"/>
            </a:solidFill>
          </a:ln>
        </p:spPr>
        <p:style>
          <a:lnRef idx="1">
            <a:schemeClr val="accent1"/>
          </a:lnRef>
          <a:fillRef idx="0">
            <a:schemeClr val="accent1"/>
          </a:fillRef>
          <a:effectRef idx="0">
            <a:schemeClr val="accent1"/>
          </a:effectRef>
          <a:fontRef idx="minor">
            <a:schemeClr val="tx1"/>
          </a:fontRef>
        </p:style>
      </p:cxnSp>
      <p:sp>
        <p:nvSpPr>
          <p:cNvPr id="32" name="Title 31"/>
          <p:cNvSpPr>
            <a:spLocks noGrp="1"/>
          </p:cNvSpPr>
          <p:nvPr>
            <p:ph type="title"/>
          </p:nvPr>
        </p:nvSpPr>
        <p:spPr>
          <a:xfrm>
            <a:off x="304800" y="10633"/>
            <a:ext cx="8731624" cy="786810"/>
          </a:xfrm>
          <a:prstGeom prst="rect">
            <a:avLst/>
          </a:prstGeom>
        </p:spPr>
        <p:txBody>
          <a:bodyPr anchor="ctr"/>
          <a:lstStyle>
            <a:lvl1pPr>
              <a:lnSpc>
                <a:spcPct val="80000"/>
              </a:lnSpc>
              <a:defRPr sz="3600" b="1" i="1">
                <a:latin typeface="Calibri" pitchFamily="34" charset="0"/>
              </a:defRPr>
            </a:lvl1pPr>
          </a:lstStyle>
          <a:p>
            <a:r>
              <a:rPr lang="en-US" dirty="0"/>
              <a:t>Click to edit Master title style</a:t>
            </a:r>
          </a:p>
        </p:txBody>
      </p:sp>
      <p:sp>
        <p:nvSpPr>
          <p:cNvPr id="34" name="Text Placeholder 33"/>
          <p:cNvSpPr>
            <a:spLocks noGrp="1"/>
          </p:cNvSpPr>
          <p:nvPr>
            <p:ph type="body" sz="quarter" idx="10"/>
          </p:nvPr>
        </p:nvSpPr>
        <p:spPr>
          <a:xfrm>
            <a:off x="187452" y="905895"/>
            <a:ext cx="8769096" cy="5613782"/>
          </a:xfrm>
          <a:prstGeom prst="rect">
            <a:avLst/>
          </a:prstGeom>
        </p:spPr>
        <p:txBody>
          <a:bodyPr/>
          <a:lstStyle>
            <a:lvl1pPr marL="228586" indent="-228586">
              <a:lnSpc>
                <a:spcPct val="90000"/>
              </a:lnSpc>
              <a:spcBef>
                <a:spcPts val="600"/>
              </a:spcBef>
              <a:spcAft>
                <a:spcPts val="0"/>
              </a:spcAft>
              <a:defRPr sz="2800" b="1">
                <a:latin typeface="Arial" pitchFamily="34" charset="0"/>
                <a:cs typeface="Arial" pitchFamily="34" charset="0"/>
              </a:defRPr>
            </a:lvl1pPr>
            <a:lvl2pPr marL="685758" indent="-228586">
              <a:lnSpc>
                <a:spcPct val="90000"/>
              </a:lnSpc>
              <a:spcBef>
                <a:spcPts val="600"/>
              </a:spcBef>
              <a:spcAft>
                <a:spcPts val="0"/>
              </a:spcAft>
              <a:defRPr sz="2400" b="1">
                <a:latin typeface="Arial" pitchFamily="34" charset="0"/>
                <a:cs typeface="Arial" pitchFamily="34" charset="0"/>
              </a:defRPr>
            </a:lvl2pPr>
            <a:lvl3pPr>
              <a:lnSpc>
                <a:spcPct val="90000"/>
              </a:lnSpc>
              <a:spcBef>
                <a:spcPts val="600"/>
              </a:spcBef>
              <a:spcAft>
                <a:spcPts val="0"/>
              </a:spcAft>
              <a:defRPr sz="2000" b="1">
                <a:latin typeface="Arial" pitchFamily="34" charset="0"/>
                <a:cs typeface="Arial" pitchFamily="34" charset="0"/>
              </a:defRPr>
            </a:lvl3pPr>
            <a:lvl4pPr>
              <a:lnSpc>
                <a:spcPct val="90000"/>
              </a:lnSpc>
              <a:spcBef>
                <a:spcPts val="600"/>
              </a:spcBef>
              <a:spcAft>
                <a:spcPts val="0"/>
              </a:spcAft>
              <a:defRPr sz="1800" b="1">
                <a:latin typeface="Arial" pitchFamily="34" charset="0"/>
                <a:cs typeface="Arial" pitchFamily="34" charset="0"/>
              </a:defRPr>
            </a:lvl4pPr>
            <a:lvl5pPr>
              <a:lnSpc>
                <a:spcPct val="90000"/>
              </a:lnSpc>
              <a:spcBef>
                <a:spcPts val="600"/>
              </a:spcBef>
              <a:spcAft>
                <a:spcPts val="0"/>
              </a:spcAft>
              <a:defRPr sz="1800" b="1">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4" descr="C:\Users\ahmadna\Desktop\Army\Army logo_hires.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4" y="6"/>
            <a:ext cx="790576" cy="790576"/>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71674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4"/>
            <a:ext cx="7886700" cy="1325564"/>
          </a:xfrm>
          <a:prstGeom prst="rect">
            <a:avLst/>
          </a:prstGeom>
        </p:spPr>
        <p:txBody>
          <a:bodyPr/>
          <a:lstStyle/>
          <a:p>
            <a:r>
              <a:rPr lang="en-US"/>
              <a:t>Click to edit Master title style</a:t>
            </a:r>
          </a:p>
        </p:txBody>
      </p:sp>
      <p:sp>
        <p:nvSpPr>
          <p:cNvPr id="3" name="Date Placeholder 4"/>
          <p:cNvSpPr>
            <a:spLocks noGrp="1"/>
          </p:cNvSpPr>
          <p:nvPr>
            <p:ph type="dt" sz="half" idx="10"/>
          </p:nvPr>
        </p:nvSpPr>
        <p:spPr>
          <a:xfrm>
            <a:off x="0" y="6583364"/>
            <a:ext cx="838200" cy="274636"/>
          </a:xfrm>
          <a:prstGeom prst="rect">
            <a:avLst/>
          </a:prstGeom>
        </p:spPr>
        <p:txBody>
          <a:bodyPr/>
          <a:lstStyle>
            <a:lvl1pPr>
              <a:defRPr/>
            </a:lvl1pPr>
          </a:lstStyle>
          <a:p>
            <a:pPr defTabSz="914266" eaLnBrk="0" fontAlgn="base" hangingPunct="0">
              <a:spcBef>
                <a:spcPct val="0"/>
              </a:spcBef>
              <a:spcAft>
                <a:spcPct val="0"/>
              </a:spcAft>
              <a:defRPr/>
            </a:pPr>
            <a:fld id="{5E317AD1-92D8-4B2C-8A12-DF946B2A17DA}" type="datetime1">
              <a:rPr lang="en-US" sz="1400" b="1" i="1">
                <a:solidFill>
                  <a:prstClr val="black"/>
                </a:solidFill>
                <a:cs typeface="Arial" charset="0"/>
              </a:rPr>
              <a:pPr defTabSz="914266" eaLnBrk="0" fontAlgn="base" hangingPunct="0">
                <a:spcBef>
                  <a:spcPct val="0"/>
                </a:spcBef>
                <a:spcAft>
                  <a:spcPct val="0"/>
                </a:spcAft>
                <a:defRPr/>
              </a:pPr>
              <a:t>5/28/2020</a:t>
            </a:fld>
            <a:endParaRPr lang="en-US" sz="1400" b="1" i="1" dirty="0">
              <a:solidFill>
                <a:prstClr val="black"/>
              </a:solidFill>
              <a:cs typeface="Arial" charset="0"/>
            </a:endParaRPr>
          </a:p>
        </p:txBody>
      </p:sp>
      <p:sp>
        <p:nvSpPr>
          <p:cNvPr id="4" name="Slide Number Placeholder 5"/>
          <p:cNvSpPr>
            <a:spLocks noGrp="1"/>
          </p:cNvSpPr>
          <p:nvPr>
            <p:ph type="sldNum" sz="quarter" idx="11"/>
          </p:nvPr>
        </p:nvSpPr>
        <p:spPr>
          <a:xfrm>
            <a:off x="8534400" y="6583364"/>
            <a:ext cx="609600" cy="274636"/>
          </a:xfrm>
          <a:prstGeom prst="rect">
            <a:avLst/>
          </a:prstGeom>
        </p:spPr>
        <p:txBody>
          <a:bodyPr/>
          <a:lstStyle>
            <a:lvl1pPr>
              <a:defRPr/>
            </a:lvl1pPr>
          </a:lstStyle>
          <a:p>
            <a:pPr defTabSz="914266" eaLnBrk="0" fontAlgn="base" hangingPunct="0">
              <a:spcBef>
                <a:spcPct val="0"/>
              </a:spcBef>
              <a:spcAft>
                <a:spcPct val="0"/>
              </a:spcAft>
              <a:defRPr/>
            </a:pPr>
            <a:fld id="{1C8A8D68-58E4-48F6-82DD-BB6CA6352227}" type="slidenum">
              <a:rPr lang="en-US" sz="1400" b="1" i="1">
                <a:solidFill>
                  <a:prstClr val="black"/>
                </a:solidFill>
                <a:cs typeface="Arial" charset="0"/>
              </a:rPr>
              <a:pPr defTabSz="914266" eaLnBrk="0" fontAlgn="base" hangingPunct="0">
                <a:spcBef>
                  <a:spcPct val="0"/>
                </a:spcBef>
                <a:spcAft>
                  <a:spcPct val="0"/>
                </a:spcAft>
                <a:defRPr/>
              </a:pPr>
              <a:t>‹#›</a:t>
            </a:fld>
            <a:endParaRPr lang="en-US" sz="1400" b="1" i="1" dirty="0">
              <a:solidFill>
                <a:prstClr val="black"/>
              </a:solidFill>
              <a:cs typeface="Arial" charset="0"/>
            </a:endParaRPr>
          </a:p>
        </p:txBody>
      </p:sp>
    </p:spTree>
    <p:extLst>
      <p:ext uri="{BB962C8B-B14F-4D97-AF65-F5344CB8AC3E}">
        <p14:creationId xmlns:p14="http://schemas.microsoft.com/office/powerpoint/2010/main" val="4248734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4"/>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457200" y="1600202"/>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590"/>
            <a:ext cx="4038600" cy="21875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038600" cy="45259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0" y="6583364"/>
            <a:ext cx="838200" cy="274636"/>
          </a:xfrm>
          <a:prstGeom prst="rect">
            <a:avLst/>
          </a:prstGeom>
        </p:spPr>
        <p:txBody>
          <a:bodyPr/>
          <a:lstStyle>
            <a:lvl1pPr>
              <a:defRPr/>
            </a:lvl1pPr>
          </a:lstStyle>
          <a:p>
            <a:pPr defTabSz="914266" eaLnBrk="0" fontAlgn="base" hangingPunct="0">
              <a:spcBef>
                <a:spcPct val="0"/>
              </a:spcBef>
              <a:spcAft>
                <a:spcPct val="0"/>
              </a:spcAft>
              <a:defRPr/>
            </a:pPr>
            <a:fld id="{CCDE10AC-8C25-458F-8217-FEB8954EDDDC}" type="datetime1">
              <a:rPr lang="en-US" sz="1400" b="1" i="1">
                <a:solidFill>
                  <a:prstClr val="black"/>
                </a:solidFill>
                <a:cs typeface="Arial" charset="0"/>
              </a:rPr>
              <a:pPr defTabSz="914266" eaLnBrk="0" fontAlgn="base" hangingPunct="0">
                <a:spcBef>
                  <a:spcPct val="0"/>
                </a:spcBef>
                <a:spcAft>
                  <a:spcPct val="0"/>
                </a:spcAft>
                <a:defRPr/>
              </a:pPr>
              <a:t>5/28/2020</a:t>
            </a:fld>
            <a:endParaRPr lang="en-US" sz="1400" b="1" i="1" dirty="0">
              <a:solidFill>
                <a:prstClr val="black"/>
              </a:solidFill>
              <a:cs typeface="Arial" charset="0"/>
            </a:endParaRPr>
          </a:p>
        </p:txBody>
      </p:sp>
      <p:sp>
        <p:nvSpPr>
          <p:cNvPr id="7" name="Slide Number Placeholder 5"/>
          <p:cNvSpPr>
            <a:spLocks noGrp="1"/>
          </p:cNvSpPr>
          <p:nvPr>
            <p:ph type="sldNum" sz="quarter" idx="11"/>
          </p:nvPr>
        </p:nvSpPr>
        <p:spPr>
          <a:xfrm>
            <a:off x="8534400" y="6583364"/>
            <a:ext cx="609600" cy="274636"/>
          </a:xfrm>
          <a:prstGeom prst="rect">
            <a:avLst/>
          </a:prstGeom>
        </p:spPr>
        <p:txBody>
          <a:bodyPr/>
          <a:lstStyle>
            <a:lvl1pPr>
              <a:defRPr/>
            </a:lvl1pPr>
          </a:lstStyle>
          <a:p>
            <a:pPr defTabSz="914266" eaLnBrk="0" fontAlgn="base" hangingPunct="0">
              <a:spcBef>
                <a:spcPct val="0"/>
              </a:spcBef>
              <a:spcAft>
                <a:spcPct val="0"/>
              </a:spcAft>
              <a:defRPr/>
            </a:pPr>
            <a:fld id="{E4F2820C-FBED-4CC2-9BA4-A26D6C744EF4}" type="slidenum">
              <a:rPr lang="en-US" sz="1400" b="1" i="1">
                <a:solidFill>
                  <a:prstClr val="black"/>
                </a:solidFill>
                <a:cs typeface="Arial" charset="0"/>
              </a:rPr>
              <a:pPr defTabSz="914266" eaLnBrk="0" fontAlgn="base" hangingPunct="0">
                <a:spcBef>
                  <a:spcPct val="0"/>
                </a:spcBef>
                <a:spcAft>
                  <a:spcPct val="0"/>
                </a:spcAft>
                <a:defRPr/>
              </a:pPr>
              <a:t>‹#›</a:t>
            </a:fld>
            <a:endParaRPr lang="en-US" sz="1400" b="1" i="1" dirty="0">
              <a:solidFill>
                <a:prstClr val="black"/>
              </a:solidFill>
              <a:cs typeface="Arial" charset="0"/>
            </a:endParaRPr>
          </a:p>
        </p:txBody>
      </p:sp>
    </p:spTree>
    <p:extLst>
      <p:ext uri="{BB962C8B-B14F-4D97-AF65-F5344CB8AC3E}">
        <p14:creationId xmlns:p14="http://schemas.microsoft.com/office/powerpoint/2010/main" val="146524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nterior Slide - Title &amp; 1-Column Content">
    <p:spTree>
      <p:nvGrpSpPr>
        <p:cNvPr id="1" name=""/>
        <p:cNvGrpSpPr/>
        <p:nvPr/>
      </p:nvGrpSpPr>
      <p:grpSpPr>
        <a:xfrm>
          <a:off x="0" y="0"/>
          <a:ext cx="0" cy="0"/>
          <a:chOff x="0" y="0"/>
          <a:chExt cx="0" cy="0"/>
        </a:xfrm>
      </p:grpSpPr>
      <p:sp>
        <p:nvSpPr>
          <p:cNvPr id="4" name="Content Placeholder 5"/>
          <p:cNvSpPr>
            <a:spLocks noGrp="1"/>
          </p:cNvSpPr>
          <p:nvPr>
            <p:ph sz="quarter" idx="10"/>
          </p:nvPr>
        </p:nvSpPr>
        <p:spPr>
          <a:xfrm>
            <a:off x="228600" y="1295401"/>
            <a:ext cx="8686800" cy="1717393"/>
          </a:xfrm>
          <a:prstGeom prst="rect">
            <a:avLst/>
          </a:prstGeom>
        </p:spPr>
        <p:txBody>
          <a:bodyPr wrap="square">
            <a:spAutoFit/>
          </a:bodyPr>
          <a:lstStyle>
            <a:lvl1pPr marL="230174" indent="-230174">
              <a:defRPr sz="2400">
                <a:latin typeface="Arial Black" pitchFamily="34" charset="0"/>
              </a:defRPr>
            </a:lvl1pPr>
            <a:lvl2pPr marL="511144" indent="-280970">
              <a:buFont typeface="Arial" pitchFamily="34" charset="0"/>
              <a:buChar char="–"/>
              <a:defRPr sz="2000"/>
            </a:lvl2pPr>
            <a:lvl3pPr marL="741318" indent="-230174">
              <a:defRPr sz="1800"/>
            </a:lvl3pPr>
            <a:lvl4pPr marL="971490" indent="-230174">
              <a:defRPr sz="1600"/>
            </a:lvl4pPr>
            <a:lvl5pPr marL="1260398" indent="-288906">
              <a:buFont typeface="Arial" pitchFamily="34" charset="0"/>
              <a:buChar char="•"/>
              <a:tabLs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2514600" y="131064"/>
            <a:ext cx="4572000" cy="762000"/>
          </a:xfrm>
          <a:prstGeom prst="rect">
            <a:avLst/>
          </a:prstGeom>
        </p:spPr>
        <p:txBody>
          <a:bodyPr/>
          <a:lstStyle>
            <a:lvl1pPr algn="l">
              <a:lnSpc>
                <a:spcPts val="2500"/>
              </a:lnSpc>
              <a:defRPr sz="2300">
                <a:solidFill>
                  <a:schemeClr val="bg1"/>
                </a:solidFill>
                <a:latin typeface="Arial Black" pitchFamily="34" charset="0"/>
              </a:defRPr>
            </a:lvl1pPr>
          </a:lstStyle>
          <a:p>
            <a:r>
              <a:rPr lang="en-US" dirty="0"/>
              <a:t>Click to edit Master title style</a:t>
            </a:r>
          </a:p>
        </p:txBody>
      </p:sp>
    </p:spTree>
    <p:extLst>
      <p:ext uri="{BB962C8B-B14F-4D97-AF65-F5344CB8AC3E}">
        <p14:creationId xmlns:p14="http://schemas.microsoft.com/office/powerpoint/2010/main" val="1575209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bwMode="auto">
          <a:xfrm>
            <a:off x="442210" y="2286001"/>
            <a:ext cx="8237095" cy="1285874"/>
          </a:xfrm>
          <a:prstGeom prst="rect">
            <a:avLst/>
          </a:prstGeom>
          <a:noFill/>
          <a:ln w="9525">
            <a:noFill/>
            <a:miter lim="800000"/>
            <a:headEnd/>
            <a:tailEnd/>
          </a:ln>
        </p:spPr>
        <p:txBody>
          <a:bodyPr anchor="b"/>
          <a:lstStyle>
            <a:lvl1pPr>
              <a:defRPr sz="3600" cap="none" baseline="0">
                <a:solidFill>
                  <a:schemeClr val="tx1"/>
                </a:solidFill>
              </a:defRPr>
            </a:lvl1pPr>
          </a:lstStyle>
          <a:p>
            <a:pPr lvl="0"/>
            <a:r>
              <a:rPr lang="en-US" dirty="0" smtClean="0"/>
              <a:t>SECTION TITLE GOES HERE</a:t>
            </a:r>
          </a:p>
        </p:txBody>
      </p:sp>
      <p:sp>
        <p:nvSpPr>
          <p:cNvPr id="6" name="Text Placeholder 5"/>
          <p:cNvSpPr>
            <a:spLocks noGrp="1"/>
          </p:cNvSpPr>
          <p:nvPr>
            <p:ph type="body" sz="quarter" idx="12" hasCustomPrompt="1"/>
          </p:nvPr>
        </p:nvSpPr>
        <p:spPr>
          <a:xfrm>
            <a:off x="442210" y="3569973"/>
            <a:ext cx="8237095" cy="854075"/>
          </a:xfrm>
          <a:prstGeom prst="rect">
            <a:avLst/>
          </a:prstGeom>
        </p:spPr>
        <p:txBody>
          <a:bodyPr/>
          <a:lstStyle>
            <a:lvl1pPr>
              <a:defRPr sz="1800" b="0"/>
            </a:lvl1pPr>
          </a:lstStyle>
          <a:p>
            <a:pPr lvl="0"/>
            <a:r>
              <a:rPr lang="en-US" dirty="0" smtClean="0"/>
              <a:t>SECTION SUBTITLE GOES HERE</a:t>
            </a:r>
          </a:p>
        </p:txBody>
      </p:sp>
    </p:spTree>
    <p:extLst>
      <p:ext uri="{BB962C8B-B14F-4D97-AF65-F5344CB8AC3E}">
        <p14:creationId xmlns:p14="http://schemas.microsoft.com/office/powerpoint/2010/main" val="340071348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
            <a:ext cx="8229600" cy="639764"/>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54617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Interior Slide - Title Only">
    <p:spTree>
      <p:nvGrpSpPr>
        <p:cNvPr id="1" name=""/>
        <p:cNvGrpSpPr/>
        <p:nvPr/>
      </p:nvGrpSpPr>
      <p:grpSpPr>
        <a:xfrm>
          <a:off x="0" y="0"/>
          <a:ext cx="0" cy="0"/>
          <a:chOff x="0" y="0"/>
          <a:chExt cx="0" cy="0"/>
        </a:xfrm>
      </p:grpSpPr>
      <p:sp>
        <p:nvSpPr>
          <p:cNvPr id="5" name="Title 1"/>
          <p:cNvSpPr>
            <a:spLocks noGrp="1"/>
          </p:cNvSpPr>
          <p:nvPr>
            <p:ph type="title"/>
          </p:nvPr>
        </p:nvSpPr>
        <p:spPr>
          <a:xfrm>
            <a:off x="1160586" y="76200"/>
            <a:ext cx="6400800" cy="762000"/>
          </a:xfrm>
          <a:prstGeom prst="rect">
            <a:avLst/>
          </a:prstGeom>
        </p:spPr>
        <p:txBody>
          <a:bodyPr/>
          <a:lstStyle>
            <a:lvl1pPr algn="ctr">
              <a:defRPr sz="2800" b="0">
                <a:solidFill>
                  <a:schemeClr val="bg1"/>
                </a:solidFill>
                <a:latin typeface="Arial Bold" panose="020B0704020202020204" pitchFamily="34" charset="0"/>
                <a:cs typeface="Arial Bold" panose="020B07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679886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nterior Slide - Quad Chart">
    <p:spTree>
      <p:nvGrpSpPr>
        <p:cNvPr id="1" name=""/>
        <p:cNvGrpSpPr/>
        <p:nvPr/>
      </p:nvGrpSpPr>
      <p:grpSpPr>
        <a:xfrm>
          <a:off x="0" y="0"/>
          <a:ext cx="0" cy="0"/>
          <a:chOff x="0" y="0"/>
          <a:chExt cx="0" cy="0"/>
        </a:xfrm>
      </p:grpSpPr>
      <p:sp>
        <p:nvSpPr>
          <p:cNvPr id="7" name="Title 1"/>
          <p:cNvSpPr txBox="1">
            <a:spLocks/>
          </p:cNvSpPr>
          <p:nvPr/>
        </p:nvSpPr>
        <p:spPr>
          <a:xfrm>
            <a:off x="2286000" y="283464"/>
            <a:ext cx="5105400" cy="478536"/>
          </a:xfrm>
          <a:prstGeom prst="rect">
            <a:avLst/>
          </a:prstGeom>
        </p:spPr>
        <p:txBody>
          <a:bodyPr anchor="ctr"/>
          <a:lstStyle>
            <a:lvl1pPr algn="l">
              <a:lnSpc>
                <a:spcPts val="2500"/>
              </a:lnSpc>
              <a:defRPr sz="2300">
                <a:solidFill>
                  <a:schemeClr val="bg1"/>
                </a:solidFill>
                <a:latin typeface="Arial Black" pitchFamily="34" charset="0"/>
              </a:defRPr>
            </a:lvl1pPr>
          </a:lstStyle>
          <a:p>
            <a:pPr algn="ctr" defTabSz="914266" eaLnBrk="0" fontAlgn="base" hangingPunct="0">
              <a:spcBef>
                <a:spcPct val="0"/>
              </a:spcBef>
              <a:spcAft>
                <a:spcPct val="0"/>
              </a:spcAft>
              <a:defRPr/>
            </a:pPr>
            <a:r>
              <a:rPr lang="en-US" dirty="0">
                <a:solidFill>
                  <a:prstClr val="white"/>
                </a:solidFill>
                <a:cs typeface="Arial" charset="0"/>
              </a:rPr>
              <a:t>Modular Appliances for Configurable Kitchens (MACK)</a:t>
            </a:r>
          </a:p>
        </p:txBody>
      </p:sp>
    </p:spTree>
    <p:extLst>
      <p:ext uri="{BB962C8B-B14F-4D97-AF65-F5344CB8AC3E}">
        <p14:creationId xmlns:p14="http://schemas.microsoft.com/office/powerpoint/2010/main" val="18485022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1241770"/>
            <a:ext cx="8229600" cy="5029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p:nvCxnSpPr>
        <p:spPr>
          <a:xfrm flipV="1">
            <a:off x="0" y="852490"/>
            <a:ext cx="9144000" cy="0"/>
          </a:xfrm>
          <a:prstGeom prst="line">
            <a:avLst/>
          </a:prstGeom>
          <a:ln w="12700">
            <a:solidFill>
              <a:srgbClr val="838378"/>
            </a:solidFill>
          </a:ln>
        </p:spPr>
        <p:style>
          <a:lnRef idx="1">
            <a:schemeClr val="accent1"/>
          </a:lnRef>
          <a:fillRef idx="0">
            <a:schemeClr val="accent1"/>
          </a:fillRef>
          <a:effectRef idx="0">
            <a:schemeClr val="accent1"/>
          </a:effectRef>
          <a:fontRef idx="minor">
            <a:schemeClr val="tx1"/>
          </a:fontRef>
        </p:style>
      </p:cxnSp>
      <p:sp>
        <p:nvSpPr>
          <p:cNvPr id="8" name="Title 31"/>
          <p:cNvSpPr>
            <a:spLocks noGrp="1"/>
          </p:cNvSpPr>
          <p:nvPr>
            <p:ph type="title"/>
          </p:nvPr>
        </p:nvSpPr>
        <p:spPr>
          <a:xfrm>
            <a:off x="770967" y="10633"/>
            <a:ext cx="7602070" cy="786810"/>
          </a:xfrm>
          <a:prstGeom prst="rect">
            <a:avLst/>
          </a:prstGeom>
        </p:spPr>
        <p:txBody>
          <a:bodyPr anchor="b"/>
          <a:lstStyle>
            <a:lvl1pPr algn="r">
              <a:lnSpc>
                <a:spcPct val="80000"/>
              </a:lnSpc>
              <a:defRPr sz="3000" b="1" i="0">
                <a:latin typeface="Arial" pitchFamily="34" charset="0"/>
                <a:cs typeface="Arial" pitchFamily="34" charset="0"/>
              </a:defRPr>
            </a:lvl1pPr>
          </a:lstStyle>
          <a:p>
            <a:r>
              <a:rPr lang="en-US" dirty="0"/>
              <a:t>Click to edit Master title style</a:t>
            </a:r>
          </a:p>
        </p:txBody>
      </p:sp>
      <p:cxnSp>
        <p:nvCxnSpPr>
          <p:cNvPr id="9" name="Straight Connector 8"/>
          <p:cNvCxnSpPr/>
          <p:nvPr/>
        </p:nvCxnSpPr>
        <p:spPr>
          <a:xfrm>
            <a:off x="0" y="833440"/>
            <a:ext cx="9144000" cy="0"/>
          </a:xfrm>
          <a:prstGeom prst="line">
            <a:avLst/>
          </a:prstGeom>
          <a:ln w="12700">
            <a:solidFill>
              <a:srgbClr val="696F6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835556"/>
            <a:ext cx="9144000" cy="0"/>
          </a:xfrm>
          <a:prstGeom prst="line">
            <a:avLst/>
          </a:prstGeom>
          <a:ln w="12700">
            <a:solidFill>
              <a:srgbClr val="A29B8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0" y="812804"/>
            <a:ext cx="9144000" cy="0"/>
          </a:xfrm>
          <a:prstGeom prst="line">
            <a:avLst/>
          </a:prstGeom>
          <a:ln w="12700">
            <a:solidFill>
              <a:srgbClr val="838378"/>
            </a:solidFill>
          </a:ln>
        </p:spPr>
        <p:style>
          <a:lnRef idx="1">
            <a:schemeClr val="accent1"/>
          </a:lnRef>
          <a:fillRef idx="0">
            <a:schemeClr val="accent1"/>
          </a:fillRef>
          <a:effectRef idx="0">
            <a:schemeClr val="accent1"/>
          </a:effectRef>
          <a:fontRef idx="minor">
            <a:schemeClr val="tx1"/>
          </a:fontRef>
        </p:style>
      </p:cxnSp>
      <p:pic>
        <p:nvPicPr>
          <p:cNvPr id="12" name="Picture 2" descr="C:\Users\ahmadna\Desktop\Picture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6503990"/>
            <a:ext cx="8832850" cy="354012"/>
          </a:xfrm>
          <a:prstGeom prst="rect">
            <a:avLst/>
          </a:prstGeom>
          <a:noFill/>
        </p:spPr>
      </p:pic>
      <p:sp>
        <p:nvSpPr>
          <p:cNvPr id="13" name="TextBox 12"/>
          <p:cNvSpPr txBox="1"/>
          <p:nvPr/>
        </p:nvSpPr>
        <p:spPr>
          <a:xfrm>
            <a:off x="8820153" y="6601676"/>
            <a:ext cx="285190" cy="172355"/>
          </a:xfrm>
          <a:prstGeom prst="rect">
            <a:avLst/>
          </a:prstGeom>
          <a:noFill/>
        </p:spPr>
        <p:txBody>
          <a:bodyPr wrap="square" lIns="9144" tIns="9144" rIns="9144" bIns="9144" anchor="ctr">
            <a:spAutoFit/>
          </a:bodyPr>
          <a:lstStyle/>
          <a:p>
            <a:pPr algn="ctr" defTabSz="914266">
              <a:defRPr/>
            </a:pPr>
            <a:fld id="{6A538B20-F103-4B61-9340-A201FCCC8171}" type="slidenum">
              <a:rPr lang="en-US" sz="1000" b="1">
                <a:solidFill>
                  <a:prstClr val="black"/>
                </a:solidFill>
                <a:latin typeface="Myriad Pro" pitchFamily="34" charset="0"/>
                <a:cs typeface="Arial" pitchFamily="34" charset="0"/>
              </a:rPr>
              <a:pPr algn="ctr" defTabSz="914266">
                <a:defRPr/>
              </a:pPr>
              <a:t>‹#›</a:t>
            </a:fld>
            <a:endParaRPr lang="en-US" sz="1000" b="1" dirty="0">
              <a:solidFill>
                <a:prstClr val="black"/>
              </a:solidFill>
              <a:latin typeface="Myriad Pro" pitchFamily="34" charset="0"/>
              <a:cs typeface="Arial" pitchFamily="34" charset="0"/>
            </a:endParaRPr>
          </a:p>
        </p:txBody>
      </p:sp>
      <p:pic>
        <p:nvPicPr>
          <p:cNvPr id="15" name="Picture 2" descr="C:\Users\ahmadna\Desktop\Branding\ASAALT_color.png"/>
          <p:cNvPicPr>
            <a:picLocks noChangeAspect="1" noChangeArrowheads="1"/>
          </p:cNvPicPr>
          <p:nvPr userDrawn="1"/>
        </p:nvPicPr>
        <p:blipFill>
          <a:blip r:embed="rId3"/>
          <a:srcRect l="4860" t="2500" r="4956" b="4500"/>
          <a:stretch>
            <a:fillRect/>
          </a:stretch>
        </p:blipFill>
        <p:spPr bwMode="auto">
          <a:xfrm>
            <a:off x="8366129" y="14288"/>
            <a:ext cx="758826" cy="762000"/>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296104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pic>
        <p:nvPicPr>
          <p:cNvPr id="7" name="Picture 2" descr="C:\Users\ahmadna\Desktop\Picture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1" y="6496051"/>
            <a:ext cx="8832850" cy="35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8820151" y="6601964"/>
            <a:ext cx="285750" cy="1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66" fontAlgn="base">
              <a:spcBef>
                <a:spcPct val="0"/>
              </a:spcBef>
              <a:spcAft>
                <a:spcPct val="0"/>
              </a:spcAft>
              <a:defRPr/>
            </a:pPr>
            <a:fld id="{5CC32F32-4613-44BD-B6E1-6D9C3244836C}" type="slidenum">
              <a:rPr lang="en-US" altLang="en-US" sz="1000" b="1" i="1" smtClean="0">
                <a:solidFill>
                  <a:srgbClr val="000000"/>
                </a:solidFill>
                <a:latin typeface="Myriad Pro" pitchFamily="34" charset="0"/>
              </a:rPr>
              <a:pPr algn="ctr" defTabSz="914266" fontAlgn="base">
                <a:spcBef>
                  <a:spcPct val="0"/>
                </a:spcBef>
                <a:spcAft>
                  <a:spcPct val="0"/>
                </a:spcAft>
                <a:defRPr/>
              </a:pPr>
              <a:t>‹#›</a:t>
            </a:fld>
            <a:endParaRPr lang="en-US" altLang="en-US" sz="1000" b="1" i="1">
              <a:solidFill>
                <a:srgbClr val="000000"/>
              </a:solidFill>
              <a:latin typeface="Myriad Pro" pitchFamily="34" charset="0"/>
            </a:endParaRPr>
          </a:p>
        </p:txBody>
      </p:sp>
      <p:cxnSp>
        <p:nvCxnSpPr>
          <p:cNvPr id="9" name="Straight Connector 8"/>
          <p:cNvCxnSpPr/>
          <p:nvPr/>
        </p:nvCxnSpPr>
        <p:spPr>
          <a:xfrm>
            <a:off x="0" y="822326"/>
            <a:ext cx="9144000" cy="0"/>
          </a:xfrm>
          <a:prstGeom prst="line">
            <a:avLst/>
          </a:prstGeom>
          <a:ln w="12700">
            <a:solidFill>
              <a:srgbClr val="696F6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841376"/>
            <a:ext cx="9144000" cy="0"/>
          </a:xfrm>
          <a:prstGeom prst="line">
            <a:avLst/>
          </a:prstGeom>
          <a:ln w="12700">
            <a:solidFill>
              <a:srgbClr val="A29B8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0" y="801688"/>
            <a:ext cx="9144000" cy="0"/>
          </a:xfrm>
          <a:prstGeom prst="line">
            <a:avLst/>
          </a:prstGeom>
          <a:ln w="12700">
            <a:solidFill>
              <a:srgbClr val="838378"/>
            </a:solidFill>
          </a:ln>
        </p:spPr>
        <p:style>
          <a:lnRef idx="1">
            <a:schemeClr val="accent1"/>
          </a:lnRef>
          <a:fillRef idx="0">
            <a:schemeClr val="accent1"/>
          </a:fillRef>
          <a:effectRef idx="0">
            <a:schemeClr val="accent1"/>
          </a:effectRef>
          <a:fontRef idx="minor">
            <a:schemeClr val="tx1"/>
          </a:fontRef>
        </p:style>
      </p:cxnSp>
      <p:sp>
        <p:nvSpPr>
          <p:cNvPr id="14" name="Title 31"/>
          <p:cNvSpPr>
            <a:spLocks noGrp="1"/>
          </p:cNvSpPr>
          <p:nvPr>
            <p:ph type="title"/>
          </p:nvPr>
        </p:nvSpPr>
        <p:spPr>
          <a:xfrm>
            <a:off x="770969" y="10633"/>
            <a:ext cx="7602070" cy="786810"/>
          </a:xfrm>
          <a:prstGeom prst="rect">
            <a:avLst/>
          </a:prstGeom>
        </p:spPr>
        <p:txBody>
          <a:bodyPr anchor="b"/>
          <a:lstStyle>
            <a:lvl1pPr algn="r">
              <a:lnSpc>
                <a:spcPct val="80000"/>
              </a:lnSpc>
              <a:defRPr sz="2800" b="1" i="0">
                <a:latin typeface="Arial" pitchFamily="34" charset="0"/>
                <a:cs typeface="Arial" pitchFamily="34" charset="0"/>
              </a:defRPr>
            </a:lvl1pPr>
          </a:lstStyle>
          <a:p>
            <a:r>
              <a:rPr lang="en-US" dirty="0"/>
              <a:t>Click to edit Master title style</a:t>
            </a:r>
          </a:p>
        </p:txBody>
      </p:sp>
      <p:sp>
        <p:nvSpPr>
          <p:cNvPr id="20" name="Content Placeholder 2"/>
          <p:cNvSpPr>
            <a:spLocks noGrp="1"/>
          </p:cNvSpPr>
          <p:nvPr>
            <p:ph sz="quarter" idx="1"/>
          </p:nvPr>
        </p:nvSpPr>
        <p:spPr>
          <a:xfrm>
            <a:off x="457200" y="1317392"/>
            <a:ext cx="4038600" cy="2185988"/>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3"/>
          <p:cNvSpPr>
            <a:spLocks noGrp="1"/>
          </p:cNvSpPr>
          <p:nvPr>
            <p:ph sz="quarter" idx="2"/>
          </p:nvPr>
        </p:nvSpPr>
        <p:spPr>
          <a:xfrm>
            <a:off x="457200" y="3938590"/>
            <a:ext cx="4038600" cy="2187576"/>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4"/>
          <p:cNvSpPr>
            <a:spLocks noGrp="1"/>
          </p:cNvSpPr>
          <p:nvPr>
            <p:ph type="body" sz="half" idx="3"/>
          </p:nvPr>
        </p:nvSpPr>
        <p:spPr>
          <a:xfrm>
            <a:off x="4648200" y="1187781"/>
            <a:ext cx="4038600" cy="4938386"/>
          </a:xfrm>
          <a:prstGeom prst="rect">
            <a:avLst/>
          </a:prstGeo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2" descr="C:\Users\ahmadna\Desktop\Branding\ASAALT_color.png"/>
          <p:cNvPicPr>
            <a:picLocks noChangeAspect="1" noChangeArrowheads="1"/>
          </p:cNvPicPr>
          <p:nvPr userDrawn="1"/>
        </p:nvPicPr>
        <p:blipFill>
          <a:blip r:embed="rId3"/>
          <a:srcRect l="4860" t="2500" r="4956" b="4500"/>
          <a:stretch>
            <a:fillRect/>
          </a:stretch>
        </p:blipFill>
        <p:spPr bwMode="auto">
          <a:xfrm>
            <a:off x="8366129" y="14288"/>
            <a:ext cx="758826" cy="762000"/>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269088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7" name="Picture 2" descr="C:\Users\ahmadna\Desktop\Picture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1" y="6496051"/>
            <a:ext cx="8832850" cy="35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8820151" y="6601964"/>
            <a:ext cx="285750" cy="1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tIns="9144" rIns="9144" bIns="9144"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66" fontAlgn="base">
              <a:spcBef>
                <a:spcPct val="0"/>
              </a:spcBef>
              <a:spcAft>
                <a:spcPct val="0"/>
              </a:spcAft>
              <a:defRPr/>
            </a:pPr>
            <a:fld id="{CAE4C4B6-2E46-41E2-9C8A-21ADD609E6F6}" type="slidenum">
              <a:rPr lang="en-US" altLang="en-US" sz="1000" b="1" i="1" smtClean="0">
                <a:solidFill>
                  <a:srgbClr val="000000"/>
                </a:solidFill>
                <a:latin typeface="Myriad Pro" pitchFamily="34" charset="0"/>
              </a:rPr>
              <a:pPr algn="ctr" defTabSz="914266" fontAlgn="base">
                <a:spcBef>
                  <a:spcPct val="0"/>
                </a:spcBef>
                <a:spcAft>
                  <a:spcPct val="0"/>
                </a:spcAft>
                <a:defRPr/>
              </a:pPr>
              <a:t>‹#›</a:t>
            </a:fld>
            <a:endParaRPr lang="en-US" altLang="en-US" sz="1000" b="1" i="1">
              <a:solidFill>
                <a:srgbClr val="000000"/>
              </a:solidFill>
              <a:latin typeface="Myriad Pro" pitchFamily="34" charset="0"/>
            </a:endParaRPr>
          </a:p>
        </p:txBody>
      </p:sp>
      <p:cxnSp>
        <p:nvCxnSpPr>
          <p:cNvPr id="9" name="Straight Connector 8"/>
          <p:cNvCxnSpPr/>
          <p:nvPr/>
        </p:nvCxnSpPr>
        <p:spPr>
          <a:xfrm>
            <a:off x="0" y="822326"/>
            <a:ext cx="9144000" cy="0"/>
          </a:xfrm>
          <a:prstGeom prst="line">
            <a:avLst/>
          </a:prstGeom>
          <a:ln w="12700">
            <a:solidFill>
              <a:srgbClr val="696F6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841376"/>
            <a:ext cx="9144000" cy="0"/>
          </a:xfrm>
          <a:prstGeom prst="line">
            <a:avLst/>
          </a:prstGeom>
          <a:ln w="12700">
            <a:solidFill>
              <a:srgbClr val="A29B8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0" y="801688"/>
            <a:ext cx="9144000" cy="0"/>
          </a:xfrm>
          <a:prstGeom prst="line">
            <a:avLst/>
          </a:prstGeom>
          <a:ln w="12700">
            <a:solidFill>
              <a:srgbClr val="838378"/>
            </a:solidFill>
          </a:ln>
        </p:spPr>
        <p:style>
          <a:lnRef idx="1">
            <a:schemeClr val="accent1"/>
          </a:lnRef>
          <a:fillRef idx="0">
            <a:schemeClr val="accent1"/>
          </a:fillRef>
          <a:effectRef idx="0">
            <a:schemeClr val="accent1"/>
          </a:effectRef>
          <a:fontRef idx="minor">
            <a:schemeClr val="tx1"/>
          </a:fontRef>
        </p:style>
      </p:cxnSp>
      <p:sp>
        <p:nvSpPr>
          <p:cNvPr id="14" name="Title 31"/>
          <p:cNvSpPr>
            <a:spLocks noGrp="1"/>
          </p:cNvSpPr>
          <p:nvPr>
            <p:ph type="title"/>
          </p:nvPr>
        </p:nvSpPr>
        <p:spPr>
          <a:xfrm>
            <a:off x="770969" y="10633"/>
            <a:ext cx="7602070" cy="786810"/>
          </a:xfrm>
          <a:prstGeom prst="rect">
            <a:avLst/>
          </a:prstGeom>
        </p:spPr>
        <p:txBody>
          <a:bodyPr anchor="b"/>
          <a:lstStyle>
            <a:lvl1pPr algn="r">
              <a:lnSpc>
                <a:spcPct val="80000"/>
              </a:lnSpc>
              <a:defRPr sz="2800" b="1" i="0">
                <a:latin typeface="Arial" pitchFamily="34" charset="0"/>
                <a:cs typeface="Arial" pitchFamily="34" charset="0"/>
              </a:defRPr>
            </a:lvl1pPr>
          </a:lstStyle>
          <a:p>
            <a:r>
              <a:rPr lang="en-US" dirty="0"/>
              <a:t>Click to edit Master title style</a:t>
            </a:r>
          </a:p>
        </p:txBody>
      </p:sp>
      <p:sp>
        <p:nvSpPr>
          <p:cNvPr id="20" name="Content Placeholder 2"/>
          <p:cNvSpPr>
            <a:spLocks noGrp="1"/>
          </p:cNvSpPr>
          <p:nvPr>
            <p:ph sz="quarter" idx="1"/>
          </p:nvPr>
        </p:nvSpPr>
        <p:spPr>
          <a:xfrm>
            <a:off x="457200" y="1317392"/>
            <a:ext cx="4038600" cy="2185988"/>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3"/>
          <p:cNvSpPr>
            <a:spLocks noGrp="1"/>
          </p:cNvSpPr>
          <p:nvPr>
            <p:ph sz="quarter" idx="2"/>
          </p:nvPr>
        </p:nvSpPr>
        <p:spPr>
          <a:xfrm>
            <a:off x="457200" y="3938590"/>
            <a:ext cx="4038600" cy="2187576"/>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4"/>
          <p:cNvSpPr>
            <a:spLocks noGrp="1"/>
          </p:cNvSpPr>
          <p:nvPr>
            <p:ph type="body" sz="half" idx="3"/>
          </p:nvPr>
        </p:nvSpPr>
        <p:spPr>
          <a:xfrm>
            <a:off x="4648200" y="1187781"/>
            <a:ext cx="4038600" cy="4938386"/>
          </a:xfrm>
          <a:prstGeom prst="rect">
            <a:avLst/>
          </a:prstGeo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2" descr="C:\Users\ahmadna\Desktop\Branding\ASAALT_color.png"/>
          <p:cNvPicPr>
            <a:picLocks noChangeAspect="1" noChangeArrowheads="1"/>
          </p:cNvPicPr>
          <p:nvPr userDrawn="1"/>
        </p:nvPicPr>
        <p:blipFill>
          <a:blip r:embed="rId3"/>
          <a:srcRect l="4860" t="2500" r="4956" b="4500"/>
          <a:stretch>
            <a:fillRect/>
          </a:stretch>
        </p:blipFill>
        <p:spPr bwMode="auto">
          <a:xfrm>
            <a:off x="8366129" y="14288"/>
            <a:ext cx="758826" cy="762000"/>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267433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534400" cy="5029200"/>
          </a:xfrm>
          <a:prstGeom prst="rect">
            <a:avLst/>
          </a:prstGeom>
        </p:spPr>
        <p:txBody>
          <a:bodyPr/>
          <a:lstStyle>
            <a:lvl1pPr>
              <a:defRPr b="1">
                <a:latin typeface="Arial" pitchFamily="34" charset="0"/>
                <a:cs typeface="Arial" pitchFamily="34" charset="0"/>
              </a:defRPr>
            </a:lvl1pPr>
            <a:lvl2pPr>
              <a:defRPr b="1">
                <a:latin typeface="Arial" pitchFamily="34" charset="0"/>
                <a:cs typeface="Arial" pitchFamily="34" charset="0"/>
              </a:defRPr>
            </a:lvl2pPr>
            <a:lvl3pPr>
              <a:defRPr b="1">
                <a:latin typeface="Arial" pitchFamily="34" charset="0"/>
                <a:cs typeface="Arial" pitchFamily="34" charset="0"/>
              </a:defRPr>
            </a:lvl3pPr>
            <a:lvl4pPr>
              <a:defRPr b="1">
                <a:latin typeface="Arial" pitchFamily="34" charset="0"/>
                <a:cs typeface="Arial" pitchFamily="34" charset="0"/>
              </a:defRPr>
            </a:lvl4pPr>
            <a:lvl5pPr>
              <a:defRPr b="1">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1"/>
          <p:cNvSpPr>
            <a:spLocks noGrp="1"/>
          </p:cNvSpPr>
          <p:nvPr>
            <p:ph type="title"/>
          </p:nvPr>
        </p:nvSpPr>
        <p:spPr>
          <a:xfrm>
            <a:off x="3519489" y="152400"/>
            <a:ext cx="4322186" cy="533400"/>
          </a:xfrm>
          <a:prstGeom prst="rect">
            <a:avLst/>
          </a:prstGeom>
        </p:spPr>
        <p:txBody>
          <a:bodyPr lIns="45720" rIns="45720" anchor="ctr">
            <a:normAutofit/>
          </a:bodyPr>
          <a:lstStyle>
            <a:lvl1pPr>
              <a:defRPr sz="2400">
                <a:latin typeface="Arial" pitchFamily="34" charset="0"/>
                <a:cs typeface="Arial" pitchFamily="34" charset="0"/>
              </a:defRPr>
            </a:lvl1pPr>
          </a:lstStyle>
          <a:p>
            <a:r>
              <a:rPr lang="en-US" dirty="0" smtClean="0"/>
              <a:t>Click to edit Master title style</a:t>
            </a:r>
            <a:endParaRPr lang="en-US" dirty="0"/>
          </a:p>
        </p:txBody>
      </p:sp>
      <p:pic>
        <p:nvPicPr>
          <p:cNvPr id="5" name="Picture 4" descr="ARL_Logo_March2012_WhiteGold_smal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21785" y="267256"/>
            <a:ext cx="914402" cy="338328"/>
          </a:xfrm>
          <a:prstGeom prst="rect">
            <a:avLst/>
          </a:prstGeom>
        </p:spPr>
      </p:pic>
    </p:spTree>
    <p:extLst>
      <p:ext uri="{BB962C8B-B14F-4D97-AF65-F5344CB8AC3E}">
        <p14:creationId xmlns:p14="http://schemas.microsoft.com/office/powerpoint/2010/main" val="29500405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495800" y="6528"/>
            <a:ext cx="4648200" cy="609600"/>
          </a:xfrm>
          <a:prstGeom prst="rect">
            <a:avLst/>
          </a:prstGeom>
        </p:spPr>
        <p:txBody>
          <a:bodyPr anchor="ctr" anchorCtr="0"/>
          <a:lstStyle>
            <a:lvl1pPr algn="ctr">
              <a:defRPr lang="en-US" sz="2000" b="1" i="1" kern="1200" baseline="0" dirty="0">
                <a:solidFill>
                  <a:schemeClr val="tx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a:t>Title (Arial, 20, Bold)</a:t>
            </a:r>
            <a:br>
              <a:rPr lang="en-US" dirty="0"/>
            </a:br>
            <a:r>
              <a:rPr lang="en-US" dirty="0"/>
              <a:t>for 2 lines</a:t>
            </a:r>
          </a:p>
        </p:txBody>
      </p:sp>
      <p:sp>
        <p:nvSpPr>
          <p:cNvPr id="4" name="Content Placeholder 2"/>
          <p:cNvSpPr>
            <a:spLocks noGrp="1"/>
          </p:cNvSpPr>
          <p:nvPr>
            <p:ph idx="1"/>
          </p:nvPr>
        </p:nvSpPr>
        <p:spPr>
          <a:xfrm>
            <a:off x="160425" y="685800"/>
            <a:ext cx="8823158" cy="5562600"/>
          </a:xfrm>
          <a:prstGeom prst="rect">
            <a:avLst/>
          </a:prstGeo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8686800" y="6492881"/>
            <a:ext cx="457200" cy="365126"/>
          </a:xfrm>
          <a:prstGeom prst="rect">
            <a:avLst/>
          </a:prstGeom>
        </p:spPr>
        <p:txBody>
          <a:bodyPr/>
          <a:lstStyle/>
          <a:p>
            <a:pPr defTabSz="914266"/>
            <a:fld id="{01F288AE-1A0B-479E-AB32-116F4187E394}" type="slidenum">
              <a:rPr lang="en-US" smtClean="0">
                <a:solidFill>
                  <a:prstClr val="black"/>
                </a:solidFill>
                <a:latin typeface="Calibri"/>
                <a:cs typeface="Arial" panose="020B0604020202020204" pitchFamily="34" charset="0"/>
              </a:rPr>
              <a:pPr defTabSz="914266"/>
              <a:t>‹#›</a:t>
            </a:fld>
            <a:endParaRPr lang="en-US"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3503554862"/>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495800" y="6528"/>
            <a:ext cx="4648200" cy="609600"/>
          </a:xfrm>
          <a:prstGeom prst="rect">
            <a:avLst/>
          </a:prstGeom>
        </p:spPr>
        <p:txBody>
          <a:bodyPr anchor="ctr" anchorCtr="0"/>
          <a:lstStyle>
            <a:lvl1pPr algn="ctr">
              <a:defRPr lang="en-US" sz="2000" b="1" i="1" kern="1200" baseline="0" dirty="0">
                <a:solidFill>
                  <a:schemeClr val="tx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a:t>Title (Arial, 20, Bold)</a:t>
            </a:r>
            <a:br>
              <a:rPr lang="en-US" dirty="0"/>
            </a:br>
            <a:r>
              <a:rPr lang="en-US" dirty="0"/>
              <a:t>for 2 lines</a:t>
            </a:r>
          </a:p>
        </p:txBody>
      </p:sp>
      <p:sp>
        <p:nvSpPr>
          <p:cNvPr id="4" name="Content Placeholder 2"/>
          <p:cNvSpPr>
            <a:spLocks noGrp="1"/>
          </p:cNvSpPr>
          <p:nvPr>
            <p:ph idx="1"/>
          </p:nvPr>
        </p:nvSpPr>
        <p:spPr>
          <a:xfrm>
            <a:off x="160425" y="685800"/>
            <a:ext cx="8823158" cy="5562600"/>
          </a:xfrm>
          <a:prstGeom prst="rect">
            <a:avLst/>
          </a:prstGeo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8686800" y="6492881"/>
            <a:ext cx="457200" cy="365126"/>
          </a:xfrm>
          <a:prstGeom prst="rect">
            <a:avLst/>
          </a:prstGeom>
        </p:spPr>
        <p:txBody>
          <a:bodyPr/>
          <a:lstStyle/>
          <a:p>
            <a:pPr defTabSz="914266"/>
            <a:fld id="{01F288AE-1A0B-479E-AB32-116F4187E394}" type="slidenum">
              <a:rPr lang="en-US" smtClean="0">
                <a:solidFill>
                  <a:prstClr val="black"/>
                </a:solidFill>
                <a:latin typeface="Calibri"/>
                <a:cs typeface="Arial" panose="020B0604020202020204" pitchFamily="34" charset="0"/>
              </a:rPr>
              <a:pPr defTabSz="914266"/>
              <a:t>‹#›</a:t>
            </a:fld>
            <a:endParaRPr lang="en-US"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3298357594"/>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0" y="6528"/>
            <a:ext cx="4572000" cy="640080"/>
          </a:xfrm>
          <a:prstGeom prst="rect">
            <a:avLst/>
          </a:prstGeom>
        </p:spPr>
        <p:txBody>
          <a:bodyPr lIns="18288" tIns="18288" rIns="18288" bIns="18288" anchor="ctr" anchorCtr="0">
            <a:normAutofit/>
          </a:bodyPr>
          <a:lstStyle>
            <a:lvl1pPr algn="ctr">
              <a:defRPr sz="2800" b="1" i="1" baseline="0">
                <a:solidFill>
                  <a:schemeClr val="tx1"/>
                </a:solidFill>
                <a:effectLst>
                  <a:outerShdw blurRad="38100" dist="38100" dir="2700000" algn="tl">
                    <a:srgbClr val="000000">
                      <a:alpha val="43137"/>
                    </a:srgbClr>
                  </a:outerShdw>
                </a:effectLst>
                <a:latin typeface="+mj-lt"/>
              </a:defRPr>
            </a:lvl1pPr>
          </a:lstStyle>
          <a:p>
            <a:r>
              <a:rPr lang="en-US" dirty="0" smtClean="0"/>
              <a:t>Title (Calibri, 32, Bold)</a:t>
            </a:r>
            <a:endParaRPr lang="en-US" dirty="0"/>
          </a:p>
        </p:txBody>
      </p:sp>
      <p:sp>
        <p:nvSpPr>
          <p:cNvPr id="6" name="Slide Number Placeholder 5"/>
          <p:cNvSpPr>
            <a:spLocks noGrp="1"/>
          </p:cNvSpPr>
          <p:nvPr>
            <p:ph type="sldNum" sz="quarter" idx="12"/>
          </p:nvPr>
        </p:nvSpPr>
        <p:spPr>
          <a:xfrm>
            <a:off x="8686800" y="6492881"/>
            <a:ext cx="457200" cy="365126"/>
          </a:xfrm>
          <a:prstGeom prst="rect">
            <a:avLst/>
          </a:prstGeom>
        </p:spPr>
        <p:txBody>
          <a:bodyPr/>
          <a:lstStyle/>
          <a:p>
            <a:pPr defTabSz="914266"/>
            <a:fld id="{01F288AE-1A0B-479E-AB32-116F4187E394}" type="slidenum">
              <a:rPr lang="en-US" smtClean="0">
                <a:solidFill>
                  <a:prstClr val="black"/>
                </a:solidFill>
                <a:latin typeface="Calibri"/>
                <a:cs typeface="Arial" panose="020B0604020202020204" pitchFamily="34" charset="0"/>
              </a:rPr>
              <a:pPr defTabSz="914266"/>
              <a:t>‹#›</a:t>
            </a:fld>
            <a:endParaRPr lang="en-US" dirty="0">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1427853115"/>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ne Column">
    <p:spTree>
      <p:nvGrpSpPr>
        <p:cNvPr id="1" name=""/>
        <p:cNvGrpSpPr/>
        <p:nvPr/>
      </p:nvGrpSpPr>
      <p:grpSpPr>
        <a:xfrm>
          <a:off x="0" y="0"/>
          <a:ext cx="0" cy="0"/>
          <a:chOff x="0" y="0"/>
          <a:chExt cx="0" cy="0"/>
        </a:xfrm>
      </p:grpSpPr>
      <p:sp>
        <p:nvSpPr>
          <p:cNvPr id="21" name="Text Placeholder 2"/>
          <p:cNvSpPr>
            <a:spLocks noGrp="1"/>
          </p:cNvSpPr>
          <p:nvPr>
            <p:ph idx="1" hasCustomPrompt="1"/>
          </p:nvPr>
        </p:nvSpPr>
        <p:spPr bwMode="auto">
          <a:xfrm>
            <a:off x="442210" y="1228725"/>
            <a:ext cx="8094688" cy="4714874"/>
          </a:xfrm>
          <a:prstGeom prst="rect">
            <a:avLst/>
          </a:prstGeom>
          <a:noFill/>
          <a:ln w="9525">
            <a:noFill/>
            <a:miter lim="800000"/>
            <a:headEnd/>
            <a:tailEnd/>
          </a:ln>
        </p:spPr>
        <p:txBody>
          <a:bodyPr/>
          <a:lstStyle>
            <a:lvl1pPr marL="230188" indent="-230188">
              <a:spcBef>
                <a:spcPts val="0"/>
              </a:spcBef>
              <a:buFont typeface="Arial" panose="020B0604020202020204" pitchFamily="34" charset="0"/>
              <a:buChar char="•"/>
              <a:defRPr sz="1800" b="1">
                <a:solidFill>
                  <a:schemeClr val="tx1"/>
                </a:solidFill>
              </a:defRPr>
            </a:lvl1pPr>
            <a:lvl2pPr marL="461963" indent="-233363">
              <a:spcBef>
                <a:spcPts val="0"/>
              </a:spcBef>
              <a:defRPr sz="1600">
                <a:solidFill>
                  <a:schemeClr val="tx1"/>
                </a:solidFill>
              </a:defRPr>
            </a:lvl2pPr>
            <a:lvl3pPr marL="684213" indent="-222250">
              <a:spcBef>
                <a:spcPts val="0"/>
              </a:spcBef>
              <a:spcAft>
                <a:spcPts val="1800"/>
              </a:spcAft>
              <a:defRPr sz="1400">
                <a:solidFill>
                  <a:schemeClr val="tx1"/>
                </a:solidFill>
              </a:defRPr>
            </a:lvl3pPr>
            <a:lvl4pPr>
              <a:defRPr sz="2000">
                <a:solidFill>
                  <a:schemeClr val="tx1"/>
                </a:solidFill>
              </a:defRPr>
            </a:lvl4pPr>
            <a:lvl5pPr>
              <a:defRPr sz="2000">
                <a:solidFill>
                  <a:schemeClr val="tx1"/>
                </a:solidFill>
              </a:defRPr>
            </a:lvl5pPr>
          </a:lstStyle>
          <a:p>
            <a:pPr lvl="0"/>
            <a:r>
              <a:rPr lang="en-US" noProof="0" dirty="0" smtClean="0"/>
              <a:t>First level bullet</a:t>
            </a:r>
          </a:p>
          <a:p>
            <a:pPr lvl="1"/>
            <a:r>
              <a:rPr lang="en-US" noProof="0" dirty="0" smtClean="0"/>
              <a:t>Second level bullet</a:t>
            </a:r>
          </a:p>
          <a:p>
            <a:pPr lvl="2"/>
            <a:r>
              <a:rPr lang="en-US" noProof="0" dirty="0" smtClean="0"/>
              <a:t>Third level bullet</a:t>
            </a:r>
          </a:p>
          <a:p>
            <a:pPr lvl="0"/>
            <a:r>
              <a:rPr lang="en-US" noProof="0" dirty="0" smtClean="0"/>
              <a:t>First level bullet</a:t>
            </a:r>
          </a:p>
          <a:p>
            <a:pPr lvl="1"/>
            <a:r>
              <a:rPr lang="en-US" noProof="0" dirty="0" smtClean="0"/>
              <a:t>Second level bullet</a:t>
            </a:r>
          </a:p>
          <a:p>
            <a:pPr lvl="2"/>
            <a:r>
              <a:rPr lang="en-US" noProof="0" dirty="0" smtClean="0"/>
              <a:t>Third level bullet</a:t>
            </a:r>
          </a:p>
        </p:txBody>
      </p:sp>
      <p:sp>
        <p:nvSpPr>
          <p:cNvPr id="6"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smtClean="0"/>
              <a:t>Click to edit Master title text </a:t>
            </a:r>
          </a:p>
        </p:txBody>
      </p:sp>
    </p:spTree>
    <p:extLst>
      <p:ext uri="{BB962C8B-B14F-4D97-AF65-F5344CB8AC3E}">
        <p14:creationId xmlns:p14="http://schemas.microsoft.com/office/powerpoint/2010/main" val="63779526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Roadmap">
    <p:spTree>
      <p:nvGrpSpPr>
        <p:cNvPr id="1" name=""/>
        <p:cNvGrpSpPr/>
        <p:nvPr/>
      </p:nvGrpSpPr>
      <p:grpSpPr>
        <a:xfrm>
          <a:off x="0" y="0"/>
          <a:ext cx="0" cy="0"/>
          <a:chOff x="0" y="0"/>
          <a:chExt cx="0" cy="0"/>
        </a:xfrm>
      </p:grpSpPr>
      <p:pic>
        <p:nvPicPr>
          <p:cNvPr id="15" name="Picture 2" descr="C:\Users\ahmadna\Desktop\Picture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129" y="6495282"/>
            <a:ext cx="8832850" cy="354012"/>
          </a:xfrm>
          <a:prstGeom prst="rect">
            <a:avLst/>
          </a:prstGeom>
          <a:noFill/>
        </p:spPr>
      </p:pic>
      <p:sp>
        <p:nvSpPr>
          <p:cNvPr id="17" name="TextBox 16"/>
          <p:cNvSpPr txBox="1"/>
          <p:nvPr/>
        </p:nvSpPr>
        <p:spPr>
          <a:xfrm>
            <a:off x="8820153" y="6601676"/>
            <a:ext cx="285190" cy="172355"/>
          </a:xfrm>
          <a:prstGeom prst="rect">
            <a:avLst/>
          </a:prstGeom>
          <a:noFill/>
        </p:spPr>
        <p:txBody>
          <a:bodyPr wrap="square" lIns="9144" tIns="9144" rIns="9144" bIns="9144" anchor="ctr">
            <a:spAutoFit/>
          </a:bodyPr>
          <a:lstStyle/>
          <a:p>
            <a:pPr algn="ctr" defTabSz="914266" eaLnBrk="0" hangingPunct="0">
              <a:defRPr/>
            </a:pPr>
            <a:fld id="{6A538B20-F103-4B61-9340-A201FCCC8171}" type="slidenum">
              <a:rPr lang="en-US" sz="1000" b="1" i="1" smtClean="0">
                <a:solidFill>
                  <a:prstClr val="black"/>
                </a:solidFill>
                <a:latin typeface="Myriad Pro" pitchFamily="34" charset="0"/>
                <a:cs typeface="Arial" pitchFamily="34" charset="0"/>
              </a:rPr>
              <a:pPr algn="ctr" defTabSz="914266" eaLnBrk="0" hangingPunct="0">
                <a:defRPr/>
              </a:pPr>
              <a:t>‹#›</a:t>
            </a:fld>
            <a:endParaRPr lang="en-US" sz="1000" b="1" i="1" dirty="0">
              <a:solidFill>
                <a:prstClr val="black"/>
              </a:solidFill>
              <a:latin typeface="Myriad Pro" pitchFamily="34" charset="0"/>
              <a:cs typeface="Arial" pitchFamily="34" charset="0"/>
            </a:endParaRPr>
          </a:p>
        </p:txBody>
      </p:sp>
      <p:cxnSp>
        <p:nvCxnSpPr>
          <p:cNvPr id="18" name="Straight Connector 17"/>
          <p:cNvCxnSpPr/>
          <p:nvPr/>
        </p:nvCxnSpPr>
        <p:spPr>
          <a:xfrm>
            <a:off x="0" y="822326"/>
            <a:ext cx="9144000" cy="0"/>
          </a:xfrm>
          <a:prstGeom prst="line">
            <a:avLst/>
          </a:prstGeom>
          <a:ln w="12700">
            <a:solidFill>
              <a:srgbClr val="696F6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841376"/>
            <a:ext cx="9144000" cy="0"/>
          </a:xfrm>
          <a:prstGeom prst="line">
            <a:avLst/>
          </a:prstGeom>
          <a:ln w="12700">
            <a:solidFill>
              <a:srgbClr val="A29B8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0" y="801688"/>
            <a:ext cx="9144000" cy="0"/>
          </a:xfrm>
          <a:prstGeom prst="line">
            <a:avLst/>
          </a:prstGeom>
          <a:ln w="12700">
            <a:solidFill>
              <a:srgbClr val="838378"/>
            </a:solidFill>
          </a:ln>
        </p:spPr>
        <p:style>
          <a:lnRef idx="1">
            <a:schemeClr val="accent1"/>
          </a:lnRef>
          <a:fillRef idx="0">
            <a:schemeClr val="accent1"/>
          </a:fillRef>
          <a:effectRef idx="0">
            <a:schemeClr val="accent1"/>
          </a:effectRef>
          <a:fontRef idx="minor">
            <a:schemeClr val="tx1"/>
          </a:fontRef>
        </p:style>
      </p:cxnSp>
      <p:sp>
        <p:nvSpPr>
          <p:cNvPr id="22" name="Title 31"/>
          <p:cNvSpPr>
            <a:spLocks noGrp="1"/>
          </p:cNvSpPr>
          <p:nvPr>
            <p:ph type="title"/>
          </p:nvPr>
        </p:nvSpPr>
        <p:spPr>
          <a:xfrm>
            <a:off x="770967" y="10633"/>
            <a:ext cx="7602070" cy="786810"/>
          </a:xfrm>
          <a:prstGeom prst="rect">
            <a:avLst/>
          </a:prstGeom>
        </p:spPr>
        <p:txBody>
          <a:bodyPr anchor="b"/>
          <a:lstStyle>
            <a:lvl1pPr algn="r">
              <a:lnSpc>
                <a:spcPct val="80000"/>
              </a:lnSpc>
              <a:defRPr sz="2800" b="1" i="0">
                <a:latin typeface="Arial" pitchFamily="34" charset="0"/>
                <a:cs typeface="Arial" pitchFamily="34" charset="0"/>
              </a:defRPr>
            </a:lvl1pPr>
          </a:lstStyle>
          <a:p>
            <a:r>
              <a:rPr lang="en-US" dirty="0"/>
              <a:t>Click to edit Master title style</a:t>
            </a:r>
          </a:p>
        </p:txBody>
      </p:sp>
      <p:graphicFrame>
        <p:nvGraphicFramePr>
          <p:cNvPr id="10" name="Table 9"/>
          <p:cNvGraphicFramePr>
            <a:graphicFrameLocks noGrp="1"/>
          </p:cNvGraphicFramePr>
          <p:nvPr userDrawn="1">
            <p:extLst/>
          </p:nvPr>
        </p:nvGraphicFramePr>
        <p:xfrm>
          <a:off x="1647747" y="915836"/>
          <a:ext cx="7372442" cy="6051408"/>
        </p:xfrm>
        <a:graphic>
          <a:graphicData uri="http://schemas.openxmlformats.org/drawingml/2006/table">
            <a:tbl>
              <a:tblPr firstRow="1" bandRow="1"/>
              <a:tblGrid>
                <a:gridCol w="376324">
                  <a:extLst>
                    <a:ext uri="{9D8B030D-6E8A-4147-A177-3AD203B41FA5}">
                      <a16:colId xmlns:a16="http://schemas.microsoft.com/office/drawing/2014/main" xmlns="" val="1983625436"/>
                    </a:ext>
                  </a:extLst>
                </a:gridCol>
                <a:gridCol w="376324">
                  <a:extLst>
                    <a:ext uri="{9D8B030D-6E8A-4147-A177-3AD203B41FA5}">
                      <a16:colId xmlns:a16="http://schemas.microsoft.com/office/drawing/2014/main" xmlns="" val="1013251369"/>
                    </a:ext>
                  </a:extLst>
                </a:gridCol>
                <a:gridCol w="376324">
                  <a:extLst>
                    <a:ext uri="{9D8B030D-6E8A-4147-A177-3AD203B41FA5}">
                      <a16:colId xmlns:a16="http://schemas.microsoft.com/office/drawing/2014/main" xmlns="" val="20000"/>
                    </a:ext>
                  </a:extLst>
                </a:gridCol>
                <a:gridCol w="376324">
                  <a:extLst>
                    <a:ext uri="{9D8B030D-6E8A-4147-A177-3AD203B41FA5}">
                      <a16:colId xmlns:a16="http://schemas.microsoft.com/office/drawing/2014/main" xmlns="" val="20001"/>
                    </a:ext>
                  </a:extLst>
                </a:gridCol>
                <a:gridCol w="376324">
                  <a:extLst>
                    <a:ext uri="{9D8B030D-6E8A-4147-A177-3AD203B41FA5}">
                      <a16:colId xmlns:a16="http://schemas.microsoft.com/office/drawing/2014/main" xmlns="" val="20002"/>
                    </a:ext>
                  </a:extLst>
                </a:gridCol>
                <a:gridCol w="376324">
                  <a:extLst>
                    <a:ext uri="{9D8B030D-6E8A-4147-A177-3AD203B41FA5}">
                      <a16:colId xmlns:a16="http://schemas.microsoft.com/office/drawing/2014/main" xmlns="" val="20003"/>
                    </a:ext>
                  </a:extLst>
                </a:gridCol>
                <a:gridCol w="376324">
                  <a:extLst>
                    <a:ext uri="{9D8B030D-6E8A-4147-A177-3AD203B41FA5}">
                      <a16:colId xmlns:a16="http://schemas.microsoft.com/office/drawing/2014/main" xmlns="" val="20004"/>
                    </a:ext>
                  </a:extLst>
                </a:gridCol>
                <a:gridCol w="376324">
                  <a:extLst>
                    <a:ext uri="{9D8B030D-6E8A-4147-A177-3AD203B41FA5}">
                      <a16:colId xmlns:a16="http://schemas.microsoft.com/office/drawing/2014/main" xmlns="" val="20005"/>
                    </a:ext>
                  </a:extLst>
                </a:gridCol>
                <a:gridCol w="376324">
                  <a:extLst>
                    <a:ext uri="{9D8B030D-6E8A-4147-A177-3AD203B41FA5}">
                      <a16:colId xmlns:a16="http://schemas.microsoft.com/office/drawing/2014/main" xmlns="" val="20006"/>
                    </a:ext>
                  </a:extLst>
                </a:gridCol>
                <a:gridCol w="376324">
                  <a:extLst>
                    <a:ext uri="{9D8B030D-6E8A-4147-A177-3AD203B41FA5}">
                      <a16:colId xmlns:a16="http://schemas.microsoft.com/office/drawing/2014/main" xmlns="" val="20007"/>
                    </a:ext>
                  </a:extLst>
                </a:gridCol>
                <a:gridCol w="1051972">
                  <a:extLst>
                    <a:ext uri="{9D8B030D-6E8A-4147-A177-3AD203B41FA5}">
                      <a16:colId xmlns:a16="http://schemas.microsoft.com/office/drawing/2014/main" xmlns="" val="20008"/>
                    </a:ext>
                  </a:extLst>
                </a:gridCol>
                <a:gridCol w="376314">
                  <a:extLst>
                    <a:ext uri="{9D8B030D-6E8A-4147-A177-3AD203B41FA5}">
                      <a16:colId xmlns:a16="http://schemas.microsoft.com/office/drawing/2014/main" xmlns="" val="3483655350"/>
                    </a:ext>
                  </a:extLst>
                </a:gridCol>
                <a:gridCol w="1428286">
                  <a:extLst>
                    <a:ext uri="{9D8B030D-6E8A-4147-A177-3AD203B41FA5}">
                      <a16:colId xmlns:a16="http://schemas.microsoft.com/office/drawing/2014/main" xmlns="" val="20009"/>
                    </a:ext>
                  </a:extLst>
                </a:gridCol>
                <a:gridCol w="752642">
                  <a:extLst>
                    <a:ext uri="{9D8B030D-6E8A-4147-A177-3AD203B41FA5}">
                      <a16:colId xmlns:a16="http://schemas.microsoft.com/office/drawing/2014/main" xmlns="" val="20010"/>
                    </a:ext>
                  </a:extLst>
                </a:gridCol>
              </a:tblGrid>
              <a:tr h="146550">
                <a:tc>
                  <a:txBody>
                    <a:bodyPr/>
                    <a:lstStyle/>
                    <a:p>
                      <a:pPr algn="ctr"/>
                      <a:r>
                        <a:rPr lang="en-US" sz="800" b="1" dirty="0" smtClean="0">
                          <a:solidFill>
                            <a:schemeClr val="bg1"/>
                          </a:solidFill>
                        </a:rPr>
                        <a:t>FY19</a:t>
                      </a:r>
                      <a:endParaRPr lang="en-US" sz="800" b="1" dirty="0">
                        <a:solidFill>
                          <a:schemeClr val="bg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p>
                      <a:pPr algn="ctr"/>
                      <a:r>
                        <a:rPr lang="en-US" sz="800" b="1" dirty="0" smtClean="0">
                          <a:solidFill>
                            <a:schemeClr val="bg1"/>
                          </a:solidFill>
                        </a:rPr>
                        <a:t>FY20</a:t>
                      </a:r>
                      <a:endParaRPr lang="en-US" sz="800" b="1" dirty="0">
                        <a:solidFill>
                          <a:schemeClr val="bg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solidFill>
                            <a:schemeClr val="bg1"/>
                          </a:solidFill>
                        </a:rPr>
                        <a:t>FY21</a:t>
                      </a:r>
                      <a:endParaRPr lang="en-US" sz="800" b="1" dirty="0">
                        <a:solidFill>
                          <a:schemeClr val="bg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FY22</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smtClean="0"/>
                        <a:t>FY23</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FY24</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FY25</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FY26</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FY27</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t>FY28</a:t>
                      </a:r>
                      <a:endParaRPr lang="en-US" sz="800" b="1" dirty="0"/>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dirty="0" smtClean="0">
                          <a:solidFill>
                            <a:schemeClr val="bg1"/>
                          </a:solidFill>
                        </a:rPr>
                        <a:t>FY2029-2032</a:t>
                      </a:r>
                      <a:endParaRPr lang="en-US" sz="800" b="1" dirty="0">
                        <a:solidFill>
                          <a:schemeClr val="bg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smtClean="0">
                          <a:solidFill>
                            <a:schemeClr val="tx1"/>
                          </a:solidFill>
                        </a:rPr>
                        <a:t>Notes</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900" b="1" dirty="0">
                        <a:solidFill>
                          <a:schemeClr val="tx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hMerge="1">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900" b="1" dirty="0">
                        <a:solidFill>
                          <a:schemeClr val="tx1"/>
                        </a:solidFill>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xmlns="" val="10000"/>
                  </a:ext>
                </a:extLst>
              </a:tr>
              <a:tr h="5399778">
                <a:tc>
                  <a:txBody>
                    <a:body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endParaRPr lang="en-US" sz="1800"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solidFill>
                        <a:sysClr val="window" lastClr="FFFFFF">
                          <a:lumMod val="75000"/>
                        </a:sysClr>
                      </a:solidFill>
                      <a:prstDash val="solid"/>
                      <a:round/>
                      <a:headEnd type="none" w="med" len="med"/>
                      <a:tailEnd type="none" w="med" len="med"/>
                    </a:lnL>
                    <a:lnR w="12700" cap="flat" cmpd="sng" algn="ctr">
                      <a:solidFill>
                        <a:sysClr val="window" lastClr="FFFFFF">
                          <a:lumMod val="75000"/>
                        </a:sysClr>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05078">
                <a:tc>
                  <a:txBody>
                    <a:body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10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cxnSp>
        <p:nvCxnSpPr>
          <p:cNvPr id="11" name="Straight Connector 10"/>
          <p:cNvCxnSpPr/>
          <p:nvPr userDrawn="1"/>
        </p:nvCxnSpPr>
        <p:spPr>
          <a:xfrm>
            <a:off x="0" y="3657600"/>
            <a:ext cx="9144000" cy="0"/>
          </a:xfrm>
          <a:prstGeom prst="line">
            <a:avLst/>
          </a:prstGeom>
          <a:noFill/>
          <a:ln w="57150" cap="flat" cmpd="sng" algn="ctr">
            <a:solidFill>
              <a:sysClr val="window" lastClr="FFFFFF">
                <a:lumMod val="65000"/>
              </a:sysClr>
            </a:solidFill>
            <a:prstDash val="sysDash"/>
          </a:ln>
          <a:effectLst/>
        </p:spPr>
      </p:cxnSp>
      <p:sp>
        <p:nvSpPr>
          <p:cNvPr id="13" name="TextBox 12"/>
          <p:cNvSpPr txBox="1"/>
          <p:nvPr userDrawn="1"/>
        </p:nvSpPr>
        <p:spPr>
          <a:xfrm rot="16200000">
            <a:off x="-453170" y="2766338"/>
            <a:ext cx="1371600" cy="258532"/>
          </a:xfrm>
          <a:prstGeom prst="rect">
            <a:avLst/>
          </a:prstGeom>
          <a:solidFill>
            <a:srgbClr val="92D050"/>
          </a:solidFill>
          <a:ln w="3175">
            <a:solidFill>
              <a:sysClr val="windowText" lastClr="000000"/>
            </a:solidFill>
          </a:ln>
        </p:spPr>
        <p:txBody>
          <a:bodyPr wrap="square" lIns="45720" tIns="18288" rIns="45720" bIns="18288" rtlCol="0">
            <a:spAutoFit/>
          </a:bodyPr>
          <a:lstStyle/>
          <a:p>
            <a:pPr algn="ctr" defTabSz="914344">
              <a:lnSpc>
                <a:spcPct val="90000"/>
              </a:lnSpc>
              <a:defRPr/>
            </a:pPr>
            <a:r>
              <a:rPr lang="en-US" sz="1600" b="1" kern="0" dirty="0" smtClean="0">
                <a:solidFill>
                  <a:prstClr val="black"/>
                </a:solidFill>
                <a:cs typeface="Arial" pitchFamily="34" charset="0"/>
              </a:rPr>
              <a:t>S&amp;T Project</a:t>
            </a:r>
          </a:p>
        </p:txBody>
      </p:sp>
      <p:sp>
        <p:nvSpPr>
          <p:cNvPr id="14" name="TextBox 13"/>
          <p:cNvSpPr txBox="1"/>
          <p:nvPr userDrawn="1"/>
        </p:nvSpPr>
        <p:spPr>
          <a:xfrm rot="16200000">
            <a:off x="-1057420" y="4853064"/>
            <a:ext cx="2581388" cy="258532"/>
          </a:xfrm>
          <a:prstGeom prst="rect">
            <a:avLst/>
          </a:prstGeom>
          <a:solidFill>
            <a:srgbClr val="FFC000"/>
          </a:solidFill>
          <a:ln w="3175">
            <a:solidFill>
              <a:sysClr val="windowText" lastClr="000000"/>
            </a:solidFill>
          </a:ln>
        </p:spPr>
        <p:txBody>
          <a:bodyPr wrap="square" lIns="45720" tIns="18288" rIns="45720" bIns="18288" rtlCol="0">
            <a:spAutoFit/>
          </a:bodyPr>
          <a:lstStyle/>
          <a:p>
            <a:pPr algn="ctr" defTabSz="914344">
              <a:lnSpc>
                <a:spcPct val="90000"/>
              </a:lnSpc>
              <a:defRPr/>
            </a:pPr>
            <a:r>
              <a:rPr lang="en-US" sz="1600" b="1" kern="0" dirty="0" smtClean="0">
                <a:solidFill>
                  <a:prstClr val="black"/>
                </a:solidFill>
                <a:cs typeface="Arial" pitchFamily="34" charset="0"/>
              </a:rPr>
              <a:t>S&amp;T Project Tasks</a:t>
            </a:r>
          </a:p>
        </p:txBody>
      </p:sp>
      <p:cxnSp>
        <p:nvCxnSpPr>
          <p:cNvPr id="16" name="Straight Connector 15"/>
          <p:cNvCxnSpPr/>
          <p:nvPr userDrawn="1"/>
        </p:nvCxnSpPr>
        <p:spPr>
          <a:xfrm>
            <a:off x="0" y="2171700"/>
            <a:ext cx="9144000" cy="0"/>
          </a:xfrm>
          <a:prstGeom prst="line">
            <a:avLst/>
          </a:prstGeom>
          <a:noFill/>
          <a:ln w="57150" cap="flat" cmpd="sng" algn="ctr">
            <a:solidFill>
              <a:sysClr val="window" lastClr="FFFFFF">
                <a:lumMod val="65000"/>
              </a:sysClr>
            </a:solidFill>
            <a:prstDash val="sysDash"/>
          </a:ln>
          <a:effectLst/>
        </p:spPr>
      </p:cxnSp>
      <p:sp>
        <p:nvSpPr>
          <p:cNvPr id="23" name="TextBox 22"/>
          <p:cNvSpPr txBox="1"/>
          <p:nvPr userDrawn="1"/>
        </p:nvSpPr>
        <p:spPr>
          <a:xfrm rot="16200000">
            <a:off x="-343174" y="1303298"/>
            <a:ext cx="1143000" cy="258532"/>
          </a:xfrm>
          <a:prstGeom prst="rect">
            <a:avLst/>
          </a:prstGeom>
          <a:solidFill>
            <a:schemeClr val="tx1"/>
          </a:solidFill>
          <a:ln w="3175">
            <a:solidFill>
              <a:sysClr val="windowText" lastClr="000000"/>
            </a:solidFill>
          </a:ln>
        </p:spPr>
        <p:txBody>
          <a:bodyPr wrap="square" lIns="45720" tIns="18288" rIns="45720" bIns="18288" rtlCol="0">
            <a:spAutoFit/>
          </a:bodyPr>
          <a:lstStyle/>
          <a:p>
            <a:pPr algn="ctr" defTabSz="914344">
              <a:lnSpc>
                <a:spcPct val="90000"/>
              </a:lnSpc>
              <a:defRPr/>
            </a:pPr>
            <a:r>
              <a:rPr lang="en-US" sz="1600" b="1" kern="0" dirty="0" smtClean="0">
                <a:solidFill>
                  <a:prstClr val="white"/>
                </a:solidFill>
                <a:cs typeface="Arial" pitchFamily="34" charset="0"/>
              </a:rPr>
              <a:t>CFT LOE</a:t>
            </a:r>
          </a:p>
        </p:txBody>
      </p:sp>
      <p:sp>
        <p:nvSpPr>
          <p:cNvPr id="26" name="Rectangle 25"/>
          <p:cNvSpPr/>
          <p:nvPr userDrawn="1"/>
        </p:nvSpPr>
        <p:spPr>
          <a:xfrm>
            <a:off x="6172200" y="1092363"/>
            <a:ext cx="2837264" cy="2614386"/>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a:endParaRPr lang="en-US" sz="1080">
              <a:solidFill>
                <a:prstClr val="white"/>
              </a:solidFill>
            </a:endParaRPr>
          </a:p>
        </p:txBody>
      </p:sp>
      <p:grpSp>
        <p:nvGrpSpPr>
          <p:cNvPr id="27" name="Group 26"/>
          <p:cNvGrpSpPr/>
          <p:nvPr userDrawn="1"/>
        </p:nvGrpSpPr>
        <p:grpSpPr>
          <a:xfrm>
            <a:off x="758840" y="6248400"/>
            <a:ext cx="7725192" cy="323850"/>
            <a:chOff x="407694" y="6153150"/>
            <a:chExt cx="7725192" cy="323850"/>
          </a:xfrm>
        </p:grpSpPr>
        <p:grpSp>
          <p:nvGrpSpPr>
            <p:cNvPr id="28" name="Group 27"/>
            <p:cNvGrpSpPr/>
            <p:nvPr/>
          </p:nvGrpSpPr>
          <p:grpSpPr>
            <a:xfrm>
              <a:off x="407694" y="6153150"/>
              <a:ext cx="7725192" cy="323850"/>
              <a:chOff x="457200" y="6076950"/>
              <a:chExt cx="7873713" cy="323850"/>
            </a:xfrm>
          </p:grpSpPr>
          <p:sp>
            <p:nvSpPr>
              <p:cNvPr id="31" name="Rectangle 30"/>
              <p:cNvSpPr/>
              <p:nvPr/>
            </p:nvSpPr>
            <p:spPr>
              <a:xfrm>
                <a:off x="457200" y="6076950"/>
                <a:ext cx="7873713" cy="32385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defTabSz="914344" fontAlgn="base">
                  <a:spcBef>
                    <a:spcPct val="0"/>
                  </a:spcBef>
                  <a:spcAft>
                    <a:spcPct val="0"/>
                  </a:spcAft>
                  <a:defRPr/>
                </a:pPr>
                <a:r>
                  <a:rPr lang="en-US" sz="1050" b="1" dirty="0">
                    <a:solidFill>
                      <a:prstClr val="black"/>
                    </a:solidFill>
                  </a:rPr>
                  <a:t>Legend:</a:t>
                </a:r>
              </a:p>
            </p:txBody>
          </p:sp>
          <p:grpSp>
            <p:nvGrpSpPr>
              <p:cNvPr id="32" name="Group 31"/>
              <p:cNvGrpSpPr/>
              <p:nvPr/>
            </p:nvGrpSpPr>
            <p:grpSpPr>
              <a:xfrm>
                <a:off x="1816373" y="6106926"/>
                <a:ext cx="6242388" cy="263898"/>
                <a:chOff x="1816373" y="6096000"/>
                <a:chExt cx="6242388" cy="263898"/>
              </a:xfrm>
            </p:grpSpPr>
            <p:sp>
              <p:nvSpPr>
                <p:cNvPr id="33" name="Rectangle 32"/>
                <p:cNvSpPr/>
                <p:nvPr/>
              </p:nvSpPr>
              <p:spPr>
                <a:xfrm>
                  <a:off x="1816373" y="6178684"/>
                  <a:ext cx="606964" cy="137160"/>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p>
                  <a:pPr algn="ctr" defTabSz="914344">
                    <a:lnSpc>
                      <a:spcPct val="80000"/>
                    </a:lnSpc>
                    <a:defRPr/>
                  </a:pPr>
                  <a:r>
                    <a:rPr lang="en-US" sz="1000" b="1" dirty="0">
                      <a:solidFill>
                        <a:prstClr val="black"/>
                      </a:solidFill>
                      <a:cs typeface="Arial" pitchFamily="34" charset="0"/>
                    </a:rPr>
                    <a:t>6.3</a:t>
                  </a:r>
                </a:p>
              </p:txBody>
            </p:sp>
            <p:grpSp>
              <p:nvGrpSpPr>
                <p:cNvPr id="34" name="Group 33"/>
                <p:cNvGrpSpPr/>
                <p:nvPr/>
              </p:nvGrpSpPr>
              <p:grpSpPr>
                <a:xfrm>
                  <a:off x="3269278" y="6096000"/>
                  <a:ext cx="4789483" cy="263898"/>
                  <a:chOff x="3269278" y="6127921"/>
                  <a:chExt cx="4789483" cy="263898"/>
                </a:xfrm>
              </p:grpSpPr>
              <p:grpSp>
                <p:nvGrpSpPr>
                  <p:cNvPr id="35" name="Group 34"/>
                  <p:cNvGrpSpPr/>
                  <p:nvPr/>
                </p:nvGrpSpPr>
                <p:grpSpPr>
                  <a:xfrm>
                    <a:off x="5259873" y="6127921"/>
                    <a:ext cx="487681" cy="263898"/>
                    <a:chOff x="5259873" y="6121267"/>
                    <a:chExt cx="487681" cy="263898"/>
                  </a:xfrm>
                </p:grpSpPr>
                <p:sp>
                  <p:nvSpPr>
                    <p:cNvPr id="48" name="Diamond 8"/>
                    <p:cNvSpPr/>
                    <p:nvPr/>
                  </p:nvSpPr>
                  <p:spPr>
                    <a:xfrm>
                      <a:off x="5259873" y="6121267"/>
                      <a:ext cx="182880" cy="263898"/>
                    </a:xfrm>
                    <a:prstGeom prst="diamond">
                      <a:avLst/>
                    </a:prstGeom>
                    <a:solidFill>
                      <a:srgbClr val="FFFF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44">
                        <a:defRPr/>
                      </a:pPr>
                      <a:r>
                        <a:rPr lang="en-US" sz="1000" b="1" dirty="0">
                          <a:solidFill>
                            <a:prstClr val="black"/>
                          </a:solidFill>
                          <a:cs typeface="Arial" pitchFamily="34" charset="0"/>
                        </a:rPr>
                        <a:t>#</a:t>
                      </a:r>
                    </a:p>
                  </p:txBody>
                </p:sp>
                <p:sp>
                  <p:nvSpPr>
                    <p:cNvPr id="49" name="Rectangle 9"/>
                    <p:cNvSpPr/>
                    <p:nvPr/>
                  </p:nvSpPr>
                  <p:spPr>
                    <a:xfrm>
                      <a:off x="5485216" y="6183969"/>
                      <a:ext cx="262338" cy="1384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defTabSz="914344" fontAlgn="base">
                        <a:spcBef>
                          <a:spcPct val="0"/>
                        </a:spcBef>
                        <a:spcAft>
                          <a:spcPct val="0"/>
                        </a:spcAft>
                        <a:defRPr/>
                      </a:pPr>
                      <a:r>
                        <a:rPr lang="en-US" sz="900" b="1" dirty="0">
                          <a:solidFill>
                            <a:prstClr val="black"/>
                          </a:solidFill>
                          <a:cs typeface="Arial" pitchFamily="34" charset="0"/>
                        </a:rPr>
                        <a:t>TRL</a:t>
                      </a:r>
                      <a:endParaRPr lang="en-US" sz="1000" b="1" dirty="0">
                        <a:solidFill>
                          <a:prstClr val="black"/>
                        </a:solidFill>
                        <a:cs typeface="Arial" pitchFamily="34" charset="0"/>
                      </a:endParaRPr>
                    </a:p>
                  </p:txBody>
                </p:sp>
              </p:grpSp>
              <p:grpSp>
                <p:nvGrpSpPr>
                  <p:cNvPr id="36" name="Group 35"/>
                  <p:cNvGrpSpPr/>
                  <p:nvPr/>
                </p:nvGrpSpPr>
                <p:grpSpPr>
                  <a:xfrm>
                    <a:off x="4316497" y="6168430"/>
                    <a:ext cx="897675" cy="182880"/>
                    <a:chOff x="4316497" y="6161776"/>
                    <a:chExt cx="897675" cy="182880"/>
                  </a:xfrm>
                </p:grpSpPr>
                <p:sp>
                  <p:nvSpPr>
                    <p:cNvPr id="46" name="KeyEventsTriangle"/>
                    <p:cNvSpPr/>
                    <p:nvPr/>
                  </p:nvSpPr>
                  <p:spPr>
                    <a:xfrm>
                      <a:off x="4316497" y="6161776"/>
                      <a:ext cx="182880" cy="182880"/>
                    </a:xfrm>
                    <a:prstGeom prst="triangle">
                      <a:avLst/>
                    </a:prstGeom>
                    <a:solidFill>
                      <a:schemeClr val="accent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4">
                        <a:defRPr/>
                      </a:pPr>
                      <a:endParaRPr lang="en-US" dirty="0">
                        <a:solidFill>
                          <a:prstClr val="white"/>
                        </a:solidFill>
                        <a:cs typeface="Arial" pitchFamily="34" charset="0"/>
                      </a:endParaRPr>
                    </a:p>
                  </p:txBody>
                </p:sp>
                <p:sp>
                  <p:nvSpPr>
                    <p:cNvPr id="47" name="Rectangle 46"/>
                    <p:cNvSpPr/>
                    <p:nvPr/>
                  </p:nvSpPr>
                  <p:spPr>
                    <a:xfrm>
                      <a:off x="4499396" y="6191661"/>
                      <a:ext cx="714776" cy="12311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defTabSz="914344" fontAlgn="base">
                        <a:spcBef>
                          <a:spcPct val="0"/>
                        </a:spcBef>
                        <a:spcAft>
                          <a:spcPct val="0"/>
                        </a:spcAft>
                        <a:defRPr/>
                      </a:pPr>
                      <a:r>
                        <a:rPr lang="en-US" sz="900" b="1" dirty="0">
                          <a:solidFill>
                            <a:prstClr val="black"/>
                          </a:solidFill>
                          <a:cs typeface="Arial" pitchFamily="34" charset="0"/>
                        </a:rPr>
                        <a:t>Key Events</a:t>
                      </a:r>
                    </a:p>
                  </p:txBody>
                </p:sp>
              </p:grpSp>
              <p:grpSp>
                <p:nvGrpSpPr>
                  <p:cNvPr id="37" name="Group 36"/>
                  <p:cNvGrpSpPr/>
                  <p:nvPr/>
                </p:nvGrpSpPr>
                <p:grpSpPr>
                  <a:xfrm>
                    <a:off x="3269278" y="6134520"/>
                    <a:ext cx="1088442" cy="250700"/>
                    <a:chOff x="3269278" y="6147773"/>
                    <a:chExt cx="1088442" cy="250700"/>
                  </a:xfrm>
                </p:grpSpPr>
                <p:sp>
                  <p:nvSpPr>
                    <p:cNvPr id="44" name="Rectangle 43"/>
                    <p:cNvSpPr/>
                    <p:nvPr/>
                  </p:nvSpPr>
                  <p:spPr>
                    <a:xfrm>
                      <a:off x="3509055" y="6147773"/>
                      <a:ext cx="848665" cy="2507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defTabSz="914344" fontAlgn="base">
                        <a:spcBef>
                          <a:spcPct val="0"/>
                        </a:spcBef>
                        <a:spcAft>
                          <a:spcPct val="0"/>
                        </a:spcAft>
                        <a:defRPr/>
                      </a:pPr>
                      <a:r>
                        <a:rPr lang="en-US" sz="900" b="1" dirty="0">
                          <a:solidFill>
                            <a:prstClr val="black"/>
                          </a:solidFill>
                          <a:cs typeface="Arial" pitchFamily="34" charset="0"/>
                        </a:rPr>
                        <a:t>S&amp;T Insertion Point</a:t>
                      </a:r>
                    </a:p>
                  </p:txBody>
                </p:sp>
                <p:sp>
                  <p:nvSpPr>
                    <p:cNvPr id="45" name="7-Point Star 44"/>
                    <p:cNvSpPr/>
                    <p:nvPr/>
                  </p:nvSpPr>
                  <p:spPr>
                    <a:xfrm>
                      <a:off x="3269278" y="6176141"/>
                      <a:ext cx="193964" cy="193964"/>
                    </a:xfrm>
                    <a:prstGeom prst="star7">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4" fontAlgn="base">
                        <a:spcBef>
                          <a:spcPct val="0"/>
                        </a:spcBef>
                        <a:spcAft>
                          <a:spcPct val="0"/>
                        </a:spcAft>
                        <a:defRPr/>
                      </a:pPr>
                      <a:endParaRPr lang="en-US" dirty="0">
                        <a:solidFill>
                          <a:prstClr val="white"/>
                        </a:solidFill>
                      </a:endParaRPr>
                    </a:p>
                  </p:txBody>
                </p:sp>
              </p:grpSp>
              <p:grpSp>
                <p:nvGrpSpPr>
                  <p:cNvPr id="38" name="Group 37"/>
                  <p:cNvGrpSpPr/>
                  <p:nvPr/>
                </p:nvGrpSpPr>
                <p:grpSpPr>
                  <a:xfrm>
                    <a:off x="5817920" y="6134520"/>
                    <a:ext cx="910519" cy="250700"/>
                    <a:chOff x="5817920" y="6127866"/>
                    <a:chExt cx="910519" cy="250700"/>
                  </a:xfrm>
                </p:grpSpPr>
                <p:sp>
                  <p:nvSpPr>
                    <p:cNvPr id="42" name="5-Point Star 41"/>
                    <p:cNvSpPr/>
                    <p:nvPr/>
                  </p:nvSpPr>
                  <p:spPr>
                    <a:xfrm>
                      <a:off x="5817920" y="6138916"/>
                      <a:ext cx="234433" cy="228600"/>
                    </a:xfrm>
                    <a:prstGeom prst="star5">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4" fontAlgn="base">
                        <a:spcBef>
                          <a:spcPct val="0"/>
                        </a:spcBef>
                        <a:spcAft>
                          <a:spcPct val="0"/>
                        </a:spcAft>
                        <a:defRPr/>
                      </a:pPr>
                      <a:endParaRPr lang="en-US">
                        <a:solidFill>
                          <a:prstClr val="white"/>
                        </a:solidFill>
                      </a:endParaRPr>
                    </a:p>
                  </p:txBody>
                </p:sp>
                <p:sp>
                  <p:nvSpPr>
                    <p:cNvPr id="43" name="Rectangle 42"/>
                    <p:cNvSpPr/>
                    <p:nvPr/>
                  </p:nvSpPr>
                  <p:spPr>
                    <a:xfrm>
                      <a:off x="6096931" y="6127866"/>
                      <a:ext cx="631508" cy="2507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defTabSz="914344" fontAlgn="base">
                        <a:spcBef>
                          <a:spcPct val="0"/>
                        </a:spcBef>
                        <a:spcAft>
                          <a:spcPct val="0"/>
                        </a:spcAft>
                        <a:defRPr/>
                      </a:pPr>
                      <a:r>
                        <a:rPr lang="en-US" sz="900" b="1" dirty="0">
                          <a:solidFill>
                            <a:prstClr val="black"/>
                          </a:solidFill>
                          <a:cs typeface="Arial" pitchFamily="34" charset="0"/>
                        </a:rPr>
                        <a:t>Decision Point</a:t>
                      </a:r>
                    </a:p>
                  </p:txBody>
                </p:sp>
              </p:grpSp>
              <p:grpSp>
                <p:nvGrpSpPr>
                  <p:cNvPr id="39" name="Group 38"/>
                  <p:cNvGrpSpPr/>
                  <p:nvPr/>
                </p:nvGrpSpPr>
                <p:grpSpPr>
                  <a:xfrm>
                    <a:off x="6738153" y="6134520"/>
                    <a:ext cx="1320608" cy="250700"/>
                    <a:chOff x="6687501" y="6127866"/>
                    <a:chExt cx="1320608" cy="250700"/>
                  </a:xfrm>
                </p:grpSpPr>
                <p:sp>
                  <p:nvSpPr>
                    <p:cNvPr id="40" name="Cross 39"/>
                    <p:cNvSpPr/>
                    <p:nvPr/>
                  </p:nvSpPr>
                  <p:spPr>
                    <a:xfrm>
                      <a:off x="6687501" y="6138916"/>
                      <a:ext cx="214810" cy="228600"/>
                    </a:xfrm>
                    <a:prstGeom prst="plus">
                      <a:avLst/>
                    </a:prstGeom>
                    <a:solidFill>
                      <a:schemeClr val="accent4">
                        <a:lumMod val="60000"/>
                        <a:lumOff val="4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4" fontAlgn="base">
                        <a:spcBef>
                          <a:spcPct val="0"/>
                        </a:spcBef>
                        <a:spcAft>
                          <a:spcPct val="0"/>
                        </a:spcAft>
                        <a:defRPr/>
                      </a:pPr>
                      <a:endParaRPr lang="en-US">
                        <a:solidFill>
                          <a:prstClr val="white"/>
                        </a:solidFill>
                      </a:endParaRPr>
                    </a:p>
                  </p:txBody>
                </p:sp>
                <p:sp>
                  <p:nvSpPr>
                    <p:cNvPr id="41" name="Rectangle 40"/>
                    <p:cNvSpPr/>
                    <p:nvPr/>
                  </p:nvSpPr>
                  <p:spPr>
                    <a:xfrm>
                      <a:off x="6982583" y="6127866"/>
                      <a:ext cx="1025526" cy="2507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defTabSz="914344" fontAlgn="base">
                        <a:spcBef>
                          <a:spcPct val="0"/>
                        </a:spcBef>
                        <a:spcAft>
                          <a:spcPct val="0"/>
                        </a:spcAft>
                        <a:defRPr/>
                      </a:pPr>
                      <a:r>
                        <a:rPr lang="en-US" sz="900" b="1" dirty="0">
                          <a:solidFill>
                            <a:prstClr val="black"/>
                          </a:solidFill>
                          <a:cs typeface="Arial" pitchFamily="34" charset="0"/>
                        </a:rPr>
                        <a:t>Demonstrations</a:t>
                      </a:r>
                    </a:p>
                  </p:txBody>
                </p:sp>
              </p:grpSp>
            </p:grpSp>
          </p:grpSp>
        </p:grpSp>
        <p:sp>
          <p:nvSpPr>
            <p:cNvPr id="29" name="Rectangle 28"/>
            <p:cNvSpPr/>
            <p:nvPr/>
          </p:nvSpPr>
          <p:spPr>
            <a:xfrm>
              <a:off x="2436055" y="6272634"/>
              <a:ext cx="606964" cy="137160"/>
            </a:xfrm>
            <a:prstGeom prst="rect">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p>
              <a:pPr algn="ctr" defTabSz="914344">
                <a:lnSpc>
                  <a:spcPct val="80000"/>
                </a:lnSpc>
                <a:defRPr/>
              </a:pPr>
              <a:r>
                <a:rPr lang="en-US" sz="1000" b="1" dirty="0">
                  <a:solidFill>
                    <a:prstClr val="black"/>
                  </a:solidFill>
                  <a:cs typeface="Arial" pitchFamily="34" charset="0"/>
                </a:rPr>
                <a:t>6.4</a:t>
              </a:r>
            </a:p>
          </p:txBody>
        </p:sp>
        <p:sp>
          <p:nvSpPr>
            <p:cNvPr id="30" name="Rectangle 29"/>
            <p:cNvSpPr/>
            <p:nvPr/>
          </p:nvSpPr>
          <p:spPr>
            <a:xfrm>
              <a:off x="1053878" y="6260983"/>
              <a:ext cx="606964" cy="137160"/>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0" rtlCol="0" anchor="ctr">
              <a:noAutofit/>
            </a:bodyPr>
            <a:lstStyle/>
            <a:p>
              <a:pPr algn="ctr" defTabSz="914344">
                <a:lnSpc>
                  <a:spcPct val="80000"/>
                </a:lnSpc>
                <a:defRPr/>
              </a:pPr>
              <a:r>
                <a:rPr lang="en-US" sz="1000" b="1" dirty="0">
                  <a:solidFill>
                    <a:prstClr val="black"/>
                  </a:solidFill>
                  <a:cs typeface="Arial" pitchFamily="34" charset="0"/>
                </a:rPr>
                <a:t>6.2</a:t>
              </a:r>
            </a:p>
          </p:txBody>
        </p:sp>
      </p:grpSp>
      <p:sp>
        <p:nvSpPr>
          <p:cNvPr id="50" name="Rounded Rectangle 49"/>
          <p:cNvSpPr/>
          <p:nvPr userDrawn="1"/>
        </p:nvSpPr>
        <p:spPr>
          <a:xfrm>
            <a:off x="923523" y="2197100"/>
            <a:ext cx="5102966" cy="114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a:endParaRPr lang="en-US" sz="1080">
              <a:solidFill>
                <a:prstClr val="white"/>
              </a:solidFill>
            </a:endParaRPr>
          </a:p>
        </p:txBody>
      </p:sp>
      <p:sp>
        <p:nvSpPr>
          <p:cNvPr id="51" name="Rounded Rectangle 50"/>
          <p:cNvSpPr/>
          <p:nvPr userDrawn="1"/>
        </p:nvSpPr>
        <p:spPr>
          <a:xfrm>
            <a:off x="925303" y="2337198"/>
            <a:ext cx="5102966" cy="114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6"/>
            <a:endParaRPr lang="en-US" sz="1080">
              <a:solidFill>
                <a:prstClr val="white"/>
              </a:solidFill>
            </a:endParaRPr>
          </a:p>
        </p:txBody>
      </p:sp>
      <p:pic>
        <p:nvPicPr>
          <p:cNvPr id="52" name="Picture 2" descr="C:\Users\ahmadna\Desktop\Branding\ASAALT_color.png"/>
          <p:cNvPicPr>
            <a:picLocks noChangeAspect="1" noChangeArrowheads="1"/>
          </p:cNvPicPr>
          <p:nvPr userDrawn="1"/>
        </p:nvPicPr>
        <p:blipFill>
          <a:blip r:embed="rId3"/>
          <a:srcRect l="4860" t="2500" r="4956" b="4500"/>
          <a:stretch>
            <a:fillRect/>
          </a:stretch>
        </p:blipFill>
        <p:spPr bwMode="auto">
          <a:xfrm>
            <a:off x="8366129" y="14288"/>
            <a:ext cx="758826" cy="762000"/>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095589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41"/>
            <a:ext cx="6858000" cy="1655762"/>
          </a:xfrm>
          <a:prstGeom prst="rect">
            <a:avLst/>
          </a:prstGeom>
        </p:spPr>
        <p:txBody>
          <a:bodyPr/>
          <a:lstStyle>
            <a:lvl1pPr marL="0" indent="0" algn="ctr">
              <a:buNone/>
              <a:defRPr sz="1800"/>
            </a:lvl1pPr>
            <a:lvl2pPr marL="342880" indent="0" algn="ctr">
              <a:buNone/>
              <a:defRPr sz="1500"/>
            </a:lvl2pPr>
            <a:lvl3pPr marL="685758" indent="0" algn="ctr">
              <a:buNone/>
              <a:defRPr sz="1350"/>
            </a:lvl3pPr>
            <a:lvl4pPr marL="1028638" indent="0" algn="ctr">
              <a:buNone/>
              <a:defRPr sz="1200"/>
            </a:lvl4pPr>
            <a:lvl5pPr marL="1371516" indent="0" algn="ctr">
              <a:buNone/>
              <a:defRPr sz="1200"/>
            </a:lvl5pPr>
            <a:lvl6pPr marL="1714394" indent="0" algn="ctr">
              <a:buNone/>
              <a:defRPr sz="1200"/>
            </a:lvl6pPr>
            <a:lvl7pPr marL="2057272" indent="0" algn="ctr">
              <a:buNone/>
              <a:defRPr sz="1200"/>
            </a:lvl7pPr>
            <a:lvl8pPr marL="2400152" indent="0" algn="ctr">
              <a:buNone/>
              <a:defRPr sz="1200"/>
            </a:lvl8pPr>
            <a:lvl9pPr marL="2743032"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5"/>
            <a:ext cx="2057400" cy="365126"/>
          </a:xfrm>
          <a:prstGeom prst="rect">
            <a:avLst/>
          </a:prstGeom>
        </p:spPr>
        <p:txBody>
          <a:bodyPr/>
          <a:lstStyle/>
          <a:p>
            <a:pPr defTabSz="914266"/>
            <a:fld id="{748B2595-42BC-49B0-A4AA-C2AF044BF9C7}" type="datetimeFigureOut">
              <a:rPr lang="en-US" smtClean="0">
                <a:solidFill>
                  <a:prstClr val="black"/>
                </a:solidFill>
              </a:rPr>
              <a:pPr defTabSz="914266"/>
              <a:t>5/28/2020</a:t>
            </a:fld>
            <a:endParaRPr lang="en-US">
              <a:solidFill>
                <a:prstClr val="black"/>
              </a:solidFill>
            </a:endParaRPr>
          </a:p>
        </p:txBody>
      </p:sp>
      <p:sp>
        <p:nvSpPr>
          <p:cNvPr id="5" name="Footer Placeholder 4"/>
          <p:cNvSpPr>
            <a:spLocks noGrp="1"/>
          </p:cNvSpPr>
          <p:nvPr>
            <p:ph type="ftr" sz="quarter" idx="11"/>
          </p:nvPr>
        </p:nvSpPr>
        <p:spPr>
          <a:xfrm>
            <a:off x="3028950" y="6356355"/>
            <a:ext cx="3086100" cy="365126"/>
          </a:xfrm>
          <a:prstGeom prst="rect">
            <a:avLst/>
          </a:prstGeom>
        </p:spPr>
        <p:txBody>
          <a:bodyPr/>
          <a:lstStyle/>
          <a:p>
            <a:pPr defTabSz="914266"/>
            <a:endParaRPr lang="en-US">
              <a:solidFill>
                <a:prstClr val="black"/>
              </a:solidFill>
            </a:endParaRPr>
          </a:p>
        </p:txBody>
      </p:sp>
      <p:sp>
        <p:nvSpPr>
          <p:cNvPr id="6" name="Slide Number Placeholder 5"/>
          <p:cNvSpPr>
            <a:spLocks noGrp="1"/>
          </p:cNvSpPr>
          <p:nvPr>
            <p:ph type="sldNum" sz="quarter" idx="12"/>
          </p:nvPr>
        </p:nvSpPr>
        <p:spPr>
          <a:xfrm>
            <a:off x="6457950" y="6356355"/>
            <a:ext cx="2057400" cy="365126"/>
          </a:xfrm>
          <a:prstGeom prst="rect">
            <a:avLst/>
          </a:prstGeom>
        </p:spPr>
        <p:txBody>
          <a:bodyPr/>
          <a:lstStyle/>
          <a:p>
            <a:pPr defTabSz="914266"/>
            <a:fld id="{0A9317AB-D6B6-4E02-828D-A4D4E49740D7}" type="slidenum">
              <a:rPr lang="en-US" smtClean="0">
                <a:solidFill>
                  <a:prstClr val="black"/>
                </a:solidFill>
              </a:rPr>
              <a:pPr defTabSz="914266"/>
              <a:t>‹#›</a:t>
            </a:fld>
            <a:endParaRPr lang="en-US">
              <a:solidFill>
                <a:prstClr val="black"/>
              </a:solidFill>
            </a:endParaRPr>
          </a:p>
        </p:txBody>
      </p:sp>
    </p:spTree>
    <p:extLst>
      <p:ext uri="{BB962C8B-B14F-4D97-AF65-F5344CB8AC3E}">
        <p14:creationId xmlns:p14="http://schemas.microsoft.com/office/powerpoint/2010/main" val="33274219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77784"/>
            <a:ext cx="4038600" cy="5669280"/>
          </a:xfrm>
          <a:prstGeom prst="rect">
            <a:avLst/>
          </a:prstGeo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677784"/>
            <a:ext cx="4038600" cy="5669280"/>
          </a:xfrm>
          <a:prstGeom prst="rect">
            <a:avLst/>
          </a:prstGeo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8686800" y="6492881"/>
            <a:ext cx="457200" cy="365126"/>
          </a:xfrm>
          <a:prstGeom prst="rect">
            <a:avLst/>
          </a:prstGeom>
        </p:spPr>
        <p:txBody>
          <a:bodyPr/>
          <a:lstStyle/>
          <a:p>
            <a:pPr defTabSz="914266"/>
            <a:fld id="{01F288AE-1A0B-479E-AB32-116F4187E394}" type="slidenum">
              <a:rPr lang="en-US" smtClean="0">
                <a:solidFill>
                  <a:prstClr val="black"/>
                </a:solidFill>
              </a:rPr>
              <a:pPr defTabSz="914266"/>
              <a:t>‹#›</a:t>
            </a:fld>
            <a:endParaRPr lang="en-US" dirty="0">
              <a:solidFill>
                <a:prstClr val="black"/>
              </a:solidFill>
            </a:endParaRPr>
          </a:p>
        </p:txBody>
      </p:sp>
      <p:sp>
        <p:nvSpPr>
          <p:cNvPr id="8" name="Title 1"/>
          <p:cNvSpPr>
            <a:spLocks noGrp="1"/>
          </p:cNvSpPr>
          <p:nvPr>
            <p:ph type="title" hasCustomPrompt="1"/>
          </p:nvPr>
        </p:nvSpPr>
        <p:spPr>
          <a:xfrm>
            <a:off x="4572000" y="0"/>
            <a:ext cx="4572000" cy="640080"/>
          </a:xfrm>
          <a:prstGeom prst="rect">
            <a:avLst/>
          </a:prstGeom>
        </p:spPr>
        <p:txBody>
          <a:bodyPr lIns="18288" tIns="18288" rIns="18288" bIns="18288" anchor="ctr" anchorCtr="0">
            <a:normAutofit/>
          </a:bodyPr>
          <a:lstStyle>
            <a:lvl1pPr algn="ctr">
              <a:defRPr sz="2800" b="1" i="1" baseline="0">
                <a:solidFill>
                  <a:schemeClr val="tx1"/>
                </a:solidFill>
                <a:effectLst>
                  <a:outerShdw blurRad="38100" dist="38100" dir="2700000" algn="tl">
                    <a:srgbClr val="000000">
                      <a:alpha val="43137"/>
                    </a:srgbClr>
                  </a:outerShdw>
                </a:effectLst>
                <a:latin typeface="+mj-lt"/>
              </a:defRPr>
            </a:lvl1pPr>
          </a:lstStyle>
          <a:p>
            <a:r>
              <a:rPr lang="en-US" dirty="0"/>
              <a:t>Title (Calibri, 32, Bold)</a:t>
            </a:r>
          </a:p>
        </p:txBody>
      </p:sp>
    </p:spTree>
    <p:extLst>
      <p:ext uri="{BB962C8B-B14F-4D97-AF65-F5344CB8AC3E}">
        <p14:creationId xmlns:p14="http://schemas.microsoft.com/office/powerpoint/2010/main" val="163393416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smtClean="0"/>
              <a:t>Click to edit Master title text </a:t>
            </a:r>
          </a:p>
        </p:txBody>
      </p:sp>
    </p:spTree>
    <p:extLst>
      <p:ext uri="{BB962C8B-B14F-4D97-AF65-F5344CB8AC3E}">
        <p14:creationId xmlns:p14="http://schemas.microsoft.com/office/powerpoint/2010/main" val="1967944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514BA15-1F2A-4689-9732-4BF23E14797B}" type="datetimeFigureOut">
              <a:rPr lang="en-US" smtClean="0"/>
              <a:t>5/28/2020</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1DB93E8B-8BCF-41D1-809C-3BEC9B3DBAB7}" type="slidenum">
              <a:rPr lang="en-US" smtClean="0"/>
              <a:t>‹#›</a:t>
            </a:fld>
            <a:endParaRPr lang="en-US"/>
          </a:p>
        </p:txBody>
      </p:sp>
    </p:spTree>
    <p:extLst>
      <p:ext uri="{BB962C8B-B14F-4D97-AF65-F5344CB8AC3E}">
        <p14:creationId xmlns:p14="http://schemas.microsoft.com/office/powerpoint/2010/main" val="3952571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93BD365A-404C-473A-AD91-01A51AC6E85C}" type="datetimeFigureOut">
              <a:rPr lang="en-US" smtClean="0"/>
              <a:t>5/28/2020</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8FE7C96C-80FF-4518-95A0-0CCC35528E95}" type="slidenum">
              <a:rPr lang="en-US" smtClean="0"/>
              <a:t>‹#›</a:t>
            </a:fld>
            <a:endParaRPr lang="en-US"/>
          </a:p>
        </p:txBody>
      </p:sp>
    </p:spTree>
    <p:extLst>
      <p:ext uri="{BB962C8B-B14F-4D97-AF65-F5344CB8AC3E}">
        <p14:creationId xmlns:p14="http://schemas.microsoft.com/office/powerpoint/2010/main" val="274709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747" indent="0" algn="ctr">
              <a:buNone/>
              <a:defRPr>
                <a:solidFill>
                  <a:schemeClr val="tx1">
                    <a:tint val="75000"/>
                  </a:schemeClr>
                </a:solidFill>
              </a:defRPr>
            </a:lvl2pPr>
            <a:lvl3pPr marL="685495" indent="0" algn="ctr">
              <a:buNone/>
              <a:defRPr>
                <a:solidFill>
                  <a:schemeClr val="tx1">
                    <a:tint val="75000"/>
                  </a:schemeClr>
                </a:solidFill>
              </a:defRPr>
            </a:lvl3pPr>
            <a:lvl4pPr marL="1028240" indent="0" algn="ctr">
              <a:buNone/>
              <a:defRPr>
                <a:solidFill>
                  <a:schemeClr val="tx1">
                    <a:tint val="75000"/>
                  </a:schemeClr>
                </a:solidFill>
              </a:defRPr>
            </a:lvl4pPr>
            <a:lvl5pPr marL="1370989" indent="0" algn="ctr">
              <a:buNone/>
              <a:defRPr>
                <a:solidFill>
                  <a:schemeClr val="tx1">
                    <a:tint val="75000"/>
                  </a:schemeClr>
                </a:solidFill>
              </a:defRPr>
            </a:lvl5pPr>
            <a:lvl6pPr marL="1713737" indent="0" algn="ctr">
              <a:buNone/>
              <a:defRPr>
                <a:solidFill>
                  <a:schemeClr val="tx1">
                    <a:tint val="75000"/>
                  </a:schemeClr>
                </a:solidFill>
              </a:defRPr>
            </a:lvl6pPr>
            <a:lvl7pPr marL="2056485" indent="0" algn="ctr">
              <a:buNone/>
              <a:defRPr>
                <a:solidFill>
                  <a:schemeClr val="tx1">
                    <a:tint val="75000"/>
                  </a:schemeClr>
                </a:solidFill>
              </a:defRPr>
            </a:lvl7pPr>
            <a:lvl8pPr marL="2399231" indent="0" algn="ctr">
              <a:buNone/>
              <a:defRPr>
                <a:solidFill>
                  <a:schemeClr val="tx1">
                    <a:tint val="75000"/>
                  </a:schemeClr>
                </a:solidFill>
              </a:defRPr>
            </a:lvl8pPr>
            <a:lvl9pPr marL="2741978"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88CEC32-6F1E-46EC-921F-9DC5F5BCD152}" type="slidenum">
              <a:rPr lang="en-US" smtClean="0"/>
              <a:t>‹#›</a:t>
            </a:fld>
            <a:endParaRPr lang="en-US"/>
          </a:p>
        </p:txBody>
      </p:sp>
    </p:spTree>
    <p:extLst>
      <p:ext uri="{BB962C8B-B14F-4D97-AF65-F5344CB8AC3E}">
        <p14:creationId xmlns:p14="http://schemas.microsoft.com/office/powerpoint/2010/main" val="81040887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2460" y="347619"/>
            <a:ext cx="7073399" cy="450871"/>
          </a:xfrm>
          <a:prstGeom prst="rect">
            <a:avLst/>
          </a:prstGeom>
        </p:spPr>
        <p:txBody>
          <a:bodyPr/>
          <a:lstStyle>
            <a:lvl1pPr>
              <a:defRPr sz="2800"/>
            </a:lvl1pPr>
          </a:lstStyle>
          <a:p>
            <a:r>
              <a:rPr lang="en-US" dirty="0"/>
              <a:t>Click to edit Master title style</a:t>
            </a:r>
          </a:p>
        </p:txBody>
      </p:sp>
      <p:sp>
        <p:nvSpPr>
          <p:cNvPr id="3" name="Content Placeholder 2"/>
          <p:cNvSpPr>
            <a:spLocks noGrp="1"/>
          </p:cNvSpPr>
          <p:nvPr>
            <p:ph idx="1"/>
          </p:nvPr>
        </p:nvSpPr>
        <p:spPr>
          <a:xfrm>
            <a:off x="321972" y="974501"/>
            <a:ext cx="8517228" cy="53404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88CEC32-6F1E-46EC-921F-9DC5F5BCD152}" type="slidenum">
              <a:rPr lang="en-US" smtClean="0"/>
              <a:t>‹#›</a:t>
            </a:fld>
            <a:endParaRPr lang="en-US"/>
          </a:p>
        </p:txBody>
      </p:sp>
    </p:spTree>
    <p:extLst>
      <p:ext uri="{BB962C8B-B14F-4D97-AF65-F5344CB8AC3E}">
        <p14:creationId xmlns:p14="http://schemas.microsoft.com/office/powerpoint/2010/main" val="412772432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5.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image" Target="../media/image6.png"/><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heme" Target="../theme/theme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9"/>
          <a:stretch>
            <a:fillRect/>
          </a:stretch>
        </p:blipFill>
        <p:spPr>
          <a:xfrm>
            <a:off x="0" y="3048"/>
            <a:ext cx="9144000" cy="6851904"/>
          </a:xfrm>
          <a:prstGeom prst="rect">
            <a:avLst/>
          </a:prstGeom>
        </p:spPr>
      </p:pic>
      <p:sp>
        <p:nvSpPr>
          <p:cNvPr id="9"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APPROVED FOR</a:t>
            </a:r>
            <a:r>
              <a:rPr lang="en-US" sz="800" baseline="0" dirty="0" smtClean="0">
                <a:solidFill>
                  <a:schemeClr val="accent2"/>
                </a:solidFill>
                <a:latin typeface="Arial Bold" panose="020B0704020202020204" pitchFamily="34" charset="0"/>
                <a:cs typeface="Arial Bold" panose="020B0704020202020204" pitchFamily="34" charset="0"/>
              </a:rPr>
              <a:t> PUBLIC RELEASE</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1"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APPROVED FOR</a:t>
            </a:r>
            <a:r>
              <a:rPr lang="en-US" sz="800" baseline="0" dirty="0" smtClean="0">
                <a:solidFill>
                  <a:schemeClr val="accent2"/>
                </a:solidFill>
                <a:latin typeface="Arial Bold" panose="020B0704020202020204" pitchFamily="34" charset="0"/>
                <a:cs typeface="Arial Bold" panose="020B0704020202020204" pitchFamily="34" charset="0"/>
              </a:rPr>
              <a:t> PUBLIC RELEASE</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9" name="TextBox 18"/>
          <p:cNvSpPr txBox="1"/>
          <p:nvPr userDrawn="1"/>
        </p:nvSpPr>
        <p:spPr>
          <a:xfrm>
            <a:off x="8735627" y="6636780"/>
            <a:ext cx="417459" cy="215444"/>
          </a:xfrm>
          <a:prstGeom prst="rect">
            <a:avLst/>
          </a:prstGeom>
          <a:noFill/>
        </p:spPr>
        <p:txBody>
          <a:bodyPr wrap="square" rtlCol="0">
            <a:spAutoFit/>
          </a:bodyPr>
          <a:lstStyle/>
          <a:p>
            <a:pPr algn="r"/>
            <a:fld id="{96AD103F-80C8-4104-B396-731727462289}" type="slidenum">
              <a:rPr lang="en-US" sz="800" b="1" smtClean="0">
                <a:solidFill>
                  <a:schemeClr val="accent2"/>
                </a:solidFill>
              </a:rPr>
              <a:pPr algn="r"/>
              <a:t>‹#›</a:t>
            </a:fld>
            <a:endParaRPr lang="en-US" sz="800" b="1" dirty="0">
              <a:solidFill>
                <a:schemeClr val="accent2"/>
              </a:solidFill>
            </a:endParaRPr>
          </a:p>
        </p:txBody>
      </p:sp>
    </p:spTree>
    <p:extLst>
      <p:ext uri="{BB962C8B-B14F-4D97-AF65-F5344CB8AC3E}">
        <p14:creationId xmlns:p14="http://schemas.microsoft.com/office/powerpoint/2010/main" val="394860828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iming>
    <p:tnLst>
      <p:par>
        <p:cTn id="1" dur="indefinite" restart="never" nodeType="tmRoot"/>
      </p:par>
    </p:tnLst>
  </p:timing>
  <p:hf hdr="0" ftr="0"/>
  <p:txStyles>
    <p:title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2"/>
            <a:ext cx="8229600" cy="4525963"/>
          </a:xfrm>
          <a:prstGeom prst="rect">
            <a:avLst/>
          </a:prstGeom>
        </p:spPr>
        <p:txBody>
          <a:bodyPr vert="horz" lIns="91399" tIns="45700" rIns="91399" bIns="457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86800" y="6492882"/>
            <a:ext cx="457200" cy="365125"/>
          </a:xfrm>
          <a:prstGeom prst="rect">
            <a:avLst/>
          </a:prstGeom>
        </p:spPr>
        <p:txBody>
          <a:bodyPr vert="horz" lIns="91399" tIns="45700" rIns="91399" bIns="45700" rtlCol="0" anchor="ctr"/>
          <a:lstStyle>
            <a:lvl1pPr algn="r">
              <a:defRPr sz="900">
                <a:solidFill>
                  <a:schemeClr val="tx1"/>
                </a:solidFill>
                <a:latin typeface="Arial" pitchFamily="34" charset="0"/>
                <a:cs typeface="Arial" pitchFamily="34" charset="0"/>
              </a:defRPr>
            </a:lvl1pPr>
          </a:lstStyle>
          <a:p>
            <a:fld id="{688CEC32-6F1E-46EC-921F-9DC5F5BCD152}" type="slidenum">
              <a:rPr lang="en-US" smtClean="0"/>
              <a:t>‹#›</a:t>
            </a:fld>
            <a:endParaRPr lang="en-US"/>
          </a:p>
        </p:txBody>
      </p:sp>
      <p:pic>
        <p:nvPicPr>
          <p:cNvPr id="18" name="Picture 17"/>
          <p:cNvPicPr>
            <a:picLocks noChangeAspect="1"/>
          </p:cNvPicPr>
          <p:nvPr/>
        </p:nvPicPr>
        <p:blipFill rotWithShape="1">
          <a:blip r:embed="rId14"/>
          <a:srcRect l="18045" t="17931" r="51361" b="73488"/>
          <a:stretch/>
        </p:blipFill>
        <p:spPr>
          <a:xfrm>
            <a:off x="0" y="0"/>
            <a:ext cx="9144000" cy="812800"/>
          </a:xfrm>
          <a:prstGeom prst="rect">
            <a:avLst/>
          </a:prstGeom>
        </p:spPr>
      </p:pic>
      <p:sp>
        <p:nvSpPr>
          <p:cNvPr id="19" name="object 2"/>
          <p:cNvSpPr txBox="1">
            <a:spLocks/>
          </p:cNvSpPr>
          <p:nvPr/>
        </p:nvSpPr>
        <p:spPr>
          <a:xfrm>
            <a:off x="1016913" y="60387"/>
            <a:ext cx="6958208" cy="207749"/>
          </a:xfrm>
          <a:prstGeom prst="rect">
            <a:avLst/>
          </a:prstGeom>
        </p:spPr>
        <p:txBody>
          <a:bodyPr vert="horz" wrap="square" lIns="0" tIns="0" rIns="0" bIns="0" rtlCol="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9525" algn="ctr">
              <a:lnSpc>
                <a:spcPct val="100000"/>
              </a:lnSpc>
            </a:pPr>
            <a:r>
              <a:rPr lang="en-US" sz="1350" b="1" spc="-4" dirty="0">
                <a:solidFill>
                  <a:schemeClr val="bg1"/>
                </a:solidFill>
                <a:latin typeface=" Arial"/>
              </a:rPr>
              <a:t>Synthetic Training </a:t>
            </a:r>
            <a:r>
              <a:rPr lang="en-US" sz="1350" b="1" spc="-4" dirty="0" smtClean="0">
                <a:solidFill>
                  <a:schemeClr val="bg1"/>
                </a:solidFill>
                <a:latin typeface=" Arial"/>
              </a:rPr>
              <a:t>Environment</a:t>
            </a:r>
            <a:endParaRPr lang="en-US" sz="1350" b="1" spc="-15" dirty="0">
              <a:solidFill>
                <a:schemeClr val="bg1"/>
              </a:solidFill>
              <a:latin typeface=" Arial"/>
            </a:endParaRPr>
          </a:p>
        </p:txBody>
      </p:sp>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59757" y="369652"/>
            <a:ext cx="1484243" cy="420985"/>
          </a:xfrm>
          <a:prstGeom prst="rect">
            <a:avLst/>
          </a:prstGeom>
        </p:spPr>
      </p:pic>
      <p:sp>
        <p:nvSpPr>
          <p:cNvPr id="7" name="Rectangle 6"/>
          <p:cNvSpPr/>
          <p:nvPr/>
        </p:nvSpPr>
        <p:spPr>
          <a:xfrm>
            <a:off x="1449281" y="6590539"/>
            <a:ext cx="6245441" cy="253916"/>
          </a:xfrm>
          <a:prstGeom prst="rect">
            <a:avLst/>
          </a:prstGeom>
        </p:spPr>
        <p:txBody>
          <a:bodyPr wrap="square">
            <a:spAutoFit/>
          </a:bodyPr>
          <a:lstStyle/>
          <a:p>
            <a:pPr algn="ctr"/>
            <a:r>
              <a:rPr lang="en-US" sz="1050" b="1" dirty="0">
                <a:solidFill>
                  <a:srgbClr val="00B050"/>
                </a:solidFill>
                <a:ea typeface="Calibri" panose="020F0502020204030204" pitchFamily="34" charset="0"/>
                <a:cs typeface="Times New Roman" panose="02020603050405020304" pitchFamily="18" charset="0"/>
              </a:rPr>
              <a:t>Draft/Pre-Decisional/ </a:t>
            </a:r>
            <a:r>
              <a:rPr lang="en-US" sz="1050" b="1" dirty="0">
                <a:solidFill>
                  <a:srgbClr val="00B050"/>
                </a:solidFill>
              </a:rPr>
              <a:t>UNCLASSIFIED//FOUO//DISTRIBUTION B</a:t>
            </a:r>
          </a:p>
        </p:txBody>
      </p:sp>
    </p:spTree>
    <p:extLst>
      <p:ext uri="{BB962C8B-B14F-4D97-AF65-F5344CB8AC3E}">
        <p14:creationId xmlns:p14="http://schemas.microsoft.com/office/powerpoint/2010/main" val="56174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6" r:id="rId12"/>
  </p:sldLayoutIdLst>
  <p:transition spd="med">
    <p:fade/>
  </p:transition>
  <p:txStyles>
    <p:titleStyle>
      <a:lvl1pPr algn="ctr" defTabSz="685495" rtl="0" eaLnBrk="1" latinLnBrk="0" hangingPunct="1">
        <a:spcBef>
          <a:spcPct val="0"/>
        </a:spcBef>
        <a:buNone/>
        <a:defRPr sz="3300" kern="1200">
          <a:solidFill>
            <a:schemeClr val="tx1"/>
          </a:solidFill>
          <a:latin typeface="Arial" pitchFamily="34" charset="0"/>
          <a:ea typeface="+mj-ea"/>
          <a:cs typeface="Arial" pitchFamily="34" charset="0"/>
        </a:defRPr>
      </a:lvl1pPr>
    </p:titleStyle>
    <p:bodyStyle>
      <a:lvl1pPr marL="257061" indent="-257061" algn="l" defTabSz="685495"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556964" indent="-214217" algn="l" defTabSz="685495" rtl="0" eaLnBrk="1" latinLnBrk="0" hangingPunct="1">
        <a:spcBef>
          <a:spcPct val="20000"/>
        </a:spcBef>
        <a:buFont typeface="Arial" pitchFamily="34" charset="0"/>
        <a:buChar char="–"/>
        <a:defRPr sz="2100" kern="1200">
          <a:solidFill>
            <a:schemeClr val="tx1"/>
          </a:solidFill>
          <a:latin typeface="Arial" pitchFamily="34" charset="0"/>
          <a:ea typeface="+mn-ea"/>
          <a:cs typeface="Arial" pitchFamily="34" charset="0"/>
        </a:defRPr>
      </a:lvl2pPr>
      <a:lvl3pPr marL="856868" indent="-171374" algn="l" defTabSz="685495"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199615" indent="-171374" algn="l" defTabSz="685495"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4pPr>
      <a:lvl5pPr marL="1542364" indent="-171374" algn="l" defTabSz="685495"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5pPr>
      <a:lvl6pPr marL="1885110" indent="-171374" algn="l" defTabSz="68549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858" indent="-171374" algn="l" defTabSz="68549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604" indent="-171374" algn="l" defTabSz="68549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351" indent="-171374" algn="l" defTabSz="68549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495" rtl="0" eaLnBrk="1" latinLnBrk="0" hangingPunct="1">
        <a:defRPr sz="1350" kern="1200">
          <a:solidFill>
            <a:schemeClr val="tx1"/>
          </a:solidFill>
          <a:latin typeface="+mn-lt"/>
          <a:ea typeface="+mn-ea"/>
          <a:cs typeface="+mn-cs"/>
        </a:defRPr>
      </a:lvl1pPr>
      <a:lvl2pPr marL="342747" algn="l" defTabSz="685495" rtl="0" eaLnBrk="1" latinLnBrk="0" hangingPunct="1">
        <a:defRPr sz="1350" kern="1200">
          <a:solidFill>
            <a:schemeClr val="tx1"/>
          </a:solidFill>
          <a:latin typeface="+mn-lt"/>
          <a:ea typeface="+mn-ea"/>
          <a:cs typeface="+mn-cs"/>
        </a:defRPr>
      </a:lvl2pPr>
      <a:lvl3pPr marL="685495" algn="l" defTabSz="685495" rtl="0" eaLnBrk="1" latinLnBrk="0" hangingPunct="1">
        <a:defRPr sz="1350" kern="1200">
          <a:solidFill>
            <a:schemeClr val="tx1"/>
          </a:solidFill>
          <a:latin typeface="+mn-lt"/>
          <a:ea typeface="+mn-ea"/>
          <a:cs typeface="+mn-cs"/>
        </a:defRPr>
      </a:lvl3pPr>
      <a:lvl4pPr marL="1028240" algn="l" defTabSz="685495" rtl="0" eaLnBrk="1" latinLnBrk="0" hangingPunct="1">
        <a:defRPr sz="1350" kern="1200">
          <a:solidFill>
            <a:schemeClr val="tx1"/>
          </a:solidFill>
          <a:latin typeface="+mn-lt"/>
          <a:ea typeface="+mn-ea"/>
          <a:cs typeface="+mn-cs"/>
        </a:defRPr>
      </a:lvl4pPr>
      <a:lvl5pPr marL="1370989" algn="l" defTabSz="685495" rtl="0" eaLnBrk="1" latinLnBrk="0" hangingPunct="1">
        <a:defRPr sz="1350" kern="1200">
          <a:solidFill>
            <a:schemeClr val="tx1"/>
          </a:solidFill>
          <a:latin typeface="+mn-lt"/>
          <a:ea typeface="+mn-ea"/>
          <a:cs typeface="+mn-cs"/>
        </a:defRPr>
      </a:lvl5pPr>
      <a:lvl6pPr marL="1713737" algn="l" defTabSz="685495" rtl="0" eaLnBrk="1" latinLnBrk="0" hangingPunct="1">
        <a:defRPr sz="1350" kern="1200">
          <a:solidFill>
            <a:schemeClr val="tx1"/>
          </a:solidFill>
          <a:latin typeface="+mn-lt"/>
          <a:ea typeface="+mn-ea"/>
          <a:cs typeface="+mn-cs"/>
        </a:defRPr>
      </a:lvl6pPr>
      <a:lvl7pPr marL="2056485" algn="l" defTabSz="685495" rtl="0" eaLnBrk="1" latinLnBrk="0" hangingPunct="1">
        <a:defRPr sz="1350" kern="1200">
          <a:solidFill>
            <a:schemeClr val="tx1"/>
          </a:solidFill>
          <a:latin typeface="+mn-lt"/>
          <a:ea typeface="+mn-ea"/>
          <a:cs typeface="+mn-cs"/>
        </a:defRPr>
      </a:lvl7pPr>
      <a:lvl8pPr marL="2399231" algn="l" defTabSz="685495" rtl="0" eaLnBrk="1" latinLnBrk="0" hangingPunct="1">
        <a:defRPr sz="1350" kern="1200">
          <a:solidFill>
            <a:schemeClr val="tx1"/>
          </a:solidFill>
          <a:latin typeface="+mn-lt"/>
          <a:ea typeface="+mn-ea"/>
          <a:cs typeface="+mn-cs"/>
        </a:defRPr>
      </a:lvl8pPr>
      <a:lvl9pPr marL="2741978" algn="l" defTabSz="68549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107177" y="1"/>
            <a:ext cx="125034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66" fontAlgn="base">
              <a:spcBef>
                <a:spcPct val="0"/>
              </a:spcBef>
              <a:spcAft>
                <a:spcPct val="0"/>
              </a:spcAft>
              <a:defRPr/>
            </a:pPr>
            <a:r>
              <a:rPr lang="en-US" altLang="en-US" sz="900" b="1" i="1" dirty="0">
                <a:solidFill>
                  <a:srgbClr val="C00000"/>
                </a:solidFill>
              </a:rPr>
              <a:t>UNCLASSIFIED</a:t>
            </a:r>
            <a:r>
              <a:rPr lang="en-US" altLang="en-US" sz="900" b="1" i="1" dirty="0" smtClean="0">
                <a:solidFill>
                  <a:srgbClr val="C00000"/>
                </a:solidFill>
              </a:rPr>
              <a:t>//</a:t>
            </a:r>
            <a:r>
              <a:rPr lang="en-US" altLang="en-US" sz="900" b="1" i="1" dirty="0" err="1" smtClean="0">
                <a:solidFill>
                  <a:srgbClr val="C00000"/>
                </a:solidFill>
              </a:rPr>
              <a:t>FOUO</a:t>
            </a:r>
            <a:endParaRPr lang="en-US" altLang="en-US" sz="900" b="1" i="1" dirty="0">
              <a:solidFill>
                <a:srgbClr val="C00000"/>
              </a:solidFill>
            </a:endParaRPr>
          </a:p>
        </p:txBody>
      </p:sp>
      <p:sp>
        <p:nvSpPr>
          <p:cNvPr id="3" name="TextBox 2"/>
          <p:cNvSpPr txBox="1">
            <a:spLocks noChangeArrowheads="1"/>
          </p:cNvSpPr>
          <p:nvPr/>
        </p:nvSpPr>
        <p:spPr bwMode="auto">
          <a:xfrm>
            <a:off x="4107175" y="6719889"/>
            <a:ext cx="125034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266" fontAlgn="base">
              <a:spcBef>
                <a:spcPct val="0"/>
              </a:spcBef>
              <a:spcAft>
                <a:spcPct val="0"/>
              </a:spcAft>
              <a:defRPr/>
            </a:pPr>
            <a:r>
              <a:rPr lang="en-US" altLang="en-US" sz="900" b="1" i="1" dirty="0" smtClean="0">
                <a:solidFill>
                  <a:srgbClr val="C00000"/>
                </a:solidFill>
              </a:rPr>
              <a:t>UNCLASSIFIED//</a:t>
            </a:r>
            <a:r>
              <a:rPr lang="en-US" altLang="en-US" sz="900" b="1" i="1" dirty="0" err="1" smtClean="0">
                <a:solidFill>
                  <a:srgbClr val="C00000"/>
                </a:solidFill>
              </a:rPr>
              <a:t>FOUO</a:t>
            </a:r>
            <a:endParaRPr lang="en-US" altLang="en-US" sz="900" b="1" i="1" dirty="0">
              <a:solidFill>
                <a:srgbClr val="C00000"/>
              </a:solidFill>
            </a:endParaRPr>
          </a:p>
        </p:txBody>
      </p:sp>
      <p:pic>
        <p:nvPicPr>
          <p:cNvPr id="4" name="Picture 3"/>
          <p:cNvPicPr>
            <a:picLocks noChangeAspect="1" noChangeArrowheads="1"/>
          </p:cNvPicPr>
          <p:nvPr userDrawn="1"/>
        </p:nvPicPr>
        <p:blipFill>
          <a:blip r:embed="rId25" cstate="email">
            <a:duotone>
              <a:schemeClr val="accent1">
                <a:shade val="45000"/>
                <a:satMod val="135000"/>
              </a:schemeClr>
              <a:prstClr val="white"/>
            </a:duotone>
            <a:lum bright="20000"/>
          </a:blip>
          <a:srcRect/>
          <a:stretch>
            <a:fillRect/>
          </a:stretch>
        </p:blipFill>
        <p:spPr bwMode="auto">
          <a:xfrm rot="16200000">
            <a:off x="1181429" y="-1091871"/>
            <a:ext cx="6781146" cy="9143998"/>
          </a:xfrm>
          <a:prstGeom prst="rect">
            <a:avLst/>
          </a:prstGeom>
          <a:noFill/>
          <a:ln w="9525">
            <a:noFill/>
            <a:miter lim="800000"/>
            <a:headEnd/>
            <a:tailEnd/>
          </a:ln>
          <a:effectLst/>
        </p:spPr>
      </p:pic>
    </p:spTree>
    <p:extLst>
      <p:ext uri="{BB962C8B-B14F-4D97-AF65-F5344CB8AC3E}">
        <p14:creationId xmlns:p14="http://schemas.microsoft.com/office/powerpoint/2010/main" val="365518131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72" algn="ctr" rtl="0" fontAlgn="base">
        <a:spcBef>
          <a:spcPct val="0"/>
        </a:spcBef>
        <a:spcAft>
          <a:spcPct val="0"/>
        </a:spcAft>
        <a:defRPr sz="4400">
          <a:solidFill>
            <a:schemeClr val="tx1"/>
          </a:solidFill>
          <a:latin typeface="Myriad Pro" pitchFamily="34" charset="0"/>
        </a:defRPr>
      </a:lvl6pPr>
      <a:lvl7pPr marL="914344" algn="ctr" rtl="0" fontAlgn="base">
        <a:spcBef>
          <a:spcPct val="0"/>
        </a:spcBef>
        <a:spcAft>
          <a:spcPct val="0"/>
        </a:spcAft>
        <a:defRPr sz="4400">
          <a:solidFill>
            <a:schemeClr val="tx1"/>
          </a:solidFill>
          <a:latin typeface="Myriad Pro" pitchFamily="34" charset="0"/>
        </a:defRPr>
      </a:lvl7pPr>
      <a:lvl8pPr marL="1371516" algn="ctr" rtl="0" fontAlgn="base">
        <a:spcBef>
          <a:spcPct val="0"/>
        </a:spcBef>
        <a:spcAft>
          <a:spcPct val="0"/>
        </a:spcAft>
        <a:defRPr sz="4400">
          <a:solidFill>
            <a:schemeClr val="tx1"/>
          </a:solidFill>
          <a:latin typeface="Myriad Pro" pitchFamily="34" charset="0"/>
        </a:defRPr>
      </a:lvl8pPr>
      <a:lvl9pPr marL="1828688" algn="ctr" rtl="0" fontAlgn="base">
        <a:spcBef>
          <a:spcPct val="0"/>
        </a:spcBef>
        <a:spcAft>
          <a:spcPct val="0"/>
        </a:spcAft>
        <a:defRPr sz="4400">
          <a:solidFill>
            <a:schemeClr val="tx1"/>
          </a:solidFill>
          <a:latin typeface="Myriad Pro" pitchFamily="34" charset="0"/>
        </a:defRPr>
      </a:lvl9pPr>
    </p:titleStyle>
    <p:bodyStyle>
      <a:lvl1pPr marL="342880" indent="-34288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06" indent="-28573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930" indent="-228586"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100" indent="-228586"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272" indent="-228586"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444" indent="-228586" algn="l" defTabSz="9143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6" indent="-228586" algn="l" defTabSz="9143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90" indent="-228586" algn="l" defTabSz="9143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62" indent="-228586" algn="l" defTabSz="91434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4" rtl="0" eaLnBrk="1" latinLnBrk="0" hangingPunct="1">
        <a:defRPr sz="1800" kern="1200">
          <a:solidFill>
            <a:schemeClr val="tx1"/>
          </a:solidFill>
          <a:latin typeface="+mn-lt"/>
          <a:ea typeface="+mn-ea"/>
          <a:cs typeface="+mn-cs"/>
        </a:defRPr>
      </a:lvl1pPr>
      <a:lvl2pPr marL="457172" algn="l" defTabSz="914344" rtl="0" eaLnBrk="1" latinLnBrk="0" hangingPunct="1">
        <a:defRPr sz="1800" kern="1200">
          <a:solidFill>
            <a:schemeClr val="tx1"/>
          </a:solidFill>
          <a:latin typeface="+mn-lt"/>
          <a:ea typeface="+mn-ea"/>
          <a:cs typeface="+mn-cs"/>
        </a:defRPr>
      </a:lvl2pPr>
      <a:lvl3pPr marL="914344" algn="l" defTabSz="914344" rtl="0" eaLnBrk="1" latinLnBrk="0" hangingPunct="1">
        <a:defRPr sz="1800" kern="1200">
          <a:solidFill>
            <a:schemeClr val="tx1"/>
          </a:solidFill>
          <a:latin typeface="+mn-lt"/>
          <a:ea typeface="+mn-ea"/>
          <a:cs typeface="+mn-cs"/>
        </a:defRPr>
      </a:lvl3pPr>
      <a:lvl4pPr marL="1371516" algn="l" defTabSz="914344" rtl="0" eaLnBrk="1" latinLnBrk="0" hangingPunct="1">
        <a:defRPr sz="1800" kern="1200">
          <a:solidFill>
            <a:schemeClr val="tx1"/>
          </a:solidFill>
          <a:latin typeface="+mn-lt"/>
          <a:ea typeface="+mn-ea"/>
          <a:cs typeface="+mn-cs"/>
        </a:defRPr>
      </a:lvl4pPr>
      <a:lvl5pPr marL="1828688" algn="l" defTabSz="914344" rtl="0" eaLnBrk="1" latinLnBrk="0" hangingPunct="1">
        <a:defRPr sz="1800" kern="1200">
          <a:solidFill>
            <a:schemeClr val="tx1"/>
          </a:solidFill>
          <a:latin typeface="+mn-lt"/>
          <a:ea typeface="+mn-ea"/>
          <a:cs typeface="+mn-cs"/>
        </a:defRPr>
      </a:lvl5pPr>
      <a:lvl6pPr marL="2285860" algn="l" defTabSz="914344" rtl="0" eaLnBrk="1" latinLnBrk="0" hangingPunct="1">
        <a:defRPr sz="1800" kern="1200">
          <a:solidFill>
            <a:schemeClr val="tx1"/>
          </a:solidFill>
          <a:latin typeface="+mn-lt"/>
          <a:ea typeface="+mn-ea"/>
          <a:cs typeface="+mn-cs"/>
        </a:defRPr>
      </a:lvl6pPr>
      <a:lvl7pPr marL="2743032" algn="l" defTabSz="914344" rtl="0" eaLnBrk="1" latinLnBrk="0" hangingPunct="1">
        <a:defRPr sz="1800" kern="1200">
          <a:solidFill>
            <a:schemeClr val="tx1"/>
          </a:solidFill>
          <a:latin typeface="+mn-lt"/>
          <a:ea typeface="+mn-ea"/>
          <a:cs typeface="+mn-cs"/>
        </a:defRPr>
      </a:lvl7pPr>
      <a:lvl8pPr marL="3200204" algn="l" defTabSz="914344" rtl="0" eaLnBrk="1" latinLnBrk="0" hangingPunct="1">
        <a:defRPr sz="1800" kern="1200">
          <a:solidFill>
            <a:schemeClr val="tx1"/>
          </a:solidFill>
          <a:latin typeface="+mn-lt"/>
          <a:ea typeface="+mn-ea"/>
          <a:cs typeface="+mn-cs"/>
        </a:defRPr>
      </a:lvl8pPr>
      <a:lvl9pPr marL="3657376" algn="l" defTabSz="9143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06337" y="5376077"/>
            <a:ext cx="6002183" cy="355893"/>
          </a:xfrm>
        </p:spPr>
        <p:txBody>
          <a:bodyPr/>
          <a:lstStyle/>
          <a:p>
            <a:r>
              <a:rPr lang="en-US" dirty="0" smtClean="0"/>
              <a:t>Gregory A. Goodwin		Michael Hoffman</a:t>
            </a:r>
            <a:endParaRPr lang="en-US" dirty="0"/>
          </a:p>
        </p:txBody>
      </p:sp>
      <p:sp>
        <p:nvSpPr>
          <p:cNvPr id="7" name="Text Placeholder 6"/>
          <p:cNvSpPr>
            <a:spLocks noGrp="1"/>
          </p:cNvSpPr>
          <p:nvPr>
            <p:ph type="body" sz="quarter" idx="14"/>
          </p:nvPr>
        </p:nvSpPr>
        <p:spPr>
          <a:xfrm>
            <a:off x="306338" y="5671676"/>
            <a:ext cx="5943460" cy="355893"/>
          </a:xfrm>
        </p:spPr>
        <p:txBody>
          <a:bodyPr/>
          <a:lstStyle/>
          <a:p>
            <a:r>
              <a:rPr lang="en-US" dirty="0" smtClean="0"/>
              <a:t>Senior Research Scientist		Senior Software Engineer</a:t>
            </a:r>
            <a:endParaRPr lang="en-US" dirty="0"/>
          </a:p>
        </p:txBody>
      </p:sp>
      <p:sp>
        <p:nvSpPr>
          <p:cNvPr id="8" name="Text Placeholder 7"/>
          <p:cNvSpPr>
            <a:spLocks noGrp="1"/>
          </p:cNvSpPr>
          <p:nvPr>
            <p:ph type="body" sz="quarter" idx="15"/>
          </p:nvPr>
        </p:nvSpPr>
        <p:spPr>
          <a:xfrm>
            <a:off x="306337" y="5967274"/>
            <a:ext cx="6153185" cy="355893"/>
          </a:xfrm>
        </p:spPr>
        <p:txBody>
          <a:bodyPr/>
          <a:lstStyle/>
          <a:p>
            <a:r>
              <a:rPr lang="en-US" dirty="0" smtClean="0"/>
              <a:t>CCDC-SC-STTC		</a:t>
            </a:r>
            <a:r>
              <a:rPr lang="en-US" dirty="0" err="1" smtClean="0"/>
              <a:t>Dignitas</a:t>
            </a:r>
            <a:r>
              <a:rPr lang="en-US" dirty="0" smtClean="0"/>
              <a:t> Technologies</a:t>
            </a:r>
            <a:endParaRPr lang="en-US" dirty="0"/>
          </a:p>
        </p:txBody>
      </p:sp>
      <p:sp>
        <p:nvSpPr>
          <p:cNvPr id="9" name="Text Placeholder 8"/>
          <p:cNvSpPr>
            <a:spLocks noGrp="1"/>
          </p:cNvSpPr>
          <p:nvPr>
            <p:ph type="body" sz="quarter" idx="17"/>
          </p:nvPr>
        </p:nvSpPr>
        <p:spPr/>
        <p:txBody>
          <a:bodyPr/>
          <a:lstStyle/>
          <a:p>
            <a:r>
              <a:rPr lang="en-US" dirty="0" smtClean="0"/>
              <a:t>29 MAY 2020</a:t>
            </a:r>
            <a:endParaRPr lang="en-US" dirty="0"/>
          </a:p>
        </p:txBody>
      </p:sp>
      <p:sp>
        <p:nvSpPr>
          <p:cNvPr id="10" name="Text Placeholder 9"/>
          <p:cNvSpPr>
            <a:spLocks noGrp="1"/>
          </p:cNvSpPr>
          <p:nvPr>
            <p:ph type="body" sz="quarter" idx="18"/>
          </p:nvPr>
        </p:nvSpPr>
        <p:spPr/>
        <p:txBody>
          <a:bodyPr/>
          <a:lstStyle/>
          <a:p>
            <a:r>
              <a:rPr lang="en-US" dirty="0" smtClean="0"/>
              <a:t>Approved for Public Release: Distribution Unlimited</a:t>
            </a:r>
            <a:endParaRPr lang="en-US" dirty="0"/>
          </a:p>
        </p:txBody>
      </p:sp>
      <p:sp>
        <p:nvSpPr>
          <p:cNvPr id="11" name="Text Placeholder 10"/>
          <p:cNvSpPr>
            <a:spLocks noGrp="1"/>
          </p:cNvSpPr>
          <p:nvPr>
            <p:ph type="body" sz="quarter" idx="12"/>
          </p:nvPr>
        </p:nvSpPr>
        <p:spPr>
          <a:xfrm>
            <a:off x="316386" y="4369716"/>
            <a:ext cx="7740000" cy="649756"/>
          </a:xfrm>
        </p:spPr>
        <p:txBody>
          <a:bodyPr/>
          <a:lstStyle/>
          <a:p>
            <a:pPr marL="0" indent="0"/>
            <a:r>
              <a:rPr lang="en-US" dirty="0" smtClean="0"/>
              <a:t>Intelligent, Adaptive Training in The Synthetic Training Environment: 2020 Update</a:t>
            </a:r>
            <a:endParaRPr lang="en-US" dirty="0"/>
          </a:p>
        </p:txBody>
      </p:sp>
    </p:spTree>
    <p:extLst>
      <p:ext uri="{BB962C8B-B14F-4D97-AF65-F5344CB8AC3E}">
        <p14:creationId xmlns:p14="http://schemas.microsoft.com/office/powerpoint/2010/main" val="3135305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900" y="748692"/>
            <a:ext cx="7762879" cy="532827"/>
          </a:xfrm>
        </p:spPr>
        <p:txBody>
          <a:bodyPr>
            <a:normAutofit/>
          </a:bodyPr>
          <a:lstStyle/>
          <a:p>
            <a:pPr algn="ctr"/>
            <a:r>
              <a:rPr lang="en-US" sz="2800" dirty="0"/>
              <a:t>TMT </a:t>
            </a:r>
            <a:r>
              <a:rPr lang="en-US" sz="2800" dirty="0" smtClean="0"/>
              <a:t>S&amp;T Technology Roadmap</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4171224165"/>
              </p:ext>
            </p:extLst>
          </p:nvPr>
        </p:nvGraphicFramePr>
        <p:xfrm>
          <a:off x="293615" y="2256640"/>
          <a:ext cx="8430935" cy="4147832"/>
        </p:xfrm>
        <a:graphic>
          <a:graphicData uri="http://schemas.openxmlformats.org/drawingml/2006/table">
            <a:tbl>
              <a:tblPr firstRow="1" firstCol="1" bandRow="1">
                <a:tableStyleId>{073A0DAA-6AF3-43AB-8588-CEC1D06C72B9}</a:tableStyleId>
              </a:tblPr>
              <a:tblGrid>
                <a:gridCol w="1667074"/>
                <a:gridCol w="2251080"/>
                <a:gridCol w="1996242"/>
                <a:gridCol w="2516539"/>
              </a:tblGrid>
              <a:tr h="461949">
                <a:tc>
                  <a:txBody>
                    <a:bodyPr/>
                    <a:lstStyle/>
                    <a:p>
                      <a:pPr algn="l" rtl="0" fontAlgn="ctr"/>
                      <a:r>
                        <a:rPr lang="en-US" sz="2000" u="none" strike="noStrike" dirty="0">
                          <a:effectLst/>
                        </a:rPr>
                        <a:t> </a:t>
                      </a:r>
                      <a:endParaRPr lang="en-US" sz="2000" b="1" i="0" u="none" strike="noStrike" dirty="0">
                        <a:solidFill>
                          <a:srgbClr val="FFFFFF"/>
                        </a:solidFill>
                        <a:effectLst/>
                        <a:latin typeface="Calibri" panose="020F0502020204030204" pitchFamily="34" charset="0"/>
                      </a:endParaRPr>
                    </a:p>
                  </a:txBody>
                  <a:tcPr marL="67047" marR="7450" marT="7450" marB="0" anchor="ctr">
                    <a:solidFill>
                      <a:srgbClr val="659C56"/>
                    </a:solidFill>
                  </a:tcPr>
                </a:tc>
                <a:tc>
                  <a:txBody>
                    <a:bodyPr/>
                    <a:lstStyle/>
                    <a:p>
                      <a:pPr algn="ctr" fontAlgn="b"/>
                      <a:r>
                        <a:rPr lang="en-US" sz="1600" u="none" strike="noStrike" dirty="0">
                          <a:effectLst/>
                        </a:rPr>
                        <a:t>Near (FY20-22)</a:t>
                      </a:r>
                      <a:endParaRPr lang="en-US" sz="1600" b="1" i="0" u="none" strike="noStrike" dirty="0">
                        <a:solidFill>
                          <a:srgbClr val="F2F2F2"/>
                        </a:solidFill>
                        <a:effectLst/>
                        <a:latin typeface="Calibri" panose="020F0502020204030204" pitchFamily="34" charset="0"/>
                      </a:endParaRPr>
                    </a:p>
                  </a:txBody>
                  <a:tcPr marL="7450" marR="7450" marT="7450" marB="0" anchor="ctr">
                    <a:solidFill>
                      <a:srgbClr val="659C56"/>
                    </a:solidFill>
                  </a:tcPr>
                </a:tc>
                <a:tc>
                  <a:txBody>
                    <a:bodyPr/>
                    <a:lstStyle/>
                    <a:p>
                      <a:pPr algn="ctr" fontAlgn="b"/>
                      <a:r>
                        <a:rPr lang="en-US" sz="1600" u="none" strike="noStrike" dirty="0">
                          <a:effectLst/>
                        </a:rPr>
                        <a:t>Mid (FY23-25)</a:t>
                      </a:r>
                      <a:endParaRPr lang="en-US" sz="1600" b="1" i="0" u="none" strike="noStrike" dirty="0">
                        <a:solidFill>
                          <a:srgbClr val="F2F2F2"/>
                        </a:solidFill>
                        <a:effectLst/>
                        <a:latin typeface="Calibri" panose="020F0502020204030204" pitchFamily="34" charset="0"/>
                      </a:endParaRPr>
                    </a:p>
                  </a:txBody>
                  <a:tcPr marL="7450" marR="7450" marT="7450" marB="0" anchor="ctr">
                    <a:solidFill>
                      <a:srgbClr val="659C56"/>
                    </a:solidFill>
                  </a:tcPr>
                </a:tc>
                <a:tc>
                  <a:txBody>
                    <a:bodyPr/>
                    <a:lstStyle/>
                    <a:p>
                      <a:pPr algn="ctr" fontAlgn="b"/>
                      <a:r>
                        <a:rPr lang="en-US" sz="1600" u="none" strike="noStrike" dirty="0">
                          <a:effectLst/>
                        </a:rPr>
                        <a:t>Far (FY26-28)</a:t>
                      </a:r>
                      <a:endParaRPr lang="en-US" sz="1600" b="1" i="0" u="none" strike="noStrike" dirty="0">
                        <a:solidFill>
                          <a:srgbClr val="F2F2F2"/>
                        </a:solidFill>
                        <a:effectLst/>
                        <a:latin typeface="Calibri" panose="020F0502020204030204" pitchFamily="34" charset="0"/>
                      </a:endParaRPr>
                    </a:p>
                  </a:txBody>
                  <a:tcPr marL="7450" marR="7450" marT="7450" marB="0" anchor="ctr">
                    <a:solidFill>
                      <a:srgbClr val="659C56"/>
                    </a:solidFill>
                  </a:tcPr>
                </a:tc>
              </a:tr>
              <a:tr h="479716">
                <a:tc>
                  <a:txBody>
                    <a:bodyPr/>
                    <a:lstStyle/>
                    <a:p>
                      <a:pPr algn="ctr" rtl="0" fontAlgn="ctr"/>
                      <a:r>
                        <a:rPr lang="en-US" sz="1600" u="none" strike="noStrike">
                          <a:solidFill>
                            <a:schemeClr val="bg1">
                              <a:lumMod val="95000"/>
                            </a:schemeClr>
                          </a:solidFill>
                          <a:effectLst/>
                        </a:rPr>
                        <a:t>Unit + Scenario</a:t>
                      </a:r>
                      <a:endParaRPr lang="en-US" sz="1600" b="1" i="0" u="none" strike="noStrike">
                        <a:solidFill>
                          <a:schemeClr val="bg1">
                            <a:lumMod val="95000"/>
                          </a:schemeClr>
                        </a:solidFill>
                        <a:effectLst/>
                        <a:latin typeface="Calibri" panose="020F0502020204030204" pitchFamily="34" charset="0"/>
                      </a:endParaRPr>
                    </a:p>
                  </a:txBody>
                  <a:tcPr marL="7450" marR="7450" marT="7450" marB="0" anchor="ctr">
                    <a:solidFill>
                      <a:srgbClr val="85704B"/>
                    </a:solidFill>
                  </a:tcPr>
                </a:tc>
                <a:tc>
                  <a:txBody>
                    <a:bodyPr/>
                    <a:lstStyle/>
                    <a:p>
                      <a:pPr algn="l" rtl="0" fontAlgn="ctr"/>
                      <a:r>
                        <a:rPr lang="en-US" sz="1400" u="none" strike="noStrike">
                          <a:solidFill>
                            <a:schemeClr val="bg1">
                              <a:lumMod val="95000"/>
                            </a:schemeClr>
                          </a:solidFill>
                          <a:effectLst/>
                        </a:rPr>
                        <a:t>Small Team, Procedural Task </a:t>
                      </a:r>
                      <a:endParaRPr lang="en-US" sz="1400" b="0" i="0" u="none" strike="noStrike">
                        <a:solidFill>
                          <a:schemeClr val="bg1">
                            <a:lumMod val="95000"/>
                          </a:schemeClr>
                        </a:solidFill>
                        <a:effectLst/>
                        <a:latin typeface="Calibri" panose="020F0502020204030204" pitchFamily="34" charset="0"/>
                      </a:endParaRPr>
                    </a:p>
                  </a:txBody>
                  <a:tcPr marL="67047" marR="7450" marT="7450" marB="0" anchor="ctr">
                    <a:solidFill>
                      <a:srgbClr val="85704B"/>
                    </a:solidFill>
                  </a:tcPr>
                </a:tc>
                <a:tc>
                  <a:txBody>
                    <a:bodyPr/>
                    <a:lstStyle/>
                    <a:p>
                      <a:pPr algn="l" rtl="0" fontAlgn="ctr"/>
                      <a:r>
                        <a:rPr lang="en-US" sz="1400" u="none" strike="noStrike">
                          <a:solidFill>
                            <a:schemeClr val="bg1">
                              <a:lumMod val="95000"/>
                            </a:schemeClr>
                          </a:solidFill>
                          <a:effectLst/>
                        </a:rPr>
                        <a:t>Company, Simple Mission</a:t>
                      </a:r>
                      <a:endParaRPr lang="en-US" sz="1400" b="0" i="0" u="none" strike="noStrike">
                        <a:solidFill>
                          <a:schemeClr val="bg1">
                            <a:lumMod val="95000"/>
                          </a:schemeClr>
                        </a:solidFill>
                        <a:effectLst/>
                        <a:latin typeface="Calibri" panose="020F0502020204030204" pitchFamily="34" charset="0"/>
                      </a:endParaRPr>
                    </a:p>
                  </a:txBody>
                  <a:tcPr marL="67047" marR="7450" marT="7450" marB="0" anchor="ctr">
                    <a:solidFill>
                      <a:srgbClr val="85704B"/>
                    </a:solidFill>
                  </a:tcPr>
                </a:tc>
                <a:tc>
                  <a:txBody>
                    <a:bodyPr/>
                    <a:lstStyle/>
                    <a:p>
                      <a:pPr algn="l" rtl="0" fontAlgn="ctr"/>
                      <a:r>
                        <a:rPr lang="en-US" sz="1400" u="none" strike="noStrike" dirty="0">
                          <a:solidFill>
                            <a:schemeClr val="bg1">
                              <a:lumMod val="95000"/>
                            </a:schemeClr>
                          </a:solidFill>
                          <a:effectLst/>
                        </a:rPr>
                        <a:t>Joint/Combined Arms, Complex Mission</a:t>
                      </a:r>
                      <a:endParaRPr lang="en-US" sz="1400" b="0" i="0" u="none" strike="noStrike" dirty="0">
                        <a:solidFill>
                          <a:schemeClr val="bg1">
                            <a:lumMod val="95000"/>
                          </a:schemeClr>
                        </a:solidFill>
                        <a:effectLst/>
                        <a:latin typeface="Calibri" panose="020F0502020204030204" pitchFamily="34" charset="0"/>
                      </a:endParaRPr>
                    </a:p>
                  </a:txBody>
                  <a:tcPr marL="67047" marR="7450" marT="7450" marB="0" anchor="ctr">
                    <a:solidFill>
                      <a:srgbClr val="85704B"/>
                    </a:solidFill>
                  </a:tcPr>
                </a:tc>
              </a:tr>
              <a:tr h="781759">
                <a:tc>
                  <a:txBody>
                    <a:bodyPr/>
                    <a:lstStyle/>
                    <a:p>
                      <a:pPr algn="ctr" rtl="0" fontAlgn="ctr"/>
                      <a:r>
                        <a:rPr lang="en-US" sz="1600" u="none" strike="noStrike" dirty="0" smtClean="0">
                          <a:effectLst/>
                        </a:rPr>
                        <a:t>Automated Assessment</a:t>
                      </a:r>
                      <a:endParaRPr lang="en-US" sz="1600" b="1" i="0" u="none" strike="noStrike" dirty="0">
                        <a:solidFill>
                          <a:srgbClr val="FFFFFF"/>
                        </a:solidFill>
                        <a:effectLst/>
                        <a:latin typeface="Calibri" panose="020F0502020204030204" pitchFamily="34" charset="0"/>
                      </a:endParaRPr>
                    </a:p>
                  </a:txBody>
                  <a:tcPr marL="7450" marR="7450" marT="7450" marB="0" anchor="ctr">
                    <a:solidFill>
                      <a:srgbClr val="659C56"/>
                    </a:solidFill>
                  </a:tcPr>
                </a:tc>
                <a:tc>
                  <a:txBody>
                    <a:bodyPr/>
                    <a:lstStyle/>
                    <a:p>
                      <a:pPr algn="l" rtl="0" fontAlgn="ctr"/>
                      <a:r>
                        <a:rPr lang="en-US" sz="1400" u="none" strike="noStrike" dirty="0">
                          <a:effectLst/>
                        </a:rPr>
                        <a:t>Pre-authored, scenario specific team metrics</a:t>
                      </a:r>
                      <a:endParaRPr lang="en-US" sz="1400" b="0" i="0" u="none" strike="noStrike" dirty="0">
                        <a:solidFill>
                          <a:srgbClr val="000000"/>
                        </a:solidFill>
                        <a:effectLst/>
                        <a:latin typeface="Calibri" panose="020F0502020204030204" pitchFamily="34" charset="0"/>
                      </a:endParaRPr>
                    </a:p>
                  </a:txBody>
                  <a:tcPr marL="67047" marR="7450" marT="7450" marB="0" anchor="ctr">
                    <a:solidFill>
                      <a:srgbClr val="E2F0D9"/>
                    </a:solidFill>
                  </a:tcPr>
                </a:tc>
                <a:tc>
                  <a:txBody>
                    <a:bodyPr/>
                    <a:lstStyle/>
                    <a:p>
                      <a:pPr algn="l" rtl="0" fontAlgn="ctr"/>
                      <a:r>
                        <a:rPr lang="en-US" sz="1400" u="none" strike="noStrike" dirty="0">
                          <a:effectLst/>
                        </a:rPr>
                        <a:t>Reusable team metrics</a:t>
                      </a:r>
                      <a:endParaRPr lang="en-US" sz="1400" b="0" i="0" u="none" strike="noStrike" dirty="0">
                        <a:solidFill>
                          <a:srgbClr val="000000"/>
                        </a:solidFill>
                        <a:effectLst/>
                        <a:latin typeface="Calibri" panose="020F0502020204030204" pitchFamily="34" charset="0"/>
                      </a:endParaRPr>
                    </a:p>
                  </a:txBody>
                  <a:tcPr marL="67047" marR="7450" marT="7450" marB="0" anchor="ctr">
                    <a:solidFill>
                      <a:srgbClr val="E2F0D9"/>
                    </a:solidFill>
                  </a:tcPr>
                </a:tc>
                <a:tc>
                  <a:txBody>
                    <a:bodyPr/>
                    <a:lstStyle/>
                    <a:p>
                      <a:pPr algn="l" rtl="0" fontAlgn="ctr"/>
                      <a:r>
                        <a:rPr lang="en-US" sz="1400" u="none" strike="noStrike" dirty="0">
                          <a:effectLst/>
                        </a:rPr>
                        <a:t>Machine generated team metrics for complex missions </a:t>
                      </a:r>
                      <a:endParaRPr lang="en-US" sz="1400" b="0" i="0" u="none" strike="noStrike" dirty="0">
                        <a:solidFill>
                          <a:srgbClr val="000000"/>
                        </a:solidFill>
                        <a:effectLst/>
                        <a:latin typeface="Calibri" panose="020F0502020204030204" pitchFamily="34" charset="0"/>
                      </a:endParaRPr>
                    </a:p>
                  </a:txBody>
                  <a:tcPr marL="67047" marR="7450" marT="7450" marB="0" anchor="ctr">
                    <a:solidFill>
                      <a:srgbClr val="E2F0D9"/>
                    </a:solidFill>
                  </a:tcPr>
                </a:tc>
              </a:tr>
              <a:tr h="781759">
                <a:tc>
                  <a:txBody>
                    <a:bodyPr/>
                    <a:lstStyle/>
                    <a:p>
                      <a:pPr algn="ctr" rtl="0" fontAlgn="ctr"/>
                      <a:r>
                        <a:rPr lang="en-US" sz="1600" u="none" strike="noStrike" dirty="0">
                          <a:effectLst/>
                        </a:rPr>
                        <a:t>Adapt + Exercise Control</a:t>
                      </a:r>
                      <a:endParaRPr lang="en-US" sz="1600" b="1" i="0" u="none" strike="noStrike" dirty="0">
                        <a:solidFill>
                          <a:srgbClr val="FFFFFF"/>
                        </a:solidFill>
                        <a:effectLst/>
                        <a:latin typeface="Calibri" panose="020F0502020204030204" pitchFamily="34" charset="0"/>
                      </a:endParaRPr>
                    </a:p>
                  </a:txBody>
                  <a:tcPr marL="7450" marR="7450" marT="7450" marB="0" anchor="ctr">
                    <a:solidFill>
                      <a:srgbClr val="659C56"/>
                    </a:solidFill>
                  </a:tcPr>
                </a:tc>
                <a:tc>
                  <a:txBody>
                    <a:bodyPr/>
                    <a:lstStyle/>
                    <a:p>
                      <a:pPr algn="l" rtl="0" fontAlgn="ctr"/>
                      <a:r>
                        <a:rPr lang="en-US" sz="1400" u="none" strike="noStrike" dirty="0">
                          <a:effectLst/>
                        </a:rPr>
                        <a:t>Pre-authored, rule-based feedback/adaptation</a:t>
                      </a:r>
                      <a:r>
                        <a:rPr lang="en-US" sz="1400" u="none" strike="noStrike" dirty="0" smtClean="0">
                          <a:effectLst/>
                        </a:rPr>
                        <a:t>, OC Dependent</a:t>
                      </a:r>
                      <a:endParaRPr lang="en-US" sz="1400" b="0" i="0" u="none" strike="noStrike" dirty="0">
                        <a:solidFill>
                          <a:srgbClr val="000000"/>
                        </a:solidFill>
                        <a:effectLst/>
                        <a:latin typeface="Calibri" panose="020F0502020204030204" pitchFamily="34" charset="0"/>
                      </a:endParaRPr>
                    </a:p>
                  </a:txBody>
                  <a:tcPr marL="67047" marR="7450" marT="7450" marB="0" anchor="ctr">
                    <a:solidFill>
                      <a:srgbClr val="AACBA1"/>
                    </a:solidFill>
                  </a:tcPr>
                </a:tc>
                <a:tc>
                  <a:txBody>
                    <a:bodyPr/>
                    <a:lstStyle/>
                    <a:p>
                      <a:pPr algn="l" rtl="0" fontAlgn="ctr"/>
                      <a:r>
                        <a:rPr lang="en-US" sz="1400" u="none" strike="noStrike" dirty="0">
                          <a:effectLst/>
                        </a:rPr>
                        <a:t>System supported recommendations</a:t>
                      </a:r>
                      <a:endParaRPr lang="en-US" sz="1400" b="0" i="0" u="none" strike="noStrike" dirty="0">
                        <a:solidFill>
                          <a:srgbClr val="000000"/>
                        </a:solidFill>
                        <a:effectLst/>
                        <a:latin typeface="Calibri" panose="020F0502020204030204" pitchFamily="34" charset="0"/>
                      </a:endParaRPr>
                    </a:p>
                  </a:txBody>
                  <a:tcPr marL="67047" marR="7450" marT="7450" marB="0" anchor="ctr">
                    <a:solidFill>
                      <a:srgbClr val="AACBA1"/>
                    </a:solidFill>
                  </a:tcPr>
                </a:tc>
                <a:tc>
                  <a:txBody>
                    <a:bodyPr/>
                    <a:lstStyle/>
                    <a:p>
                      <a:pPr algn="l" rtl="0" fontAlgn="ctr"/>
                      <a:r>
                        <a:rPr lang="en-US" sz="1400" u="none" strike="noStrike" dirty="0" smtClean="0">
                          <a:effectLst/>
                        </a:rPr>
                        <a:t>Learning AI that provides feedback</a:t>
                      </a:r>
                      <a:r>
                        <a:rPr lang="en-US" sz="1400" u="none" strike="noStrike" dirty="0">
                          <a:effectLst/>
                        </a:rPr>
                        <a:t>/ adaptation and exercise </a:t>
                      </a:r>
                      <a:r>
                        <a:rPr lang="en-US" sz="1400" u="none" strike="noStrike" dirty="0" smtClean="0">
                          <a:effectLst/>
                        </a:rPr>
                        <a:t>control.  </a:t>
                      </a:r>
                      <a:endParaRPr lang="en-US" sz="1400" b="0" i="0" u="none" strike="noStrike" dirty="0">
                        <a:solidFill>
                          <a:srgbClr val="000000"/>
                        </a:solidFill>
                        <a:effectLst/>
                        <a:latin typeface="Calibri" panose="020F0502020204030204" pitchFamily="34" charset="0"/>
                      </a:endParaRPr>
                    </a:p>
                  </a:txBody>
                  <a:tcPr marL="67047" marR="7450" marT="7450" marB="0" anchor="ctr">
                    <a:solidFill>
                      <a:srgbClr val="AACBA1"/>
                    </a:solidFill>
                  </a:tcPr>
                </a:tc>
              </a:tr>
              <a:tr h="479716">
                <a:tc>
                  <a:txBody>
                    <a:bodyPr/>
                    <a:lstStyle/>
                    <a:p>
                      <a:pPr algn="ctr" rtl="0" fontAlgn="ctr"/>
                      <a:r>
                        <a:rPr lang="en-US" sz="1600" u="none" strike="noStrike" dirty="0">
                          <a:effectLst/>
                        </a:rPr>
                        <a:t>Data Visualization + </a:t>
                      </a:r>
                      <a:r>
                        <a:rPr lang="en-US" sz="1600" u="none" strike="noStrike" dirty="0" smtClean="0">
                          <a:effectLst/>
                        </a:rPr>
                        <a:t>Feedback</a:t>
                      </a:r>
                      <a:endParaRPr lang="en-US" sz="1600" b="1" i="0" u="none" strike="noStrike" dirty="0">
                        <a:solidFill>
                          <a:srgbClr val="FFFFFF"/>
                        </a:solidFill>
                        <a:effectLst/>
                        <a:latin typeface="Calibri" panose="020F0502020204030204" pitchFamily="34" charset="0"/>
                      </a:endParaRPr>
                    </a:p>
                  </a:txBody>
                  <a:tcPr marL="7450" marR="7450" marT="7450" marB="0" anchor="ctr">
                    <a:solidFill>
                      <a:srgbClr val="659C56"/>
                    </a:solidFill>
                  </a:tcPr>
                </a:tc>
                <a:tc>
                  <a:txBody>
                    <a:bodyPr/>
                    <a:lstStyle/>
                    <a:p>
                      <a:pPr algn="l" rtl="0" fontAlgn="ctr"/>
                      <a:r>
                        <a:rPr lang="en-US" sz="1400" u="none" strike="noStrike" dirty="0">
                          <a:effectLst/>
                        </a:rPr>
                        <a:t>Event-based Storyboard, OC Dependent</a:t>
                      </a:r>
                      <a:endParaRPr lang="en-US" sz="1400" b="0" i="0" u="none" strike="noStrike" dirty="0">
                        <a:solidFill>
                          <a:srgbClr val="000000"/>
                        </a:solidFill>
                        <a:effectLst/>
                        <a:latin typeface="Calibri" panose="020F0502020204030204" pitchFamily="34" charset="0"/>
                      </a:endParaRPr>
                    </a:p>
                  </a:txBody>
                  <a:tcPr marL="7450" marR="7450" marT="7450" marB="0" anchor="ctr">
                    <a:solidFill>
                      <a:srgbClr val="E2F0D9"/>
                    </a:solidFill>
                  </a:tcPr>
                </a:tc>
                <a:tc>
                  <a:txBody>
                    <a:bodyPr/>
                    <a:lstStyle/>
                    <a:p>
                      <a:pPr algn="l" rtl="0" fontAlgn="ctr"/>
                      <a:r>
                        <a:rPr lang="en-US" sz="1400" u="none" strike="noStrike" dirty="0" smtClean="0">
                          <a:effectLst/>
                        </a:rPr>
                        <a:t>Customized for</a:t>
                      </a:r>
                      <a:r>
                        <a:rPr lang="en-US" sz="1400" u="none" strike="noStrike" baseline="0" dirty="0" smtClean="0">
                          <a:effectLst/>
                        </a:rPr>
                        <a:t> mission and unit</a:t>
                      </a:r>
                      <a:r>
                        <a:rPr lang="en-US" sz="1400" u="none" strike="noStrike" dirty="0" smtClean="0">
                          <a:effectLst/>
                        </a:rPr>
                        <a:t>, </a:t>
                      </a:r>
                      <a:r>
                        <a:rPr lang="en-US" sz="1400" u="none" strike="noStrike" dirty="0">
                          <a:effectLst/>
                        </a:rPr>
                        <a:t>Leader dependent</a:t>
                      </a:r>
                      <a:endParaRPr lang="en-US" sz="1400" b="0" i="0" u="none" strike="noStrike" dirty="0">
                        <a:solidFill>
                          <a:srgbClr val="000000"/>
                        </a:solidFill>
                        <a:effectLst/>
                        <a:latin typeface="Calibri" panose="020F0502020204030204" pitchFamily="34" charset="0"/>
                      </a:endParaRPr>
                    </a:p>
                  </a:txBody>
                  <a:tcPr marL="67047" marR="7450" marT="7450" marB="0" anchor="ctr">
                    <a:solidFill>
                      <a:srgbClr val="E2F0D9"/>
                    </a:solidFill>
                  </a:tcPr>
                </a:tc>
                <a:tc>
                  <a:txBody>
                    <a:bodyPr/>
                    <a:lstStyle/>
                    <a:p>
                      <a:pPr algn="l" rtl="0" fontAlgn="ctr"/>
                      <a:r>
                        <a:rPr lang="en-US" sz="1400" u="none" strike="noStrike" dirty="0">
                          <a:effectLst/>
                        </a:rPr>
                        <a:t>AI Agent delivered, </a:t>
                      </a:r>
                      <a:r>
                        <a:rPr lang="en-US" sz="1400" u="none" strike="noStrike" dirty="0" smtClean="0">
                          <a:effectLst/>
                        </a:rPr>
                        <a:t>adaptive and </a:t>
                      </a:r>
                      <a:r>
                        <a:rPr lang="en-US" sz="1400" u="none" strike="noStrike" dirty="0">
                          <a:effectLst/>
                        </a:rPr>
                        <a:t>customized </a:t>
                      </a:r>
                      <a:r>
                        <a:rPr lang="en-US" sz="1400" u="none" strike="noStrike" dirty="0" smtClean="0">
                          <a:effectLst/>
                        </a:rPr>
                        <a:t>for</a:t>
                      </a:r>
                      <a:r>
                        <a:rPr lang="en-US" sz="1400" u="none" strike="noStrike" baseline="0" dirty="0" smtClean="0">
                          <a:effectLst/>
                        </a:rPr>
                        <a:t> any audience (e.g., trainers, leaders, trainees)</a:t>
                      </a:r>
                      <a:endParaRPr lang="en-US" sz="1400" b="0" i="0" u="none" strike="noStrike" dirty="0">
                        <a:solidFill>
                          <a:srgbClr val="000000"/>
                        </a:solidFill>
                        <a:effectLst/>
                        <a:latin typeface="Calibri" panose="020F0502020204030204" pitchFamily="34" charset="0"/>
                      </a:endParaRPr>
                    </a:p>
                  </a:txBody>
                  <a:tcPr marL="67047" marR="7450" marT="7450" marB="0" anchor="ctr">
                    <a:solidFill>
                      <a:srgbClr val="E2F0D9"/>
                    </a:solidFill>
                  </a:tcPr>
                </a:tc>
              </a:tr>
              <a:tr h="781759">
                <a:tc>
                  <a:txBody>
                    <a:bodyPr/>
                    <a:lstStyle/>
                    <a:p>
                      <a:pPr algn="ctr" rtl="0" fontAlgn="ctr"/>
                      <a:r>
                        <a:rPr lang="en-US" sz="1600" u="none" strike="noStrike" dirty="0" smtClean="0">
                          <a:effectLst/>
                        </a:rPr>
                        <a:t>Competency Tracking</a:t>
                      </a:r>
                      <a:endParaRPr lang="en-US" sz="1600" b="1" i="0" u="none" strike="noStrike" dirty="0">
                        <a:solidFill>
                          <a:srgbClr val="FFFFFF"/>
                        </a:solidFill>
                        <a:effectLst/>
                        <a:latin typeface="Calibri" panose="020F0502020204030204" pitchFamily="34" charset="0"/>
                      </a:endParaRPr>
                    </a:p>
                  </a:txBody>
                  <a:tcPr marL="7450" marR="7450" marT="7450" marB="0" anchor="ctr">
                    <a:solidFill>
                      <a:srgbClr val="659C56"/>
                    </a:solidFill>
                  </a:tcPr>
                </a:tc>
                <a:tc>
                  <a:txBody>
                    <a:bodyPr/>
                    <a:lstStyle/>
                    <a:p>
                      <a:pPr algn="l" rtl="0" fontAlgn="ctr"/>
                      <a:r>
                        <a:rPr lang="en-US" sz="1400" u="none" strike="noStrike" dirty="0">
                          <a:effectLst/>
                        </a:rPr>
                        <a:t>Persistent Performance Tracking for small units</a:t>
                      </a:r>
                      <a:endParaRPr lang="en-US" sz="1400" b="0" i="0" u="none" strike="noStrike" dirty="0">
                        <a:solidFill>
                          <a:srgbClr val="000000"/>
                        </a:solidFill>
                        <a:effectLst/>
                        <a:latin typeface="Calibri" panose="020F0502020204030204" pitchFamily="34" charset="0"/>
                      </a:endParaRPr>
                    </a:p>
                  </a:txBody>
                  <a:tcPr marL="67047" marR="7450" marT="7450" marB="0" anchor="ctr">
                    <a:solidFill>
                      <a:srgbClr val="AACBA1"/>
                    </a:solidFill>
                  </a:tcPr>
                </a:tc>
                <a:tc>
                  <a:txBody>
                    <a:bodyPr/>
                    <a:lstStyle/>
                    <a:p>
                      <a:pPr algn="l" rtl="0" fontAlgn="ctr"/>
                      <a:r>
                        <a:rPr lang="en-US" sz="1400" u="none" strike="noStrike" dirty="0" smtClean="0">
                          <a:effectLst/>
                        </a:rPr>
                        <a:t>Human</a:t>
                      </a:r>
                      <a:r>
                        <a:rPr lang="en-US" sz="1400" u="none" strike="noStrike" baseline="0" dirty="0" smtClean="0">
                          <a:effectLst/>
                        </a:rPr>
                        <a:t> generated c</a:t>
                      </a:r>
                      <a:r>
                        <a:rPr lang="en-US" sz="1400" u="none" strike="noStrike" dirty="0" smtClean="0">
                          <a:effectLst/>
                        </a:rPr>
                        <a:t>ompetency </a:t>
                      </a:r>
                      <a:r>
                        <a:rPr lang="en-US" sz="1400" u="none" strike="noStrike" dirty="0">
                          <a:effectLst/>
                        </a:rPr>
                        <a:t>profiles for individuals and teams</a:t>
                      </a:r>
                      <a:endParaRPr lang="en-US" sz="1400" b="0" i="0" u="none" strike="noStrike" dirty="0">
                        <a:solidFill>
                          <a:srgbClr val="000000"/>
                        </a:solidFill>
                        <a:effectLst/>
                        <a:latin typeface="Calibri" panose="020F0502020204030204" pitchFamily="34" charset="0"/>
                      </a:endParaRPr>
                    </a:p>
                  </a:txBody>
                  <a:tcPr marL="67047" marR="7450" marT="7450" marB="0" anchor="ctr">
                    <a:solidFill>
                      <a:srgbClr val="AACBA1"/>
                    </a:solidFill>
                  </a:tcPr>
                </a:tc>
                <a:tc>
                  <a:txBody>
                    <a:bodyPr/>
                    <a:lstStyle/>
                    <a:p>
                      <a:pPr algn="l" rtl="0" fontAlgn="ctr"/>
                      <a:r>
                        <a:rPr lang="en-US" sz="1400" u="none" strike="noStrike" dirty="0" smtClean="0">
                          <a:effectLst/>
                        </a:rPr>
                        <a:t>AI generated</a:t>
                      </a:r>
                      <a:r>
                        <a:rPr lang="en-US" sz="1400" u="none" strike="noStrike" baseline="0" dirty="0" smtClean="0">
                          <a:effectLst/>
                        </a:rPr>
                        <a:t> &amp; </a:t>
                      </a:r>
                      <a:r>
                        <a:rPr lang="en-US" sz="1400" u="none" strike="noStrike" dirty="0" smtClean="0">
                          <a:effectLst/>
                        </a:rPr>
                        <a:t>validated</a:t>
                      </a:r>
                      <a:r>
                        <a:rPr lang="en-US" sz="1400" u="none" strike="noStrike" baseline="0" dirty="0" smtClean="0">
                          <a:effectLst/>
                        </a:rPr>
                        <a:t> competencies for individuals and teams.</a:t>
                      </a:r>
                      <a:endParaRPr lang="en-US" sz="1400" b="0" i="0" u="none" strike="noStrike" dirty="0">
                        <a:solidFill>
                          <a:srgbClr val="000000"/>
                        </a:solidFill>
                        <a:effectLst/>
                        <a:latin typeface="Calibri" panose="020F0502020204030204" pitchFamily="34" charset="0"/>
                      </a:endParaRPr>
                    </a:p>
                  </a:txBody>
                  <a:tcPr marL="67047" marR="7450" marT="7450" marB="0" anchor="ctr">
                    <a:solidFill>
                      <a:srgbClr val="AACBA1"/>
                    </a:solidFill>
                  </a:tcPr>
                </a:tc>
              </a:tr>
            </a:tbl>
          </a:graphicData>
        </a:graphic>
      </p:graphicFrame>
      <p:sp>
        <p:nvSpPr>
          <p:cNvPr id="4" name="Up-Down Arrow 3"/>
          <p:cNvSpPr/>
          <p:nvPr/>
        </p:nvSpPr>
        <p:spPr>
          <a:xfrm rot="5400000">
            <a:off x="5333990" y="197352"/>
            <a:ext cx="285286" cy="3271707"/>
          </a:xfrm>
          <a:prstGeom prst="upDown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54743" y="1434596"/>
            <a:ext cx="1415442" cy="738664"/>
          </a:xfrm>
          <a:prstGeom prst="rect">
            <a:avLst/>
          </a:prstGeom>
          <a:solidFill>
            <a:srgbClr val="90B0D4"/>
          </a:solidFill>
        </p:spPr>
        <p:txBody>
          <a:bodyPr wrap="square" rtlCol="0">
            <a:spAutoFit/>
          </a:bodyPr>
          <a:lstStyle/>
          <a:p>
            <a:pPr algn="ctr"/>
            <a:r>
              <a:rPr lang="en-US" sz="1400" b="1" dirty="0" smtClean="0"/>
              <a:t>Human</a:t>
            </a:r>
          </a:p>
          <a:p>
            <a:pPr algn="ctr"/>
            <a:r>
              <a:rPr lang="en-US" sz="1400" b="1" dirty="0" smtClean="0"/>
              <a:t>Expert Dependent</a:t>
            </a:r>
            <a:endParaRPr lang="en-US" sz="1400" b="1" dirty="0"/>
          </a:p>
        </p:txBody>
      </p:sp>
      <p:sp>
        <p:nvSpPr>
          <p:cNvPr id="6" name="TextBox 5"/>
          <p:cNvSpPr txBox="1"/>
          <p:nvPr/>
        </p:nvSpPr>
        <p:spPr>
          <a:xfrm>
            <a:off x="7331599" y="1497964"/>
            <a:ext cx="1199558" cy="615553"/>
          </a:xfrm>
          <a:prstGeom prst="rect">
            <a:avLst/>
          </a:prstGeom>
          <a:solidFill>
            <a:srgbClr val="90B0D4"/>
          </a:solidFill>
        </p:spPr>
        <p:txBody>
          <a:bodyPr wrap="square" tIns="91440" bIns="91440" rtlCol="0">
            <a:spAutoFit/>
          </a:bodyPr>
          <a:lstStyle/>
          <a:p>
            <a:pPr algn="ctr"/>
            <a:r>
              <a:rPr lang="en-US" sz="1400" b="1" dirty="0" smtClean="0"/>
              <a:t>AI Delivered</a:t>
            </a:r>
            <a:endParaRPr lang="en-US" sz="1400" b="1" dirty="0"/>
          </a:p>
        </p:txBody>
      </p:sp>
    </p:spTree>
    <p:extLst>
      <p:ext uri="{BB962C8B-B14F-4D97-AF65-F5344CB8AC3E}">
        <p14:creationId xmlns:p14="http://schemas.microsoft.com/office/powerpoint/2010/main" val="834695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0" dirty="0" smtClean="0"/>
              <a:t>Research Goals</a:t>
            </a:r>
            <a:endParaRPr lang="en-US" sz="2800" b="0" dirty="0"/>
          </a:p>
        </p:txBody>
      </p:sp>
      <p:sp>
        <p:nvSpPr>
          <p:cNvPr id="56" name="Rounded Rectangle 55"/>
          <p:cNvSpPr/>
          <p:nvPr/>
        </p:nvSpPr>
        <p:spPr>
          <a:xfrm>
            <a:off x="796546" y="1513306"/>
            <a:ext cx="1406769" cy="615461"/>
          </a:xfrm>
          <a:prstGeom prst="roundRect">
            <a:avLst/>
          </a:prstGeom>
          <a:solidFill>
            <a:srgbClr val="1F497D">
              <a:lumMod val="20000"/>
              <a:lumOff val="80000"/>
            </a:srgbClr>
          </a:solidFill>
          <a:ln w="25400" cap="flat" cmpd="sng" algn="ctr">
            <a:solidFill>
              <a:srgbClr val="1F497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Visualization of real-time team performance for exercise control </a:t>
            </a:r>
          </a:p>
        </p:txBody>
      </p:sp>
      <p:grpSp>
        <p:nvGrpSpPr>
          <p:cNvPr id="57" name="Group 56"/>
          <p:cNvGrpSpPr/>
          <p:nvPr/>
        </p:nvGrpSpPr>
        <p:grpSpPr>
          <a:xfrm>
            <a:off x="2224829" y="2954870"/>
            <a:ext cx="4158761" cy="1283677"/>
            <a:chOff x="3001108" y="3012831"/>
            <a:chExt cx="5545015" cy="1711569"/>
          </a:xfrm>
        </p:grpSpPr>
        <p:sp>
          <p:nvSpPr>
            <p:cNvPr id="58" name="Rectangle 57"/>
            <p:cNvSpPr/>
            <p:nvPr/>
          </p:nvSpPr>
          <p:spPr>
            <a:xfrm>
              <a:off x="3001108" y="3012831"/>
              <a:ext cx="5545015" cy="1711569"/>
            </a:xfrm>
            <a:prstGeom prst="rect">
              <a:avLst/>
            </a:prstGeom>
            <a:solidFill>
              <a:sysClr val="window" lastClr="FFFFFF">
                <a:lumMod val="85000"/>
              </a:sys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a:ea typeface="+mn-ea"/>
                <a:cs typeface="+mn-cs"/>
              </a:endParaRPr>
            </a:p>
          </p:txBody>
        </p:sp>
        <p:grpSp>
          <p:nvGrpSpPr>
            <p:cNvPr id="59" name="Group 58"/>
            <p:cNvGrpSpPr/>
            <p:nvPr/>
          </p:nvGrpSpPr>
          <p:grpSpPr>
            <a:xfrm>
              <a:off x="3130063" y="3458306"/>
              <a:ext cx="5298830" cy="1148861"/>
              <a:chOff x="2696308" y="2754923"/>
              <a:chExt cx="5861540" cy="2028092"/>
            </a:xfrm>
          </p:grpSpPr>
          <p:sp>
            <p:nvSpPr>
              <p:cNvPr id="61" name="Rectangle 60"/>
              <p:cNvSpPr/>
              <p:nvPr/>
            </p:nvSpPr>
            <p:spPr>
              <a:xfrm>
                <a:off x="2696310" y="3821722"/>
                <a:ext cx="5861538" cy="961293"/>
              </a:xfrm>
              <a:prstGeom prst="rect">
                <a:avLst/>
              </a:prstGeom>
              <a:solidFill>
                <a:srgbClr val="47753B"/>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smtClean="0">
                    <a:ln>
                      <a:noFill/>
                    </a:ln>
                    <a:solidFill>
                      <a:prstClr val="white"/>
                    </a:solidFill>
                    <a:effectLst/>
                    <a:uLnTx/>
                    <a:uFillTx/>
                    <a:latin typeface="Calibri"/>
                    <a:ea typeface="+mn-ea"/>
                    <a:cs typeface="+mn-cs"/>
                  </a:rPr>
                  <a:t>Adaptive Training</a:t>
                </a:r>
              </a:p>
            </p:txBody>
          </p:sp>
          <p:sp>
            <p:nvSpPr>
              <p:cNvPr id="62" name="Rectangle 61"/>
              <p:cNvSpPr/>
              <p:nvPr/>
            </p:nvSpPr>
            <p:spPr>
              <a:xfrm>
                <a:off x="2696308" y="2754923"/>
                <a:ext cx="5861538" cy="10668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smtClean="0">
                    <a:ln>
                      <a:noFill/>
                    </a:ln>
                    <a:solidFill>
                      <a:prstClr val="white"/>
                    </a:solidFill>
                    <a:effectLst/>
                    <a:uLnTx/>
                    <a:uFillTx/>
                    <a:latin typeface="Calibri"/>
                    <a:ea typeface="+mn-ea"/>
                    <a:cs typeface="+mn-cs"/>
                  </a:rPr>
                  <a:t>MR Visualization</a:t>
                </a:r>
              </a:p>
            </p:txBody>
          </p:sp>
        </p:grpSp>
        <p:sp>
          <p:nvSpPr>
            <p:cNvPr id="60" name="TextBox 59"/>
            <p:cNvSpPr txBox="1"/>
            <p:nvPr/>
          </p:nvSpPr>
          <p:spPr>
            <a:xfrm>
              <a:off x="4759569" y="3024554"/>
              <a:ext cx="1544099" cy="40010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smtClean="0">
                  <a:ln>
                    <a:noFill/>
                  </a:ln>
                  <a:solidFill>
                    <a:prstClr val="black"/>
                  </a:solidFill>
                  <a:effectLst/>
                  <a:uLnTx/>
                  <a:uFillTx/>
                  <a:latin typeface="Calibri"/>
                </a:rPr>
                <a:t>TMT TESTBED</a:t>
              </a:r>
            </a:p>
          </p:txBody>
        </p:sp>
      </p:grpSp>
      <p:sp>
        <p:nvSpPr>
          <p:cNvPr id="63" name="Rounded Rectangle 62"/>
          <p:cNvSpPr/>
          <p:nvPr/>
        </p:nvSpPr>
        <p:spPr>
          <a:xfrm>
            <a:off x="710120" y="5155381"/>
            <a:ext cx="1984443" cy="641838"/>
          </a:xfrm>
          <a:prstGeom prst="roundRect">
            <a:avLst/>
          </a:prstGeom>
          <a:solidFill>
            <a:srgbClr val="9BBB59">
              <a:lumMod val="40000"/>
              <a:lumOff val="60000"/>
            </a:srgbClr>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Techniques for automating assessments for dismounted squads</a:t>
            </a:r>
          </a:p>
        </p:txBody>
      </p:sp>
      <p:sp>
        <p:nvSpPr>
          <p:cNvPr id="64" name="Rounded Rectangle 63"/>
          <p:cNvSpPr/>
          <p:nvPr/>
        </p:nvSpPr>
        <p:spPr>
          <a:xfrm>
            <a:off x="2819154" y="4337133"/>
            <a:ext cx="1318847" cy="641838"/>
          </a:xfrm>
          <a:prstGeom prst="roundRect">
            <a:avLst/>
          </a:prstGeom>
          <a:solidFill>
            <a:srgbClr val="9BBB59">
              <a:lumMod val="40000"/>
              <a:lumOff val="60000"/>
            </a:srgbClr>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Techniques for automating assessments for Armored PLTs</a:t>
            </a:r>
          </a:p>
        </p:txBody>
      </p:sp>
      <p:sp>
        <p:nvSpPr>
          <p:cNvPr id="65" name="Rounded Rectangle 64"/>
          <p:cNvSpPr/>
          <p:nvPr/>
        </p:nvSpPr>
        <p:spPr>
          <a:xfrm>
            <a:off x="5271831" y="2155145"/>
            <a:ext cx="1406769" cy="615461"/>
          </a:xfrm>
          <a:prstGeom prst="roundRect">
            <a:avLst/>
          </a:prstGeom>
          <a:solidFill>
            <a:srgbClr val="1F497D">
              <a:lumMod val="20000"/>
              <a:lumOff val="80000"/>
            </a:srgbClr>
          </a:solidFill>
          <a:ln w="25400" cap="flat" cmpd="sng" algn="ctr">
            <a:solidFill>
              <a:srgbClr val="1F497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Visualization of projected impact of scenario adaptation on training outcomes.</a:t>
            </a:r>
          </a:p>
        </p:txBody>
      </p:sp>
      <p:sp>
        <p:nvSpPr>
          <p:cNvPr id="66" name="Rounded Rectangle 65"/>
          <p:cNvSpPr/>
          <p:nvPr/>
        </p:nvSpPr>
        <p:spPr>
          <a:xfrm>
            <a:off x="3073945" y="5153507"/>
            <a:ext cx="1318847" cy="641838"/>
          </a:xfrm>
          <a:prstGeom prst="roundRect">
            <a:avLst/>
          </a:prstGeom>
          <a:solidFill>
            <a:srgbClr val="9BBB59">
              <a:lumMod val="40000"/>
              <a:lumOff val="60000"/>
            </a:srgbClr>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NLP for team verbal </a:t>
            </a:r>
            <a:r>
              <a:rPr kumimoji="0" lang="en-US" sz="900" b="0" i="0" u="none" strike="noStrike" kern="0" cap="none" spc="0" normalizeH="0" baseline="0" noProof="0" dirty="0" err="1" smtClean="0">
                <a:ln>
                  <a:noFill/>
                </a:ln>
                <a:solidFill>
                  <a:prstClr val="black"/>
                </a:solidFill>
                <a:effectLst/>
                <a:uLnTx/>
                <a:uFillTx/>
                <a:latin typeface="Calibri"/>
                <a:ea typeface="+mn-ea"/>
                <a:cs typeface="+mn-cs"/>
              </a:rPr>
              <a:t>comms</a:t>
            </a:r>
            <a:endParaRPr kumimoji="0" lang="en-US" sz="9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67" name="Rounded Rectangle 66"/>
          <p:cNvSpPr/>
          <p:nvPr/>
        </p:nvSpPr>
        <p:spPr>
          <a:xfrm>
            <a:off x="4383064" y="4363510"/>
            <a:ext cx="1318847" cy="641838"/>
          </a:xfrm>
          <a:prstGeom prst="roundRect">
            <a:avLst/>
          </a:prstGeom>
          <a:solidFill>
            <a:srgbClr val="9BBB59">
              <a:lumMod val="40000"/>
              <a:lumOff val="60000"/>
            </a:srgbClr>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Techniques for automating assessments for BN-BDE CP teams</a:t>
            </a:r>
          </a:p>
        </p:txBody>
      </p:sp>
      <p:sp>
        <p:nvSpPr>
          <p:cNvPr id="68" name="Rounded Rectangle 67"/>
          <p:cNvSpPr/>
          <p:nvPr/>
        </p:nvSpPr>
        <p:spPr>
          <a:xfrm>
            <a:off x="4941093" y="5152573"/>
            <a:ext cx="1318847" cy="641838"/>
          </a:xfrm>
          <a:prstGeom prst="roundRect">
            <a:avLst/>
          </a:prstGeom>
          <a:solidFill>
            <a:srgbClr val="9BBB59">
              <a:lumMod val="40000"/>
              <a:lumOff val="60000"/>
            </a:srgbClr>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Policies for automated feedback to  individuals vs teams</a:t>
            </a:r>
          </a:p>
        </p:txBody>
      </p:sp>
      <p:sp>
        <p:nvSpPr>
          <p:cNvPr id="69" name="Rounded Rectangle 68"/>
          <p:cNvSpPr/>
          <p:nvPr/>
        </p:nvSpPr>
        <p:spPr>
          <a:xfrm>
            <a:off x="1201744" y="4354718"/>
            <a:ext cx="1318847" cy="641838"/>
          </a:xfrm>
          <a:prstGeom prst="roundRect">
            <a:avLst/>
          </a:prstGeom>
          <a:solidFill>
            <a:srgbClr val="9BBB59">
              <a:lumMod val="40000"/>
              <a:lumOff val="60000"/>
            </a:srgbClr>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Policies for automating real-time scenario adaptation/injects</a:t>
            </a:r>
          </a:p>
        </p:txBody>
      </p:sp>
      <p:sp>
        <p:nvSpPr>
          <p:cNvPr id="70" name="Rounded Rectangle 69"/>
          <p:cNvSpPr/>
          <p:nvPr/>
        </p:nvSpPr>
        <p:spPr>
          <a:xfrm>
            <a:off x="3460616" y="2172729"/>
            <a:ext cx="1406769" cy="615461"/>
          </a:xfrm>
          <a:prstGeom prst="roundRect">
            <a:avLst/>
          </a:prstGeom>
          <a:solidFill>
            <a:srgbClr val="1F497D">
              <a:lumMod val="20000"/>
              <a:lumOff val="80000"/>
            </a:srgbClr>
          </a:solidFill>
          <a:ln w="25400" cap="flat" cmpd="sng" algn="ctr">
            <a:solidFill>
              <a:srgbClr val="1F497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Exercise control tools/interfaces for training managers</a:t>
            </a:r>
          </a:p>
        </p:txBody>
      </p:sp>
      <p:sp>
        <p:nvSpPr>
          <p:cNvPr id="71" name="Rounded Rectangle 70"/>
          <p:cNvSpPr/>
          <p:nvPr/>
        </p:nvSpPr>
        <p:spPr>
          <a:xfrm>
            <a:off x="6888497" y="5094208"/>
            <a:ext cx="1318847" cy="641838"/>
          </a:xfrm>
          <a:prstGeom prst="roundRect">
            <a:avLst/>
          </a:prstGeom>
          <a:solidFill>
            <a:srgbClr val="9BBB59">
              <a:lumMod val="40000"/>
              <a:lumOff val="60000"/>
            </a:srgbClr>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Automated AAR for diverse teams/missions</a:t>
            </a:r>
          </a:p>
        </p:txBody>
      </p:sp>
      <p:sp>
        <p:nvSpPr>
          <p:cNvPr id="72" name="Rounded Rectangle 71"/>
          <p:cNvSpPr/>
          <p:nvPr/>
        </p:nvSpPr>
        <p:spPr>
          <a:xfrm>
            <a:off x="2511047" y="1486929"/>
            <a:ext cx="1406769" cy="615461"/>
          </a:xfrm>
          <a:prstGeom prst="roundRect">
            <a:avLst/>
          </a:prstGeom>
          <a:solidFill>
            <a:srgbClr val="1F497D">
              <a:lumMod val="20000"/>
              <a:lumOff val="80000"/>
            </a:srgbClr>
          </a:solidFill>
          <a:ln w="25400" cap="flat" cmpd="sng" algn="ctr">
            <a:solidFill>
              <a:srgbClr val="1F497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Visualization of projected training outcomes.</a:t>
            </a:r>
          </a:p>
        </p:txBody>
      </p:sp>
      <p:sp>
        <p:nvSpPr>
          <p:cNvPr id="73" name="Rounded Rectangle 72"/>
          <p:cNvSpPr/>
          <p:nvPr/>
        </p:nvSpPr>
        <p:spPr>
          <a:xfrm>
            <a:off x="1702155" y="2199105"/>
            <a:ext cx="1406769" cy="615461"/>
          </a:xfrm>
          <a:prstGeom prst="roundRect">
            <a:avLst/>
          </a:prstGeom>
          <a:solidFill>
            <a:srgbClr val="1F497D">
              <a:lumMod val="20000"/>
              <a:lumOff val="80000"/>
            </a:srgbClr>
          </a:solidFill>
          <a:ln w="25400" cap="flat" cmpd="sng" algn="ctr">
            <a:solidFill>
              <a:srgbClr val="1F497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Management of information complexity during execution</a:t>
            </a:r>
          </a:p>
        </p:txBody>
      </p:sp>
      <p:sp>
        <p:nvSpPr>
          <p:cNvPr id="74" name="Rounded Rectangle 73"/>
          <p:cNvSpPr/>
          <p:nvPr/>
        </p:nvSpPr>
        <p:spPr>
          <a:xfrm>
            <a:off x="4260716" y="1442966"/>
            <a:ext cx="1863968" cy="615461"/>
          </a:xfrm>
          <a:prstGeom prst="roundRect">
            <a:avLst/>
          </a:prstGeom>
          <a:solidFill>
            <a:srgbClr val="1F497D">
              <a:lumMod val="20000"/>
              <a:lumOff val="80000"/>
            </a:srgbClr>
          </a:solidFill>
          <a:ln w="25400" cap="flat" cmpd="sng" algn="ctr">
            <a:solidFill>
              <a:srgbClr val="1F497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Visualization of battlefield effects (e.g., cyber, kinetic, non-kinetic) on physical, social, cultural, etc. elements of OWT.</a:t>
            </a:r>
          </a:p>
        </p:txBody>
      </p:sp>
      <p:sp>
        <p:nvSpPr>
          <p:cNvPr id="75" name="Rounded Rectangle 74"/>
          <p:cNvSpPr/>
          <p:nvPr/>
        </p:nvSpPr>
        <p:spPr>
          <a:xfrm>
            <a:off x="6326908" y="1451759"/>
            <a:ext cx="1406769" cy="615461"/>
          </a:xfrm>
          <a:prstGeom prst="roundRect">
            <a:avLst/>
          </a:prstGeom>
          <a:solidFill>
            <a:srgbClr val="1F497D">
              <a:lumMod val="20000"/>
              <a:lumOff val="80000"/>
            </a:srgbClr>
          </a:solidFill>
          <a:ln w="25400" cap="flat" cmpd="sng" algn="ctr">
            <a:solidFill>
              <a:srgbClr val="1F497D">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Tools for rapid creation of AAR</a:t>
            </a:r>
          </a:p>
        </p:txBody>
      </p:sp>
      <p:sp>
        <p:nvSpPr>
          <p:cNvPr id="76" name="Rounded Rectangle 75"/>
          <p:cNvSpPr/>
          <p:nvPr/>
        </p:nvSpPr>
        <p:spPr>
          <a:xfrm>
            <a:off x="6885500" y="3326579"/>
            <a:ext cx="1406769" cy="615461"/>
          </a:xfrm>
          <a:prstGeom prst="roundRect">
            <a:avLst/>
          </a:prstGeom>
          <a:solidFill>
            <a:sysClr val="window" lastClr="FFFFFF">
              <a:lumMod val="85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xAPI formats for reporting Team performance</a:t>
            </a:r>
          </a:p>
        </p:txBody>
      </p:sp>
      <p:sp>
        <p:nvSpPr>
          <p:cNvPr id="77" name="Rounded Rectangle 76"/>
          <p:cNvSpPr/>
          <p:nvPr/>
        </p:nvSpPr>
        <p:spPr>
          <a:xfrm>
            <a:off x="6010946" y="4368373"/>
            <a:ext cx="1406769" cy="615461"/>
          </a:xfrm>
          <a:prstGeom prst="roundRect">
            <a:avLst/>
          </a:prstGeom>
          <a:solidFill>
            <a:srgbClr val="D7E4B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Persistent competency frameworks for military teams</a:t>
            </a:r>
          </a:p>
        </p:txBody>
      </p:sp>
      <p:sp>
        <p:nvSpPr>
          <p:cNvPr id="78" name="Rounded Rectangle 77"/>
          <p:cNvSpPr/>
          <p:nvPr/>
        </p:nvSpPr>
        <p:spPr>
          <a:xfrm>
            <a:off x="316524" y="3239967"/>
            <a:ext cx="1538654" cy="773722"/>
          </a:xfrm>
          <a:prstGeom prst="roundRect">
            <a:avLst/>
          </a:prstGeom>
          <a:solidFill>
            <a:sysClr val="window" lastClr="FFFFFF">
              <a:lumMod val="85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ea typeface="+mn-ea"/>
                <a:cs typeface="+mn-cs"/>
              </a:rPr>
              <a:t>Data requirements for TSS to support TMT analysis, visualization, feedback and scenario adaptation </a:t>
            </a:r>
          </a:p>
        </p:txBody>
      </p:sp>
    </p:spTree>
    <p:extLst>
      <p:ext uri="{BB962C8B-B14F-4D97-AF65-F5344CB8AC3E}">
        <p14:creationId xmlns:p14="http://schemas.microsoft.com/office/powerpoint/2010/main" val="583709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4294967295"/>
          </p:nvPr>
        </p:nvSpPr>
        <p:spPr>
          <a:xfrm>
            <a:off x="625475" y="3268663"/>
            <a:ext cx="8518525" cy="836409"/>
          </a:xfrm>
          <a:prstGeom prst="rect">
            <a:avLst/>
          </a:prstGeom>
        </p:spPr>
        <p:txBody>
          <a:bodyPr>
            <a:normAutofit/>
          </a:bodyPr>
          <a:lstStyle/>
          <a:p>
            <a:pPr marL="0" indent="0" algn="ctr">
              <a:buNone/>
            </a:pPr>
            <a:r>
              <a:rPr lang="en-US" sz="3600" dirty="0" smtClean="0"/>
              <a:t>Questions?</a:t>
            </a:r>
            <a:endParaRPr lang="en-US" sz="3600" dirty="0"/>
          </a:p>
        </p:txBody>
      </p:sp>
    </p:spTree>
    <p:extLst>
      <p:ext uri="{BB962C8B-B14F-4D97-AF65-F5344CB8AC3E}">
        <p14:creationId xmlns:p14="http://schemas.microsoft.com/office/powerpoint/2010/main" val="1990620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Backup slides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92962092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Performance Assessment for Teams</a:t>
            </a:r>
            <a:endParaRPr lang="en-US" dirty="0"/>
          </a:p>
        </p:txBody>
      </p:sp>
      <p:sp>
        <p:nvSpPr>
          <p:cNvPr id="9" name="Content Placeholder 2"/>
          <p:cNvSpPr>
            <a:spLocks noGrp="1"/>
          </p:cNvSpPr>
          <p:nvPr>
            <p:ph idx="4294967295"/>
          </p:nvPr>
        </p:nvSpPr>
        <p:spPr>
          <a:xfrm>
            <a:off x="627063" y="914400"/>
            <a:ext cx="8516937" cy="5765800"/>
          </a:xfrm>
          <a:prstGeom prst="rect">
            <a:avLst/>
          </a:prstGeom>
        </p:spPr>
        <p:txBody>
          <a:bodyPr>
            <a:normAutofit lnSpcReduction="10000"/>
          </a:bodyPr>
          <a:lstStyle/>
          <a:p>
            <a:pPr marL="0" indent="0">
              <a:buNone/>
            </a:pPr>
            <a:r>
              <a:rPr lang="en-US" sz="1500" b="1" dirty="0" smtClean="0"/>
              <a:t>What is it &amp; why does it matter?</a:t>
            </a:r>
          </a:p>
          <a:p>
            <a:pPr marL="285750" indent="-285750">
              <a:buFont typeface="Arial" panose="020B0604020202020204" pitchFamily="34" charset="0"/>
              <a:buChar char="•"/>
            </a:pPr>
            <a:r>
              <a:rPr lang="en-US" sz="1500" dirty="0" smtClean="0"/>
              <a:t>STE’s team performance assessments need to be GENERALIZABLE. </a:t>
            </a:r>
          </a:p>
          <a:p>
            <a:pPr marL="285750" indent="-285750">
              <a:buFont typeface="Arial" panose="020B0604020202020204" pitchFamily="34" charset="0"/>
              <a:buChar char="•"/>
            </a:pPr>
            <a:r>
              <a:rPr lang="en-US" sz="1500" dirty="0" smtClean="0"/>
              <a:t>Teamwork assessments need to be automatically </a:t>
            </a:r>
            <a:r>
              <a:rPr lang="en-US" sz="1500" dirty="0"/>
              <a:t>collected during </a:t>
            </a:r>
            <a:r>
              <a:rPr lang="en-US" sz="1500" dirty="0" smtClean="0"/>
              <a:t>scenario execution and </a:t>
            </a:r>
            <a:r>
              <a:rPr lang="en-US" sz="1500" dirty="0"/>
              <a:t>diagnosed in real </a:t>
            </a:r>
            <a:r>
              <a:rPr lang="en-US" sz="1500" dirty="0" smtClean="0"/>
              <a:t>time. </a:t>
            </a:r>
          </a:p>
          <a:p>
            <a:pPr marL="285750" indent="-285750">
              <a:buFont typeface="Arial" panose="020B0604020202020204" pitchFamily="34" charset="0"/>
              <a:buChar char="•"/>
            </a:pPr>
            <a:r>
              <a:rPr lang="en-US" sz="1500" dirty="0" smtClean="0"/>
              <a:t>Event-based automated teamwork </a:t>
            </a:r>
            <a:r>
              <a:rPr lang="en-US" sz="1500" dirty="0"/>
              <a:t>assessments increase quantity, quality and type of </a:t>
            </a:r>
            <a:r>
              <a:rPr lang="en-US" sz="1500" dirty="0" smtClean="0"/>
              <a:t>feedback, AAR, and training adaptation possible.</a:t>
            </a:r>
          </a:p>
          <a:p>
            <a:pPr marL="285750" indent="-285750"/>
            <a:endParaRPr lang="en-US" sz="1500" dirty="0" smtClean="0"/>
          </a:p>
          <a:p>
            <a:pPr marL="0" indent="0">
              <a:buNone/>
            </a:pPr>
            <a:r>
              <a:rPr lang="en-US" sz="1600" b="1" dirty="0"/>
              <a:t>What is available from </a:t>
            </a:r>
            <a:r>
              <a:rPr lang="en-US" sz="1600" b="1" dirty="0" err="1"/>
              <a:t>govt</a:t>
            </a:r>
            <a:r>
              <a:rPr lang="en-US" sz="1600" b="1" dirty="0"/>
              <a:t>/industry/academia?</a:t>
            </a:r>
          </a:p>
          <a:p>
            <a:pPr>
              <a:buFont typeface="Arial" panose="020B0604020202020204" pitchFamily="34" charset="0"/>
              <a:buChar char="•"/>
            </a:pPr>
            <a:r>
              <a:rPr lang="en-US" sz="1500" dirty="0" smtClean="0"/>
              <a:t>Current </a:t>
            </a:r>
            <a:r>
              <a:rPr lang="en-US" sz="1500" dirty="0"/>
              <a:t>collective training assessments </a:t>
            </a:r>
            <a:r>
              <a:rPr lang="en-US" sz="1500" dirty="0" smtClean="0"/>
              <a:t>for simulations are SUBJECTIVE, GO/NO-GO </a:t>
            </a:r>
            <a:r>
              <a:rPr lang="en-US" sz="1500" dirty="0"/>
              <a:t>hand-held checklists. </a:t>
            </a:r>
            <a:endParaRPr lang="en-US" sz="1500" dirty="0" smtClean="0"/>
          </a:p>
          <a:p>
            <a:pPr>
              <a:buFont typeface="Arial" panose="020B0604020202020204" pitchFamily="34" charset="0"/>
              <a:buChar char="•"/>
            </a:pPr>
            <a:r>
              <a:rPr lang="en-US" sz="1500" dirty="0" smtClean="0"/>
              <a:t>These limit the </a:t>
            </a:r>
            <a:r>
              <a:rPr lang="en-US" sz="1500" dirty="0"/>
              <a:t>training effectiveness of AARs that can improve team performance, and </a:t>
            </a:r>
            <a:r>
              <a:rPr lang="en-US" sz="1500" dirty="0" smtClean="0"/>
              <a:t>tracking/documenting </a:t>
            </a:r>
            <a:r>
              <a:rPr lang="en-US" sz="1500" dirty="0"/>
              <a:t>training effectiveness of simulations over time. </a:t>
            </a:r>
            <a:endParaRPr lang="en-US" sz="1500" dirty="0" smtClean="0"/>
          </a:p>
          <a:p>
            <a:pPr>
              <a:buFont typeface="Arial" panose="020B0604020202020204" pitchFamily="34" charset="0"/>
              <a:buChar char="•"/>
            </a:pPr>
            <a:r>
              <a:rPr lang="en-US" sz="1500" dirty="0" smtClean="0"/>
              <a:t>Drives </a:t>
            </a:r>
            <a:r>
              <a:rPr lang="en-US" sz="1500" dirty="0"/>
              <a:t>up the cost of labor for Observer/Controllers to run the assessments. </a:t>
            </a:r>
          </a:p>
          <a:p>
            <a:pPr marL="0" indent="0">
              <a:buNone/>
            </a:pPr>
            <a:endParaRPr lang="en-US" sz="1500" dirty="0" smtClean="0"/>
          </a:p>
          <a:p>
            <a:pPr marL="0" indent="0">
              <a:buNone/>
            </a:pPr>
            <a:r>
              <a:rPr lang="en-US" sz="1500" b="1" dirty="0" smtClean="0"/>
              <a:t>What are the S&amp;T challenges?</a:t>
            </a:r>
          </a:p>
          <a:p>
            <a:pPr marL="285750" indent="-285750">
              <a:buFont typeface="Arial" panose="020B0604020202020204" pitchFamily="34" charset="0"/>
              <a:buChar char="•"/>
            </a:pPr>
            <a:r>
              <a:rPr lang="en-US" sz="1500" dirty="0" smtClean="0"/>
              <a:t>Natural Language Processing for Team Assessments.</a:t>
            </a:r>
          </a:p>
          <a:p>
            <a:pPr marL="285750" indent="-285750">
              <a:buFont typeface="Arial" panose="020B0604020202020204" pitchFamily="34" charset="0"/>
              <a:buChar char="•"/>
            </a:pPr>
            <a:r>
              <a:rPr lang="en-US" sz="1500" dirty="0" smtClean="0"/>
              <a:t>Methods for developing valid generalizable assessments in complex scenarios developed with SME input.</a:t>
            </a:r>
          </a:p>
          <a:p>
            <a:pPr marL="285750" indent="-285750">
              <a:buFont typeface="Arial" panose="020B0604020202020204" pitchFamily="34" charset="0"/>
              <a:buChar char="•"/>
            </a:pPr>
            <a:r>
              <a:rPr lang="en-US" sz="1500" dirty="0"/>
              <a:t>Rapidly contextualizing interaction and communication data within a set of scenario tasks/conditions/standards.</a:t>
            </a:r>
          </a:p>
          <a:p>
            <a:pPr marL="285750" indent="-285750">
              <a:buFont typeface="Arial" panose="020B0604020202020204" pitchFamily="34" charset="0"/>
              <a:buChar char="•"/>
            </a:pPr>
            <a:r>
              <a:rPr lang="en-US" sz="1500" dirty="0"/>
              <a:t>Tracking teams across scenarios and domain spaces through persistent modeling </a:t>
            </a:r>
            <a:r>
              <a:rPr lang="en-US" sz="1500" dirty="0" smtClean="0"/>
              <a:t>techniques. </a:t>
            </a:r>
          </a:p>
          <a:p>
            <a:pPr marL="285750" indent="-285750">
              <a:buFont typeface="Arial" panose="020B0604020202020204" pitchFamily="34" charset="0"/>
              <a:buChar char="•"/>
            </a:pPr>
            <a:r>
              <a:rPr lang="en-US" sz="1500" dirty="0" smtClean="0"/>
              <a:t>Deriving </a:t>
            </a:r>
            <a:r>
              <a:rPr lang="en-US" sz="1500" dirty="0"/>
              <a:t>data sources that inform team communication protocols void of natural language (gestures and signaling</a:t>
            </a:r>
            <a:r>
              <a:rPr lang="en-US" sz="1500" dirty="0" smtClean="0"/>
              <a:t>).</a:t>
            </a:r>
            <a:endParaRPr lang="en-US" sz="1500" dirty="0"/>
          </a:p>
          <a:p>
            <a:endParaRPr lang="en-US" sz="1500" dirty="0" smtClean="0"/>
          </a:p>
          <a:p>
            <a:endParaRPr lang="en-US" sz="1500" dirty="0" smtClean="0"/>
          </a:p>
          <a:p>
            <a:endParaRPr lang="en-US" sz="1500"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30485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Feedback and AAR for Teams</a:t>
            </a:r>
            <a:endParaRPr lang="en-US" dirty="0"/>
          </a:p>
        </p:txBody>
      </p:sp>
      <p:sp>
        <p:nvSpPr>
          <p:cNvPr id="7" name="Content Placeholder 6"/>
          <p:cNvSpPr>
            <a:spLocks noGrp="1"/>
          </p:cNvSpPr>
          <p:nvPr>
            <p:ph idx="4294967295"/>
          </p:nvPr>
        </p:nvSpPr>
        <p:spPr>
          <a:xfrm>
            <a:off x="627063" y="990600"/>
            <a:ext cx="8516937" cy="5484813"/>
          </a:xfrm>
          <a:prstGeom prst="rect">
            <a:avLst/>
          </a:prstGeom>
        </p:spPr>
        <p:txBody>
          <a:bodyPr>
            <a:normAutofit fontScale="77500" lnSpcReduction="20000"/>
          </a:bodyPr>
          <a:lstStyle/>
          <a:p>
            <a:pPr marL="0" indent="0">
              <a:spcAft>
                <a:spcPts val="600"/>
              </a:spcAft>
              <a:buNone/>
            </a:pPr>
            <a:r>
              <a:rPr lang="en-US" b="1" dirty="0"/>
              <a:t>What is it &amp; why does it matter?</a:t>
            </a:r>
          </a:p>
          <a:p>
            <a:pPr>
              <a:lnSpc>
                <a:spcPct val="120000"/>
              </a:lnSpc>
              <a:spcBef>
                <a:spcPts val="0"/>
              </a:spcBef>
              <a:spcAft>
                <a:spcPts val="600"/>
              </a:spcAft>
              <a:buFont typeface="Arial" panose="020B0604020202020204" pitchFamily="34" charset="0"/>
              <a:buChar char="•"/>
            </a:pPr>
            <a:r>
              <a:rPr lang="en-US" sz="1900" dirty="0" smtClean="0"/>
              <a:t>Providing data that is too raw or granular does not support learning.  Assessment entails interpreting data to learners/trainees so that they understand their mistakes through effective AARs. </a:t>
            </a:r>
            <a:endParaRPr lang="en-US" sz="1900" dirty="0"/>
          </a:p>
          <a:p>
            <a:pPr>
              <a:lnSpc>
                <a:spcPct val="120000"/>
              </a:lnSpc>
              <a:spcBef>
                <a:spcPts val="0"/>
              </a:spcBef>
              <a:spcAft>
                <a:spcPts val="600"/>
              </a:spcAft>
              <a:buFont typeface="Arial" panose="020B0604020202020204" pitchFamily="34" charset="0"/>
              <a:buChar char="•"/>
            </a:pPr>
            <a:r>
              <a:rPr lang="en-US" sz="1900" dirty="0" smtClean="0"/>
              <a:t>Automated </a:t>
            </a:r>
            <a:r>
              <a:rPr lang="en-US" sz="1900" dirty="0"/>
              <a:t>real-time feedback </a:t>
            </a:r>
            <a:r>
              <a:rPr lang="en-US" sz="1900" dirty="0" smtClean="0"/>
              <a:t>for teams </a:t>
            </a:r>
            <a:r>
              <a:rPr lang="en-US" sz="1900" dirty="0"/>
              <a:t>with little or no experience and </a:t>
            </a:r>
            <a:r>
              <a:rPr lang="en-US" sz="1900" dirty="0" smtClean="0"/>
              <a:t>objective, validated performance assessment to enable rapid AAR at any point of need.</a:t>
            </a:r>
            <a:endParaRPr lang="en-US" sz="1900" dirty="0"/>
          </a:p>
          <a:p>
            <a:pPr>
              <a:lnSpc>
                <a:spcPct val="120000"/>
              </a:lnSpc>
              <a:spcBef>
                <a:spcPts val="0"/>
              </a:spcBef>
              <a:spcAft>
                <a:spcPts val="600"/>
              </a:spcAft>
              <a:buFont typeface="Arial" panose="020B0604020202020204" pitchFamily="34" charset="0"/>
              <a:buChar char="•"/>
            </a:pPr>
            <a:r>
              <a:rPr lang="en-US" sz="1900" dirty="0"/>
              <a:t>Enables rapid </a:t>
            </a:r>
            <a:r>
              <a:rPr lang="en-US" sz="1900" dirty="0" smtClean="0"/>
              <a:t>identification of </a:t>
            </a:r>
            <a:r>
              <a:rPr lang="en-US" sz="1900" dirty="0"/>
              <a:t>key </a:t>
            </a:r>
            <a:r>
              <a:rPr lang="en-US" sz="1900" dirty="0" smtClean="0"/>
              <a:t>scenario </a:t>
            </a:r>
            <a:r>
              <a:rPr lang="en-US" sz="1900" dirty="0"/>
              <a:t>events </a:t>
            </a:r>
            <a:r>
              <a:rPr lang="en-US" sz="1900" dirty="0" smtClean="0"/>
              <a:t>relevant </a:t>
            </a:r>
            <a:r>
              <a:rPr lang="en-US" sz="1900" dirty="0"/>
              <a:t>to </a:t>
            </a:r>
            <a:r>
              <a:rPr lang="en-US" sz="1900" dirty="0" smtClean="0"/>
              <a:t>conduct the AAR.</a:t>
            </a:r>
            <a:endParaRPr lang="en-US" sz="1900" dirty="0"/>
          </a:p>
          <a:p>
            <a:pPr marL="0" indent="0">
              <a:spcAft>
                <a:spcPts val="600"/>
              </a:spcAft>
              <a:buNone/>
            </a:pPr>
            <a:r>
              <a:rPr lang="en-US" b="1" dirty="0" smtClean="0"/>
              <a:t>What </a:t>
            </a:r>
            <a:r>
              <a:rPr lang="en-US" b="1" dirty="0"/>
              <a:t>is available from </a:t>
            </a:r>
            <a:r>
              <a:rPr lang="en-US" b="1" dirty="0" err="1"/>
              <a:t>govt</a:t>
            </a:r>
            <a:r>
              <a:rPr lang="en-US" b="1" dirty="0"/>
              <a:t>/industry/academia?</a:t>
            </a:r>
          </a:p>
          <a:p>
            <a:pPr>
              <a:lnSpc>
                <a:spcPct val="120000"/>
              </a:lnSpc>
              <a:spcBef>
                <a:spcPts val="0"/>
              </a:spcBef>
              <a:spcAft>
                <a:spcPts val="600"/>
              </a:spcAft>
              <a:buFont typeface="Arial" panose="020B0604020202020204" pitchFamily="34" charset="0"/>
              <a:buChar char="•"/>
            </a:pPr>
            <a:r>
              <a:rPr lang="en-US" sz="1900" dirty="0" smtClean="0"/>
              <a:t>Current AAR systems can automatically generate </a:t>
            </a:r>
            <a:r>
              <a:rPr lang="en-US" sz="1900" dirty="0" err="1"/>
              <a:t>P</a:t>
            </a:r>
            <a:r>
              <a:rPr lang="en-US" sz="1900" dirty="0" err="1" smtClean="0"/>
              <a:t>owerpoint</a:t>
            </a:r>
            <a:r>
              <a:rPr lang="en-US" sz="1900" dirty="0" smtClean="0"/>
              <a:t> </a:t>
            </a:r>
            <a:r>
              <a:rPr lang="en-US" sz="1900" dirty="0"/>
              <a:t>charts </a:t>
            </a:r>
            <a:r>
              <a:rPr lang="en-US" sz="1900" dirty="0" smtClean="0"/>
              <a:t>and provide recordings (with playback/pause) </a:t>
            </a:r>
            <a:r>
              <a:rPr lang="en-US" sz="1900" dirty="0"/>
              <a:t>that </a:t>
            </a:r>
            <a:r>
              <a:rPr lang="en-US" sz="1900" dirty="0" smtClean="0"/>
              <a:t>can be bookmarked by SME’s.  </a:t>
            </a:r>
          </a:p>
          <a:p>
            <a:pPr>
              <a:lnSpc>
                <a:spcPct val="120000"/>
              </a:lnSpc>
              <a:spcBef>
                <a:spcPts val="0"/>
              </a:spcBef>
              <a:spcAft>
                <a:spcPts val="600"/>
              </a:spcAft>
              <a:buFont typeface="Arial" panose="020B0604020202020204" pitchFamily="34" charset="0"/>
              <a:buChar char="•"/>
            </a:pPr>
            <a:r>
              <a:rPr lang="en-US" sz="1900" dirty="0" smtClean="0"/>
              <a:t>Data/Metrics require significant work to analyze and summarize.   </a:t>
            </a:r>
          </a:p>
          <a:p>
            <a:pPr>
              <a:lnSpc>
                <a:spcPct val="120000"/>
              </a:lnSpc>
              <a:spcBef>
                <a:spcPts val="0"/>
              </a:spcBef>
              <a:spcAft>
                <a:spcPts val="600"/>
              </a:spcAft>
              <a:buFont typeface="Arial" panose="020B0604020202020204" pitchFamily="34" charset="0"/>
              <a:buChar char="•"/>
            </a:pPr>
            <a:r>
              <a:rPr lang="en-US" sz="1900" dirty="0" smtClean="0"/>
              <a:t>Systems lack an automated objective team assessment capability. </a:t>
            </a:r>
            <a:endParaRPr lang="en-US" sz="1900" dirty="0"/>
          </a:p>
          <a:p>
            <a:pPr marL="0" indent="0">
              <a:spcAft>
                <a:spcPts val="600"/>
              </a:spcAft>
              <a:buNone/>
            </a:pPr>
            <a:r>
              <a:rPr lang="en-US" b="1" dirty="0" smtClean="0"/>
              <a:t>What </a:t>
            </a:r>
            <a:r>
              <a:rPr lang="en-US" b="1" dirty="0"/>
              <a:t>are </a:t>
            </a:r>
            <a:r>
              <a:rPr lang="en-US" b="1" dirty="0" smtClean="0"/>
              <a:t>the S&amp;T </a:t>
            </a:r>
            <a:r>
              <a:rPr lang="en-US" b="1" dirty="0"/>
              <a:t>challenges?</a:t>
            </a:r>
          </a:p>
          <a:p>
            <a:pPr>
              <a:lnSpc>
                <a:spcPct val="120000"/>
              </a:lnSpc>
              <a:spcBef>
                <a:spcPts val="0"/>
              </a:spcBef>
              <a:spcAft>
                <a:spcPts val="600"/>
              </a:spcAft>
              <a:buFont typeface="Arial" panose="020B0604020202020204" pitchFamily="34" charset="0"/>
              <a:buChar char="•"/>
            </a:pPr>
            <a:r>
              <a:rPr lang="en-US" sz="1900" dirty="0"/>
              <a:t>Data Visualization for Team </a:t>
            </a:r>
            <a:r>
              <a:rPr lang="en-US" sz="1900" dirty="0" smtClean="0"/>
              <a:t>Performance</a:t>
            </a:r>
            <a:endParaRPr lang="en-US" sz="1900" dirty="0"/>
          </a:p>
          <a:p>
            <a:pPr>
              <a:lnSpc>
                <a:spcPct val="120000"/>
              </a:lnSpc>
              <a:spcBef>
                <a:spcPts val="0"/>
              </a:spcBef>
              <a:spcAft>
                <a:spcPts val="600"/>
              </a:spcAft>
              <a:buFont typeface="Arial" panose="020B0604020202020204" pitchFamily="34" charset="0"/>
              <a:buChar char="•"/>
            </a:pPr>
            <a:r>
              <a:rPr lang="en-US" sz="1900" dirty="0"/>
              <a:t>Personalizing feedback across the roles and tasks performed within a team </a:t>
            </a:r>
            <a:r>
              <a:rPr lang="en-US" sz="1900" dirty="0" smtClean="0"/>
              <a:t>structure</a:t>
            </a:r>
          </a:p>
          <a:p>
            <a:pPr>
              <a:lnSpc>
                <a:spcPct val="120000"/>
              </a:lnSpc>
              <a:spcBef>
                <a:spcPts val="0"/>
              </a:spcBef>
              <a:spcAft>
                <a:spcPts val="600"/>
              </a:spcAft>
              <a:buFont typeface="Arial" panose="020B0604020202020204" pitchFamily="34" charset="0"/>
              <a:buChar char="•"/>
            </a:pPr>
            <a:r>
              <a:rPr lang="en-US" sz="1900" dirty="0" smtClean="0"/>
              <a:t>Tailoring feedback based on team skill acquisition over time. </a:t>
            </a:r>
          </a:p>
          <a:p>
            <a:pPr>
              <a:lnSpc>
                <a:spcPct val="120000"/>
              </a:lnSpc>
              <a:spcBef>
                <a:spcPts val="0"/>
              </a:spcBef>
              <a:spcAft>
                <a:spcPts val="1200"/>
              </a:spcAft>
              <a:buFont typeface="Arial" panose="020B0604020202020204" pitchFamily="34" charset="0"/>
              <a:buChar char="•"/>
            </a:pPr>
            <a:r>
              <a:rPr lang="en-US" sz="1900" dirty="0" smtClean="0"/>
              <a:t>Establishing a pedagogical strategy for managing real-time instructional support versus AAR and post-exercise remediation.</a:t>
            </a:r>
            <a:endParaRPr lang="en-US" sz="1900" dirty="0"/>
          </a:p>
        </p:txBody>
      </p:sp>
    </p:spTree>
    <p:extLst>
      <p:ext uri="{BB962C8B-B14F-4D97-AF65-F5344CB8AC3E}">
        <p14:creationId xmlns:p14="http://schemas.microsoft.com/office/powerpoint/2010/main" val="48017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Intelligent Adaptive Training for Teams</a:t>
            </a:r>
            <a:endParaRPr lang="en-US" dirty="0"/>
          </a:p>
        </p:txBody>
      </p:sp>
      <p:sp>
        <p:nvSpPr>
          <p:cNvPr id="3" name="Content Placeholder 2"/>
          <p:cNvSpPr>
            <a:spLocks noGrp="1"/>
          </p:cNvSpPr>
          <p:nvPr>
            <p:ph idx="4294967295"/>
          </p:nvPr>
        </p:nvSpPr>
        <p:spPr>
          <a:xfrm>
            <a:off x="627063" y="974725"/>
            <a:ext cx="8516937" cy="5340350"/>
          </a:xfrm>
          <a:prstGeom prst="rect">
            <a:avLst/>
          </a:prstGeom>
        </p:spPr>
        <p:txBody>
          <a:bodyPr>
            <a:normAutofit/>
          </a:bodyPr>
          <a:lstStyle/>
          <a:p>
            <a:pPr marL="0" indent="0">
              <a:buNone/>
            </a:pPr>
            <a:r>
              <a:rPr lang="en-US" sz="1700" b="1" dirty="0"/>
              <a:t>What is it &amp; why does it matter?</a:t>
            </a:r>
          </a:p>
          <a:p>
            <a:pPr>
              <a:buFont typeface="Arial" panose="020B0604020202020204" pitchFamily="34" charset="0"/>
              <a:buChar char="•"/>
            </a:pPr>
            <a:r>
              <a:rPr lang="en-US" sz="1600" dirty="0" smtClean="0"/>
              <a:t>The ability to automatically adapt training difficulty, provide prompts, recommend remedial training to enable teams to achieve training goals effectively and efficiently. </a:t>
            </a:r>
          </a:p>
          <a:p>
            <a:pPr>
              <a:buFont typeface="Arial" panose="020B0604020202020204" pitchFamily="34" charset="0"/>
              <a:buChar char="•"/>
            </a:pPr>
            <a:r>
              <a:rPr lang="en-US" sz="1600" dirty="0" smtClean="0"/>
              <a:t>Current approaches to adapting collective training events require a great deal of preparation and control by human trainers.  This level of support is available at large simulation training centers.  AI based adaptive training will enable STE to have this capability at any point of need.</a:t>
            </a:r>
          </a:p>
          <a:p>
            <a:pPr marL="0" indent="0">
              <a:buNone/>
            </a:pPr>
            <a:r>
              <a:rPr lang="en-US" sz="1700" b="1" dirty="0" smtClean="0"/>
              <a:t>What </a:t>
            </a:r>
            <a:r>
              <a:rPr lang="en-US" sz="1700" b="1" dirty="0"/>
              <a:t>is available from </a:t>
            </a:r>
            <a:r>
              <a:rPr lang="en-US" sz="1700" b="1" dirty="0" err="1" smtClean="0"/>
              <a:t>govt</a:t>
            </a:r>
            <a:r>
              <a:rPr lang="en-US" sz="1700" b="1" dirty="0" smtClean="0"/>
              <a:t>/industry/academia?</a:t>
            </a:r>
            <a:endParaRPr lang="en-US" sz="1700" b="1" dirty="0"/>
          </a:p>
          <a:p>
            <a:pPr>
              <a:buFont typeface="Arial" panose="020B0604020202020204" pitchFamily="34" charset="0"/>
              <a:buChar char="•"/>
            </a:pPr>
            <a:r>
              <a:rPr lang="en-US" sz="1600" dirty="0" smtClean="0"/>
              <a:t>Individual tutoring systems for specific to domains/skills.  These are very expensive to build.  </a:t>
            </a:r>
          </a:p>
          <a:p>
            <a:pPr>
              <a:buFont typeface="Arial" panose="020B0604020202020204" pitchFamily="34" charset="0"/>
              <a:buChar char="•"/>
            </a:pPr>
            <a:r>
              <a:rPr lang="en-US" sz="1600" dirty="0" smtClean="0"/>
              <a:t>Few team tutors exist (e.g., collaborative </a:t>
            </a:r>
            <a:r>
              <a:rPr lang="en-US" sz="1600" dirty="0"/>
              <a:t>problem </a:t>
            </a:r>
            <a:r>
              <a:rPr lang="en-US" sz="1600" dirty="0" smtClean="0"/>
              <a:t>solving).  </a:t>
            </a:r>
          </a:p>
          <a:p>
            <a:pPr>
              <a:buFont typeface="Arial" panose="020B0604020202020204" pitchFamily="34" charset="0"/>
              <a:buChar char="•"/>
            </a:pPr>
            <a:r>
              <a:rPr lang="en-US" sz="1600" dirty="0" smtClean="0"/>
              <a:t>Only rudimentary tutoring systems exist for military teams.</a:t>
            </a:r>
            <a:endParaRPr lang="en-US" sz="1600" dirty="0"/>
          </a:p>
          <a:p>
            <a:pPr marL="0" indent="0">
              <a:buNone/>
            </a:pPr>
            <a:r>
              <a:rPr lang="en-US" sz="1700" b="1" dirty="0" smtClean="0"/>
              <a:t>What are the S&amp;T challenges?</a:t>
            </a:r>
          </a:p>
          <a:p>
            <a:pPr marL="285750" indent="-285750">
              <a:buFont typeface="Arial" panose="020B0604020202020204" pitchFamily="34" charset="0"/>
              <a:buChar char="•"/>
            </a:pPr>
            <a:r>
              <a:rPr lang="en-US" sz="1600" dirty="0" smtClean="0"/>
              <a:t>Creation of domain independent tutoring systems that are flexible enough to work across team types, sizes, and missions</a:t>
            </a:r>
            <a:r>
              <a:rPr lang="en-US" sz="1600" dirty="0"/>
              <a:t>.</a:t>
            </a:r>
            <a:endParaRPr lang="en-US" sz="1600" dirty="0" smtClean="0"/>
          </a:p>
          <a:p>
            <a:pPr marL="285750" indent="-285750">
              <a:buFont typeface="Arial" panose="020B0604020202020204" pitchFamily="34" charset="0"/>
              <a:buChar char="•"/>
            </a:pPr>
            <a:r>
              <a:rPr lang="en-US" sz="1600" dirty="0" smtClean="0"/>
              <a:t>Pedagogical models that can determine optimal feedback and interventions at both individual and team levels to produce effective training.</a:t>
            </a:r>
            <a:endParaRPr lang="en-US" sz="1600" dirty="0"/>
          </a:p>
          <a:p>
            <a:pPr marL="285750" indent="-285750">
              <a:buFont typeface="Arial" panose="020B0604020202020204" pitchFamily="34" charset="0"/>
              <a:buChar char="•"/>
            </a:pPr>
            <a:r>
              <a:rPr lang="en-US" sz="1600" dirty="0" smtClean="0"/>
              <a:t>Selecting an </a:t>
            </a:r>
            <a:r>
              <a:rPr lang="en-US" sz="1600" dirty="0"/>
              <a:t>optimal training strategy and scenario based on team needs (varying based on echelon structure</a:t>
            </a:r>
            <a:r>
              <a:rPr lang="en-US" sz="1600" dirty="0" smtClean="0"/>
              <a:t>).</a:t>
            </a:r>
            <a:endParaRPr lang="en-US" sz="1600" dirty="0"/>
          </a:p>
          <a:p>
            <a:pPr marL="0" indent="0">
              <a:buNone/>
            </a:pPr>
            <a:endParaRPr lang="en-US" dirty="0"/>
          </a:p>
        </p:txBody>
      </p:sp>
    </p:spTree>
    <p:extLst>
      <p:ext uri="{BB962C8B-B14F-4D97-AF65-F5344CB8AC3E}">
        <p14:creationId xmlns:p14="http://schemas.microsoft.com/office/powerpoint/2010/main" val="1363803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 tracking for individuals and Teams</a:t>
            </a:r>
            <a:endParaRPr lang="en-US" dirty="0"/>
          </a:p>
        </p:txBody>
      </p:sp>
      <p:sp>
        <p:nvSpPr>
          <p:cNvPr id="3" name="Content Placeholder 2"/>
          <p:cNvSpPr>
            <a:spLocks noGrp="1"/>
          </p:cNvSpPr>
          <p:nvPr>
            <p:ph idx="4294967295"/>
          </p:nvPr>
        </p:nvSpPr>
        <p:spPr>
          <a:xfrm>
            <a:off x="175098" y="964998"/>
            <a:ext cx="8754893" cy="5340350"/>
          </a:xfrm>
          <a:prstGeom prst="rect">
            <a:avLst/>
          </a:prstGeom>
        </p:spPr>
        <p:txBody>
          <a:bodyPr>
            <a:normAutofit/>
          </a:bodyPr>
          <a:lstStyle/>
          <a:p>
            <a:pPr marL="0" indent="0">
              <a:buNone/>
            </a:pPr>
            <a:r>
              <a:rPr lang="en-US" sz="1700" b="1" dirty="0"/>
              <a:t>What is it &amp; why does it matter?</a:t>
            </a:r>
          </a:p>
          <a:p>
            <a:pPr marL="285750" indent="-285750">
              <a:buFont typeface="Arial" panose="020B0604020202020204" pitchFamily="34" charset="0"/>
              <a:buChar char="•"/>
            </a:pPr>
            <a:r>
              <a:rPr lang="en-US" sz="1600" dirty="0" smtClean="0"/>
              <a:t>A competency is a complex domain of skill and/or knowledge that has value within the context of a job, career, or organization.  To develop competencies, it is necessary understand and have a representation of the component skills/knowledge and their interrelationships (i.e., a framework).</a:t>
            </a:r>
          </a:p>
          <a:p>
            <a:pPr marL="285750" indent="-285750">
              <a:buFont typeface="Arial" panose="020B0604020202020204" pitchFamily="34" charset="0"/>
              <a:buChar char="•"/>
            </a:pPr>
            <a:r>
              <a:rPr lang="en-US" sz="1600" dirty="0" smtClean="0"/>
              <a:t>Individuals and teams develop and lose competencies over time.  By tracking competencies over time, it will be possible to automatically adapt training to any individual or team at any time.  </a:t>
            </a:r>
          </a:p>
          <a:p>
            <a:pPr marL="0" indent="0">
              <a:buNone/>
            </a:pPr>
            <a:r>
              <a:rPr lang="en-US" sz="1700" b="1" dirty="0" smtClean="0"/>
              <a:t>What </a:t>
            </a:r>
            <a:r>
              <a:rPr lang="en-US" sz="1700" b="1" dirty="0"/>
              <a:t>is available from </a:t>
            </a:r>
            <a:r>
              <a:rPr lang="en-US" sz="1700" b="1" dirty="0" err="1" smtClean="0"/>
              <a:t>govt</a:t>
            </a:r>
            <a:r>
              <a:rPr lang="en-US" sz="1700" b="1" dirty="0" smtClean="0"/>
              <a:t>/industry/academia?</a:t>
            </a:r>
            <a:endParaRPr lang="en-US" sz="1700" b="1" dirty="0"/>
          </a:p>
          <a:p>
            <a:pPr marL="282575" indent="-282575">
              <a:buFont typeface="Arial" panose="020B0604020202020204" pitchFamily="34" charset="0"/>
              <a:buChar char="•"/>
            </a:pPr>
            <a:r>
              <a:rPr lang="en-US" sz="1600" dirty="0" smtClean="0"/>
              <a:t>Competency frameworks (e.g., CASS) are emerging but authoritative representations of competencies are still not widely available.  </a:t>
            </a:r>
          </a:p>
          <a:p>
            <a:pPr marL="282575" indent="-282575">
              <a:buFont typeface="Arial" panose="020B0604020202020204" pitchFamily="34" charset="0"/>
              <a:buChar char="•"/>
            </a:pPr>
            <a:r>
              <a:rPr lang="en-US" sz="1600" dirty="0" smtClean="0"/>
              <a:t>Data pipelines and databases for automatically updating competency measures are not widely available.</a:t>
            </a:r>
            <a:endParaRPr lang="en-US" sz="1600" dirty="0"/>
          </a:p>
          <a:p>
            <a:pPr marL="0" indent="0">
              <a:buNone/>
            </a:pPr>
            <a:r>
              <a:rPr lang="en-US" sz="1700" b="1" dirty="0" smtClean="0"/>
              <a:t>What are the S&amp;T challenges?</a:t>
            </a:r>
          </a:p>
          <a:p>
            <a:pPr marL="285750" indent="-285750">
              <a:buFont typeface="Arial" panose="020B0604020202020204" pitchFamily="34" charset="0"/>
              <a:buChar char="•"/>
            </a:pPr>
            <a:r>
              <a:rPr lang="en-US" sz="1600" dirty="0" smtClean="0"/>
              <a:t>Research on methods for automatically creating and validating competency frameworks for individuals and teams.</a:t>
            </a:r>
          </a:p>
          <a:p>
            <a:pPr marL="285750" indent="-285750">
              <a:buFont typeface="Arial" panose="020B0604020202020204" pitchFamily="34" charset="0"/>
              <a:buChar char="•"/>
            </a:pPr>
            <a:r>
              <a:rPr lang="en-US" sz="1600" dirty="0" smtClean="0"/>
              <a:t>Research on the use of competencies to adapt training at the individual or team level.</a:t>
            </a:r>
          </a:p>
          <a:p>
            <a:pPr marL="285750" indent="-285750">
              <a:buFont typeface="Arial" panose="020B0604020202020204" pitchFamily="34" charset="0"/>
              <a:buChar char="•"/>
            </a:pPr>
            <a:r>
              <a:rPr lang="en-US" sz="1600" dirty="0" smtClean="0"/>
              <a:t>Research on models of competency development and atrophy over time.</a:t>
            </a:r>
          </a:p>
          <a:p>
            <a:pPr marL="519112" indent="-285750">
              <a:buFont typeface="Arial" panose="020B0604020202020204" pitchFamily="34" charset="0"/>
              <a:buChar char="•"/>
            </a:pPr>
            <a:endParaRPr lang="en-US" sz="1600" dirty="0" smtClean="0"/>
          </a:p>
          <a:p>
            <a:pPr marL="519112" indent="-285750">
              <a:buFont typeface="Arial" panose="020B0604020202020204" pitchFamily="34" charset="0"/>
              <a:buChar char="•"/>
            </a:pPr>
            <a:endParaRPr lang="en-US" sz="1600" dirty="0"/>
          </a:p>
          <a:p>
            <a:pPr marL="0" indent="0">
              <a:buNone/>
            </a:pPr>
            <a:endParaRPr lang="en-US" dirty="0"/>
          </a:p>
        </p:txBody>
      </p:sp>
    </p:spTree>
    <p:extLst>
      <p:ext uri="{BB962C8B-B14F-4D97-AF65-F5344CB8AC3E}">
        <p14:creationId xmlns:p14="http://schemas.microsoft.com/office/powerpoint/2010/main" val="2245718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 domain operations</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7009"/>
          <a:stretch/>
        </p:blipFill>
        <p:spPr>
          <a:xfrm>
            <a:off x="650414" y="782112"/>
            <a:ext cx="8015591" cy="5484464"/>
          </a:xfrm>
          <a:prstGeom prst="rect">
            <a:avLst/>
          </a:prstGeom>
        </p:spPr>
      </p:pic>
      <p:sp>
        <p:nvSpPr>
          <p:cNvPr id="4" name="Rectangle 3"/>
          <p:cNvSpPr/>
          <p:nvPr/>
        </p:nvSpPr>
        <p:spPr>
          <a:xfrm>
            <a:off x="3145871" y="6310430"/>
            <a:ext cx="3556933" cy="307777"/>
          </a:xfrm>
          <a:prstGeom prst="rect">
            <a:avLst/>
          </a:prstGeom>
        </p:spPr>
        <p:txBody>
          <a:bodyPr wrap="square">
            <a:spAutoFit/>
          </a:bodyPr>
          <a:lstStyle/>
          <a:p>
            <a:r>
              <a:rPr lang="en-US" sz="1400" i="1" dirty="0">
                <a:solidFill>
                  <a:srgbClr val="222222"/>
                </a:solidFill>
                <a:latin typeface="Lora"/>
              </a:rPr>
              <a:t>SOURCE: </a:t>
            </a:r>
            <a:r>
              <a:rPr lang="en-US" sz="1400" i="1" dirty="0" smtClean="0">
                <a:solidFill>
                  <a:srgbClr val="222222"/>
                </a:solidFill>
                <a:latin typeface="Lora"/>
              </a:rPr>
              <a:t>TRADOC Pamphlet 525-3-1.</a:t>
            </a:r>
            <a:endParaRPr lang="en-US" sz="1400" dirty="0"/>
          </a:p>
        </p:txBody>
      </p:sp>
    </p:spTree>
    <p:extLst>
      <p:ext uri="{BB962C8B-B14F-4D97-AF65-F5344CB8AC3E}">
        <p14:creationId xmlns:p14="http://schemas.microsoft.com/office/powerpoint/2010/main" val="1455293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MDO and </a:t>
            </a:r>
            <a:r>
              <a:rPr lang="en-US" dirty="0" err="1" smtClean="0"/>
              <a:t>cft’s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657" y="941926"/>
            <a:ext cx="7169442" cy="5377082"/>
          </a:xfrm>
          <a:prstGeom prst="rect">
            <a:avLst/>
          </a:prstGeom>
        </p:spPr>
      </p:pic>
      <p:sp>
        <p:nvSpPr>
          <p:cNvPr id="4" name="Rectangle 3"/>
          <p:cNvSpPr/>
          <p:nvPr/>
        </p:nvSpPr>
        <p:spPr>
          <a:xfrm>
            <a:off x="2726421" y="6125872"/>
            <a:ext cx="4278386" cy="307777"/>
          </a:xfrm>
          <a:prstGeom prst="rect">
            <a:avLst/>
          </a:prstGeom>
        </p:spPr>
        <p:txBody>
          <a:bodyPr wrap="square">
            <a:spAutoFit/>
          </a:bodyPr>
          <a:lstStyle/>
          <a:p>
            <a:r>
              <a:rPr lang="en-US" sz="1400" i="1" dirty="0">
                <a:solidFill>
                  <a:srgbClr val="222222"/>
                </a:solidFill>
                <a:latin typeface="Lora"/>
              </a:rPr>
              <a:t>SOURCE: </a:t>
            </a:r>
            <a:r>
              <a:rPr lang="en-US" sz="1400" i="1" dirty="0" smtClean="0">
                <a:solidFill>
                  <a:srgbClr val="222222"/>
                </a:solidFill>
                <a:latin typeface="Lora"/>
              </a:rPr>
              <a:t>2019 Army Modernization Strategy.</a:t>
            </a:r>
            <a:endParaRPr lang="en-US" sz="1400" dirty="0"/>
          </a:p>
        </p:txBody>
      </p:sp>
    </p:spTree>
    <p:extLst>
      <p:ext uri="{BB962C8B-B14F-4D97-AF65-F5344CB8AC3E}">
        <p14:creationId xmlns:p14="http://schemas.microsoft.com/office/powerpoint/2010/main" val="3114770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2419" y="367544"/>
            <a:ext cx="5941019" cy="320601"/>
          </a:xfrm>
          <a:prstGeom prst="rect">
            <a:avLst/>
          </a:prstGeom>
        </p:spPr>
        <p:txBody>
          <a:bodyPr vert="horz" wrap="square" lIns="0" tIns="12700" rIns="0" bIns="0" rtlCol="0">
            <a:spAutoFit/>
          </a:bodyPr>
          <a:lstStyle/>
          <a:p>
            <a:pPr marL="601345" algn="ctr">
              <a:lnSpc>
                <a:spcPct val="100000"/>
              </a:lnSpc>
              <a:spcBef>
                <a:spcPts val="100"/>
              </a:spcBef>
            </a:pPr>
            <a:r>
              <a:rPr lang="en-US" dirty="0" smtClean="0"/>
              <a:t>STE VISION</a:t>
            </a:r>
            <a:endParaRPr spc="-10" dirty="0"/>
          </a:p>
        </p:txBody>
      </p:sp>
      <p:sp>
        <p:nvSpPr>
          <p:cNvPr id="6" name="object 6"/>
          <p:cNvSpPr txBox="1"/>
          <p:nvPr/>
        </p:nvSpPr>
        <p:spPr>
          <a:xfrm>
            <a:off x="8988043" y="6668820"/>
            <a:ext cx="77470" cy="147955"/>
          </a:xfrm>
          <a:prstGeom prst="rect">
            <a:avLst/>
          </a:prstGeom>
        </p:spPr>
        <p:txBody>
          <a:bodyPr vert="horz" wrap="square" lIns="0" tIns="12700" rIns="0" bIns="0" rtlCol="0">
            <a:spAutoFit/>
          </a:bodyPr>
          <a:lstStyle/>
          <a:p>
            <a:pPr marL="12700">
              <a:lnSpc>
                <a:spcPct val="100000"/>
              </a:lnSpc>
              <a:spcBef>
                <a:spcPts val="100"/>
              </a:spcBef>
            </a:pPr>
            <a:r>
              <a:rPr sz="800" b="1" dirty="0">
                <a:latin typeface="Calibri"/>
                <a:cs typeface="Calibri"/>
              </a:rPr>
              <a:t>7</a:t>
            </a:r>
            <a:endParaRPr sz="800">
              <a:latin typeface="Calibri"/>
              <a:cs typeface="Calibri"/>
            </a:endParaRPr>
          </a:p>
        </p:txBody>
      </p:sp>
      <p:sp>
        <p:nvSpPr>
          <p:cNvPr id="10" name="object 10"/>
          <p:cNvSpPr txBox="1"/>
          <p:nvPr/>
        </p:nvSpPr>
        <p:spPr>
          <a:xfrm>
            <a:off x="230497" y="972085"/>
            <a:ext cx="4477689" cy="5384166"/>
          </a:xfrm>
          <a:prstGeom prst="rect">
            <a:avLst/>
          </a:prstGeom>
          <a:solidFill>
            <a:srgbClr val="DFE8CA"/>
          </a:solidFill>
        </p:spPr>
        <p:txBody>
          <a:bodyPr vert="horz" wrap="square" lIns="0" tIns="97155" rIns="0" bIns="0" rtlCol="0">
            <a:spAutoFit/>
          </a:bodyPr>
          <a:lstStyle/>
          <a:p>
            <a:pPr marL="476884">
              <a:lnSpc>
                <a:spcPct val="100000"/>
              </a:lnSpc>
              <a:spcBef>
                <a:spcPts val="765"/>
              </a:spcBef>
            </a:pPr>
            <a:r>
              <a:rPr sz="2800" b="1" spc="-50" dirty="0">
                <a:latin typeface="Calibri"/>
                <a:cs typeface="Calibri"/>
              </a:rPr>
              <a:t>“</a:t>
            </a:r>
            <a:r>
              <a:rPr sz="2800" b="1" u="heavy" spc="-50" dirty="0">
                <a:uFill>
                  <a:solidFill>
                    <a:srgbClr val="000000"/>
                  </a:solidFill>
                </a:uFill>
                <a:latin typeface="Calibri"/>
                <a:cs typeface="Calibri"/>
              </a:rPr>
              <a:t>As</a:t>
            </a:r>
            <a:r>
              <a:rPr sz="2800" b="1" u="heavy" dirty="0">
                <a:uFill>
                  <a:solidFill>
                    <a:srgbClr val="000000"/>
                  </a:solidFill>
                </a:uFill>
                <a:latin typeface="Calibri"/>
                <a:cs typeface="Calibri"/>
              </a:rPr>
              <a:t> </a:t>
            </a:r>
            <a:r>
              <a:rPr sz="2800" b="1" u="heavy" spc="-5" dirty="0">
                <a:uFill>
                  <a:solidFill>
                    <a:srgbClr val="000000"/>
                  </a:solidFill>
                </a:uFill>
                <a:latin typeface="Calibri"/>
                <a:cs typeface="Calibri"/>
              </a:rPr>
              <a:t>Is</a:t>
            </a:r>
            <a:r>
              <a:rPr sz="2800" b="1" spc="-5" dirty="0">
                <a:latin typeface="Calibri"/>
                <a:cs typeface="Calibri"/>
              </a:rPr>
              <a:t>”</a:t>
            </a:r>
            <a:endParaRPr sz="2800" dirty="0">
              <a:latin typeface="Calibri"/>
              <a:cs typeface="Calibri"/>
            </a:endParaRPr>
          </a:p>
          <a:p>
            <a:pPr marL="12700" marR="250825">
              <a:lnSpc>
                <a:spcPct val="100000"/>
              </a:lnSpc>
              <a:spcBef>
                <a:spcPts val="535"/>
              </a:spcBef>
            </a:pPr>
            <a:r>
              <a:rPr sz="2000" b="1" spc="-5" dirty="0">
                <a:latin typeface="Calibri"/>
                <a:cs typeface="Calibri"/>
              </a:rPr>
              <a:t>1980s </a:t>
            </a:r>
            <a:r>
              <a:rPr sz="2000" b="1" spc="-10" dirty="0">
                <a:latin typeface="Calibri"/>
                <a:cs typeface="Calibri"/>
              </a:rPr>
              <a:t>technology </a:t>
            </a:r>
            <a:r>
              <a:rPr sz="2000" spc="-5" dirty="0">
                <a:latin typeface="Calibri"/>
                <a:cs typeface="Calibri"/>
              </a:rPr>
              <a:t>– limits  ability </a:t>
            </a:r>
            <a:r>
              <a:rPr sz="2000" spc="-10" dirty="0">
                <a:latin typeface="Calibri"/>
                <a:cs typeface="Calibri"/>
              </a:rPr>
              <a:t>to train </a:t>
            </a:r>
            <a:r>
              <a:rPr sz="2000" spc="-5" dirty="0">
                <a:latin typeface="Calibri"/>
                <a:cs typeface="Calibri"/>
              </a:rPr>
              <a:t>Combined  Arms</a:t>
            </a:r>
            <a:r>
              <a:rPr sz="2000" spc="5" dirty="0">
                <a:latin typeface="Calibri"/>
                <a:cs typeface="Calibri"/>
              </a:rPr>
              <a:t> </a:t>
            </a:r>
            <a:r>
              <a:rPr sz="2000" spc="-10" dirty="0">
                <a:latin typeface="Calibri"/>
                <a:cs typeface="Calibri"/>
              </a:rPr>
              <a:t>operations</a:t>
            </a:r>
            <a:endParaRPr sz="2000" dirty="0">
              <a:latin typeface="Calibri"/>
              <a:cs typeface="Calibri"/>
            </a:endParaRPr>
          </a:p>
          <a:p>
            <a:pPr marL="12700">
              <a:lnSpc>
                <a:spcPct val="100000"/>
              </a:lnSpc>
              <a:spcBef>
                <a:spcPts val="505"/>
              </a:spcBef>
            </a:pPr>
            <a:r>
              <a:rPr sz="2000" b="1" spc="-5" dirty="0">
                <a:latin typeface="Calibri"/>
                <a:cs typeface="Calibri"/>
              </a:rPr>
              <a:t>57</a:t>
            </a:r>
            <a:r>
              <a:rPr sz="2000" b="1" spc="-5" dirty="0">
                <a:solidFill>
                  <a:srgbClr val="0000FF"/>
                </a:solidFill>
                <a:latin typeface="Calibri"/>
                <a:cs typeface="Calibri"/>
              </a:rPr>
              <a:t> </a:t>
            </a:r>
            <a:r>
              <a:rPr sz="2000" b="1" spc="-15" dirty="0">
                <a:latin typeface="Calibri"/>
                <a:cs typeface="Calibri"/>
              </a:rPr>
              <a:t>terrain</a:t>
            </a:r>
            <a:r>
              <a:rPr sz="2000" b="1" spc="25" dirty="0">
                <a:latin typeface="Calibri"/>
                <a:cs typeface="Calibri"/>
              </a:rPr>
              <a:t> </a:t>
            </a:r>
            <a:r>
              <a:rPr sz="2000" spc="-10" dirty="0">
                <a:latin typeface="Calibri"/>
                <a:cs typeface="Calibri"/>
              </a:rPr>
              <a:t>formats</a:t>
            </a:r>
            <a:endParaRPr sz="2000" dirty="0">
              <a:latin typeface="Calibri"/>
              <a:cs typeface="Calibri"/>
            </a:endParaRPr>
          </a:p>
          <a:p>
            <a:pPr marL="12700" marR="69215">
              <a:lnSpc>
                <a:spcPct val="100000"/>
              </a:lnSpc>
              <a:spcBef>
                <a:spcPts val="505"/>
              </a:spcBef>
            </a:pPr>
            <a:r>
              <a:rPr sz="2000" b="1" spc="-10" dirty="0">
                <a:latin typeface="Calibri"/>
                <a:cs typeface="Calibri"/>
              </a:rPr>
              <a:t>Concurrency challenges </a:t>
            </a:r>
            <a:r>
              <a:rPr sz="2000" spc="-5" dirty="0">
                <a:latin typeface="Calibri"/>
                <a:cs typeface="Calibri"/>
              </a:rPr>
              <a:t>and  not designed </a:t>
            </a:r>
            <a:r>
              <a:rPr sz="2000" spc="-10" dirty="0">
                <a:latin typeface="Calibri"/>
                <a:cs typeface="Calibri"/>
              </a:rPr>
              <a:t>to meet  </a:t>
            </a:r>
            <a:r>
              <a:rPr sz="2000" spc="-5" dirty="0">
                <a:latin typeface="Calibri"/>
                <a:cs typeface="Calibri"/>
              </a:rPr>
              <a:t>compliancy</a:t>
            </a:r>
            <a:r>
              <a:rPr sz="2000" spc="5" dirty="0">
                <a:latin typeface="Calibri"/>
                <a:cs typeface="Calibri"/>
              </a:rPr>
              <a:t> </a:t>
            </a:r>
            <a:r>
              <a:rPr sz="2000" spc="-5" dirty="0">
                <a:latin typeface="Calibri"/>
                <a:cs typeface="Calibri"/>
              </a:rPr>
              <a:t>directives</a:t>
            </a:r>
            <a:endParaRPr sz="2000" dirty="0">
              <a:latin typeface="Calibri"/>
              <a:cs typeface="Calibri"/>
            </a:endParaRPr>
          </a:p>
          <a:p>
            <a:pPr marL="12700">
              <a:lnSpc>
                <a:spcPct val="100000"/>
              </a:lnSpc>
              <a:spcBef>
                <a:spcPts val="495"/>
              </a:spcBef>
            </a:pPr>
            <a:r>
              <a:rPr sz="2000" b="1" spc="-10" dirty="0">
                <a:latin typeface="Calibri"/>
                <a:cs typeface="Calibri"/>
              </a:rPr>
              <a:t>Facilities-based</a:t>
            </a:r>
            <a:r>
              <a:rPr sz="2000" b="1" spc="30" dirty="0">
                <a:latin typeface="Calibri"/>
                <a:cs typeface="Calibri"/>
              </a:rPr>
              <a:t> </a:t>
            </a:r>
            <a:r>
              <a:rPr sz="2000" spc="-30" dirty="0">
                <a:latin typeface="Calibri"/>
                <a:cs typeface="Calibri"/>
              </a:rPr>
              <a:t>TADSS</a:t>
            </a:r>
            <a:endParaRPr sz="2000" dirty="0">
              <a:latin typeface="Calibri"/>
              <a:cs typeface="Calibri"/>
            </a:endParaRPr>
          </a:p>
          <a:p>
            <a:pPr marL="12700" marR="348615">
              <a:lnSpc>
                <a:spcPct val="100000"/>
              </a:lnSpc>
              <a:spcBef>
                <a:spcPts val="500"/>
              </a:spcBef>
            </a:pPr>
            <a:r>
              <a:rPr sz="2000" b="1" spc="-5" dirty="0">
                <a:latin typeface="Calibri"/>
                <a:cs typeface="Calibri"/>
              </a:rPr>
              <a:t>High </a:t>
            </a:r>
            <a:r>
              <a:rPr sz="2000" b="1" spc="-10" dirty="0">
                <a:latin typeface="Calibri"/>
                <a:cs typeface="Calibri"/>
              </a:rPr>
              <a:t>overhead </a:t>
            </a:r>
            <a:r>
              <a:rPr sz="2000" spc="-5" dirty="0">
                <a:latin typeface="Calibri"/>
                <a:cs typeface="Calibri"/>
              </a:rPr>
              <a:t>and </a:t>
            </a:r>
            <a:r>
              <a:rPr sz="2000" b="1" spc="-5" dirty="0">
                <a:latin typeface="Calibri"/>
                <a:cs typeface="Calibri"/>
              </a:rPr>
              <a:t>long  </a:t>
            </a:r>
            <a:r>
              <a:rPr sz="2000" b="1" spc="-20" dirty="0">
                <a:latin typeface="Calibri"/>
                <a:cs typeface="Calibri"/>
              </a:rPr>
              <a:t>exercise </a:t>
            </a:r>
            <a:r>
              <a:rPr sz="2000" b="1" spc="-5" dirty="0">
                <a:latin typeface="Calibri"/>
                <a:cs typeface="Calibri"/>
              </a:rPr>
              <a:t>lead</a:t>
            </a:r>
            <a:r>
              <a:rPr sz="2000" b="1" spc="55" dirty="0">
                <a:latin typeface="Calibri"/>
                <a:cs typeface="Calibri"/>
              </a:rPr>
              <a:t> </a:t>
            </a:r>
            <a:r>
              <a:rPr sz="2000" b="1" spc="-10" dirty="0">
                <a:latin typeface="Calibri"/>
                <a:cs typeface="Calibri"/>
              </a:rPr>
              <a:t>times</a:t>
            </a:r>
            <a:endParaRPr sz="2000" dirty="0">
              <a:latin typeface="Calibri"/>
              <a:cs typeface="Calibri"/>
            </a:endParaRPr>
          </a:p>
          <a:p>
            <a:pPr marL="12700">
              <a:lnSpc>
                <a:spcPct val="100000"/>
              </a:lnSpc>
              <a:spcBef>
                <a:spcPts val="505"/>
              </a:spcBef>
            </a:pPr>
            <a:r>
              <a:rPr sz="2000" b="1" spc="-10" dirty="0">
                <a:latin typeface="Calibri"/>
                <a:cs typeface="Calibri"/>
              </a:rPr>
              <a:t>Stove </a:t>
            </a:r>
            <a:r>
              <a:rPr sz="2000" b="1" spc="-5" dirty="0">
                <a:latin typeface="Calibri"/>
                <a:cs typeface="Calibri"/>
              </a:rPr>
              <a:t>pipe</a:t>
            </a:r>
            <a:r>
              <a:rPr sz="2000" b="1" spc="-50" dirty="0">
                <a:latin typeface="Calibri"/>
                <a:cs typeface="Calibri"/>
              </a:rPr>
              <a:t> </a:t>
            </a:r>
            <a:r>
              <a:rPr sz="2000" b="1" spc="-15" dirty="0">
                <a:latin typeface="Calibri"/>
                <a:cs typeface="Calibri"/>
              </a:rPr>
              <a:t>systems</a:t>
            </a:r>
            <a:endParaRPr sz="2000" dirty="0">
              <a:latin typeface="Calibri"/>
              <a:cs typeface="Calibri"/>
            </a:endParaRPr>
          </a:p>
          <a:p>
            <a:pPr marL="12700">
              <a:lnSpc>
                <a:spcPct val="100000"/>
              </a:lnSpc>
              <a:spcBef>
                <a:spcPts val="495"/>
              </a:spcBef>
            </a:pPr>
            <a:r>
              <a:rPr sz="2000" spc="-10" dirty="0">
                <a:latin typeface="Calibri"/>
                <a:cs typeface="Calibri"/>
              </a:rPr>
              <a:t>Requires </a:t>
            </a:r>
            <a:r>
              <a:rPr sz="2000" b="1" spc="-10" dirty="0">
                <a:latin typeface="Calibri"/>
                <a:cs typeface="Calibri"/>
              </a:rPr>
              <a:t>increased</a:t>
            </a:r>
            <a:r>
              <a:rPr sz="2000" b="1" spc="10" dirty="0">
                <a:latin typeface="Calibri"/>
                <a:cs typeface="Calibri"/>
              </a:rPr>
              <a:t> </a:t>
            </a:r>
            <a:r>
              <a:rPr sz="2000" b="1" spc="-10" dirty="0">
                <a:latin typeface="Calibri"/>
                <a:cs typeface="Calibri"/>
              </a:rPr>
              <a:t>resources</a:t>
            </a:r>
            <a:endParaRPr sz="2000" dirty="0">
              <a:latin typeface="Calibri"/>
              <a:cs typeface="Calibri"/>
            </a:endParaRPr>
          </a:p>
          <a:p>
            <a:pPr marL="12700">
              <a:lnSpc>
                <a:spcPct val="100000"/>
              </a:lnSpc>
            </a:pPr>
            <a:r>
              <a:rPr sz="2000" spc="-15" dirty="0">
                <a:latin typeface="Calibri"/>
                <a:cs typeface="Calibri"/>
              </a:rPr>
              <a:t>for</a:t>
            </a:r>
            <a:r>
              <a:rPr sz="2000" dirty="0">
                <a:latin typeface="Calibri"/>
                <a:cs typeface="Calibri"/>
              </a:rPr>
              <a:t> </a:t>
            </a:r>
            <a:r>
              <a:rPr sz="2000" spc="-25" dirty="0">
                <a:latin typeface="Calibri"/>
                <a:cs typeface="Calibri"/>
              </a:rPr>
              <a:t>TADSS</a:t>
            </a:r>
            <a:endParaRPr sz="2000" dirty="0">
              <a:latin typeface="Calibri"/>
              <a:cs typeface="Calibri"/>
            </a:endParaRPr>
          </a:p>
          <a:p>
            <a:pPr marL="12700" marR="280670">
              <a:lnSpc>
                <a:spcPct val="100000"/>
              </a:lnSpc>
              <a:spcBef>
                <a:spcPts val="505"/>
              </a:spcBef>
            </a:pPr>
            <a:r>
              <a:rPr sz="2000" b="1" spc="-5" dirty="0">
                <a:latin typeface="Calibri"/>
                <a:cs typeface="Calibri"/>
              </a:rPr>
              <a:t>Cannot </a:t>
            </a:r>
            <a:r>
              <a:rPr sz="2000" b="1" spc="-15" dirty="0">
                <a:latin typeface="Calibri"/>
                <a:cs typeface="Calibri"/>
              </a:rPr>
              <a:t>replicate </a:t>
            </a:r>
            <a:r>
              <a:rPr sz="2000" spc="-5" dirty="0">
                <a:latin typeface="Calibri"/>
                <a:cs typeface="Calibri"/>
              </a:rPr>
              <a:t>the  </a:t>
            </a:r>
            <a:r>
              <a:rPr sz="2000" spc="-10" dirty="0">
                <a:latin typeface="Calibri"/>
                <a:cs typeface="Calibri"/>
              </a:rPr>
              <a:t>Operational</a:t>
            </a:r>
            <a:r>
              <a:rPr sz="2000" dirty="0">
                <a:latin typeface="Calibri"/>
                <a:cs typeface="Calibri"/>
              </a:rPr>
              <a:t> </a:t>
            </a:r>
            <a:r>
              <a:rPr sz="2000" spc="-10" dirty="0">
                <a:latin typeface="Calibri"/>
                <a:cs typeface="Calibri"/>
              </a:rPr>
              <a:t>Environment</a:t>
            </a:r>
            <a:endParaRPr sz="2000" dirty="0">
              <a:latin typeface="Calibri"/>
              <a:cs typeface="Calibri"/>
            </a:endParaRPr>
          </a:p>
          <a:p>
            <a:pPr marL="12700">
              <a:lnSpc>
                <a:spcPct val="100000"/>
              </a:lnSpc>
              <a:spcBef>
                <a:spcPts val="505"/>
              </a:spcBef>
            </a:pPr>
            <a:r>
              <a:rPr sz="2000" b="1" spc="-5" dirty="0">
                <a:latin typeface="Calibri"/>
                <a:cs typeface="Calibri"/>
              </a:rPr>
              <a:t>No </a:t>
            </a:r>
            <a:r>
              <a:rPr sz="2000" b="1" spc="-10" dirty="0">
                <a:latin typeface="Calibri"/>
                <a:cs typeface="Calibri"/>
              </a:rPr>
              <a:t>Joint/UA</a:t>
            </a:r>
            <a:r>
              <a:rPr sz="2000" b="1" spc="25" dirty="0">
                <a:latin typeface="Calibri"/>
                <a:cs typeface="Calibri"/>
              </a:rPr>
              <a:t> </a:t>
            </a:r>
            <a:r>
              <a:rPr sz="2000" spc="-10" dirty="0">
                <a:latin typeface="Calibri"/>
                <a:cs typeface="Calibri"/>
              </a:rPr>
              <a:t>integration</a:t>
            </a:r>
            <a:endParaRPr sz="2000" dirty="0">
              <a:latin typeface="Calibri"/>
              <a:cs typeface="Calibri"/>
            </a:endParaRPr>
          </a:p>
        </p:txBody>
      </p:sp>
      <p:sp>
        <p:nvSpPr>
          <p:cNvPr id="11" name="object 11"/>
          <p:cNvSpPr txBox="1"/>
          <p:nvPr/>
        </p:nvSpPr>
        <p:spPr>
          <a:xfrm>
            <a:off x="4834646" y="888996"/>
            <a:ext cx="4192622" cy="5694508"/>
          </a:xfrm>
          <a:prstGeom prst="rect">
            <a:avLst/>
          </a:prstGeom>
          <a:solidFill>
            <a:srgbClr val="C3D59B"/>
          </a:solidFill>
        </p:spPr>
        <p:txBody>
          <a:bodyPr vert="horz" wrap="square" lIns="0" tIns="31115" rIns="0" bIns="0" rtlCol="0">
            <a:spAutoFit/>
          </a:bodyPr>
          <a:lstStyle/>
          <a:p>
            <a:pPr marL="685800">
              <a:lnSpc>
                <a:spcPct val="100000"/>
              </a:lnSpc>
              <a:spcBef>
                <a:spcPts val="245"/>
              </a:spcBef>
            </a:pPr>
            <a:r>
              <a:rPr sz="2800" u="heavy" spc="-400" dirty="0">
                <a:uFill>
                  <a:solidFill>
                    <a:srgbClr val="000000"/>
                  </a:solidFill>
                </a:uFill>
                <a:latin typeface="Times New Roman"/>
                <a:cs typeface="Times New Roman"/>
              </a:rPr>
              <a:t> </a:t>
            </a:r>
            <a:r>
              <a:rPr sz="2800" b="1" u="heavy" spc="-35" dirty="0">
                <a:uFill>
                  <a:solidFill>
                    <a:srgbClr val="000000"/>
                  </a:solidFill>
                </a:uFill>
                <a:latin typeface="Calibri"/>
                <a:cs typeface="Calibri"/>
              </a:rPr>
              <a:t>“To</a:t>
            </a:r>
            <a:r>
              <a:rPr sz="2800" b="1" u="heavy" spc="-5" dirty="0">
                <a:uFill>
                  <a:solidFill>
                    <a:srgbClr val="000000"/>
                  </a:solidFill>
                </a:uFill>
                <a:latin typeface="Calibri"/>
                <a:cs typeface="Calibri"/>
              </a:rPr>
              <a:t> Be”</a:t>
            </a:r>
            <a:endParaRPr sz="2800" dirty="0">
              <a:latin typeface="Calibri"/>
              <a:cs typeface="Calibri"/>
            </a:endParaRPr>
          </a:p>
          <a:p>
            <a:pPr marL="12700" marR="5080">
              <a:lnSpc>
                <a:spcPct val="100000"/>
              </a:lnSpc>
              <a:spcBef>
                <a:spcPts val="114"/>
              </a:spcBef>
            </a:pPr>
            <a:r>
              <a:rPr sz="2000" b="1" spc="-10" dirty="0">
                <a:solidFill>
                  <a:srgbClr val="7030A0"/>
                </a:solidFill>
                <a:latin typeface="Calibri"/>
                <a:cs typeface="Calibri"/>
              </a:rPr>
              <a:t>Common Synthetic Environment </a:t>
            </a:r>
            <a:r>
              <a:rPr sz="2000" spc="-5" dirty="0">
                <a:latin typeface="Calibri"/>
                <a:cs typeface="Calibri"/>
              </a:rPr>
              <a:t>that  fully enables Combined Arms  maneuver in a multi-domain  </a:t>
            </a:r>
            <a:r>
              <a:rPr sz="2000" spc="-10" dirty="0">
                <a:latin typeface="Calibri"/>
                <a:cs typeface="Calibri"/>
              </a:rPr>
              <a:t>environment</a:t>
            </a:r>
            <a:endParaRPr sz="2000" dirty="0">
              <a:latin typeface="Calibri"/>
              <a:cs typeface="Calibri"/>
            </a:endParaRPr>
          </a:p>
          <a:p>
            <a:pPr marL="12700" marR="708660">
              <a:lnSpc>
                <a:spcPts val="2070"/>
              </a:lnSpc>
              <a:spcBef>
                <a:spcPts val="145"/>
              </a:spcBef>
            </a:pPr>
            <a:r>
              <a:rPr sz="2000" spc="-5" dirty="0">
                <a:latin typeface="Calibri"/>
                <a:cs typeface="Calibri"/>
              </a:rPr>
              <a:t>Dynamic </a:t>
            </a:r>
            <a:r>
              <a:rPr sz="2000" b="1" spc="-10" dirty="0">
                <a:solidFill>
                  <a:srgbClr val="7030A0"/>
                </a:solidFill>
                <a:latin typeface="Calibri"/>
                <a:cs typeface="Calibri"/>
              </a:rPr>
              <a:t>one-world </a:t>
            </a:r>
            <a:r>
              <a:rPr sz="2000" b="1" spc="-15" dirty="0">
                <a:solidFill>
                  <a:srgbClr val="7030A0"/>
                </a:solidFill>
                <a:latin typeface="Calibri"/>
                <a:cs typeface="Calibri"/>
              </a:rPr>
              <a:t>terrain  </a:t>
            </a:r>
            <a:r>
              <a:rPr sz="2000" b="1" spc="-10" dirty="0">
                <a:solidFill>
                  <a:srgbClr val="7030A0"/>
                </a:solidFill>
                <a:latin typeface="Calibri"/>
                <a:cs typeface="Calibri"/>
              </a:rPr>
              <a:t>Software-enabled</a:t>
            </a:r>
            <a:r>
              <a:rPr sz="2000" b="1" spc="35" dirty="0">
                <a:solidFill>
                  <a:srgbClr val="7030A0"/>
                </a:solidFill>
                <a:latin typeface="Calibri"/>
                <a:cs typeface="Calibri"/>
              </a:rPr>
              <a:t> </a:t>
            </a:r>
            <a:r>
              <a:rPr sz="2000" spc="-10" dirty="0">
                <a:latin typeface="Calibri"/>
                <a:cs typeface="Calibri"/>
              </a:rPr>
              <a:t>updates</a:t>
            </a:r>
            <a:endParaRPr sz="2000" dirty="0">
              <a:latin typeface="Calibri"/>
              <a:cs typeface="Calibri"/>
            </a:endParaRPr>
          </a:p>
          <a:p>
            <a:pPr marL="12700">
              <a:lnSpc>
                <a:spcPct val="100000"/>
              </a:lnSpc>
              <a:spcBef>
                <a:spcPts val="335"/>
              </a:spcBef>
            </a:pPr>
            <a:r>
              <a:rPr sz="2000" spc="-5" dirty="0">
                <a:latin typeface="Calibri"/>
                <a:cs typeface="Calibri"/>
              </a:rPr>
              <a:t>Less </a:t>
            </a:r>
            <a:r>
              <a:rPr sz="2000" spc="-15" dirty="0">
                <a:latin typeface="Calibri"/>
                <a:cs typeface="Calibri"/>
              </a:rPr>
              <a:t>fixed </a:t>
            </a:r>
            <a:r>
              <a:rPr sz="2000" spc="-10" dirty="0">
                <a:latin typeface="Calibri"/>
                <a:cs typeface="Calibri"/>
              </a:rPr>
              <a:t>infrastructure </a:t>
            </a:r>
            <a:r>
              <a:rPr sz="2000" spc="-5" dirty="0">
                <a:latin typeface="Calibri"/>
                <a:cs typeface="Calibri"/>
              </a:rPr>
              <a:t>reliance</a:t>
            </a:r>
            <a:r>
              <a:rPr sz="2000" spc="105" dirty="0">
                <a:latin typeface="Calibri"/>
                <a:cs typeface="Calibri"/>
              </a:rPr>
              <a:t> </a:t>
            </a:r>
            <a:r>
              <a:rPr sz="2000" spc="-5" dirty="0">
                <a:latin typeface="Calibri"/>
                <a:cs typeface="Calibri"/>
              </a:rPr>
              <a:t>–</a:t>
            </a:r>
            <a:endParaRPr sz="2000" dirty="0">
              <a:latin typeface="Calibri"/>
              <a:cs typeface="Calibri"/>
            </a:endParaRPr>
          </a:p>
          <a:p>
            <a:pPr marL="12700">
              <a:lnSpc>
                <a:spcPct val="100000"/>
              </a:lnSpc>
            </a:pPr>
            <a:r>
              <a:rPr sz="2000" b="1" spc="-5" dirty="0">
                <a:solidFill>
                  <a:srgbClr val="7030A0"/>
                </a:solidFill>
                <a:latin typeface="Calibri"/>
                <a:cs typeface="Calibri"/>
              </a:rPr>
              <a:t>point of need</a:t>
            </a:r>
            <a:r>
              <a:rPr sz="2000" b="1" spc="35" dirty="0">
                <a:solidFill>
                  <a:srgbClr val="7030A0"/>
                </a:solidFill>
                <a:latin typeface="Calibri"/>
                <a:cs typeface="Calibri"/>
              </a:rPr>
              <a:t> </a:t>
            </a:r>
            <a:r>
              <a:rPr sz="2000" spc="-5" dirty="0">
                <a:latin typeface="Calibri"/>
                <a:cs typeface="Calibri"/>
              </a:rPr>
              <a:t>delivery</a:t>
            </a:r>
            <a:endParaRPr sz="2000" dirty="0">
              <a:latin typeface="Calibri"/>
              <a:cs typeface="Calibri"/>
            </a:endParaRPr>
          </a:p>
          <a:p>
            <a:pPr marL="12700">
              <a:lnSpc>
                <a:spcPct val="100000"/>
              </a:lnSpc>
              <a:spcBef>
                <a:spcPts val="505"/>
              </a:spcBef>
            </a:pPr>
            <a:r>
              <a:rPr sz="2000" spc="-15" dirty="0">
                <a:latin typeface="Calibri"/>
                <a:cs typeface="Calibri"/>
              </a:rPr>
              <a:t>Fewer </a:t>
            </a:r>
            <a:r>
              <a:rPr sz="2000" b="1" spc="-15" dirty="0">
                <a:solidFill>
                  <a:srgbClr val="7030A0"/>
                </a:solidFill>
                <a:latin typeface="Calibri"/>
                <a:cs typeface="Calibri"/>
              </a:rPr>
              <a:t>contractors</a:t>
            </a:r>
            <a:r>
              <a:rPr sz="2000" spc="-15" dirty="0">
                <a:solidFill>
                  <a:srgbClr val="7030A0"/>
                </a:solidFill>
                <a:latin typeface="Calibri"/>
                <a:cs typeface="Calibri"/>
              </a:rPr>
              <a:t>, </a:t>
            </a:r>
            <a:r>
              <a:rPr sz="2000" b="1" spc="-5" dirty="0">
                <a:solidFill>
                  <a:srgbClr val="7030A0"/>
                </a:solidFill>
                <a:latin typeface="Calibri"/>
                <a:cs typeface="Calibri"/>
              </a:rPr>
              <a:t>less </a:t>
            </a:r>
            <a:r>
              <a:rPr sz="2000" b="1" spc="-15" dirty="0">
                <a:solidFill>
                  <a:srgbClr val="7030A0"/>
                </a:solidFill>
                <a:latin typeface="Calibri"/>
                <a:cs typeface="Calibri"/>
              </a:rPr>
              <a:t>hardware</a:t>
            </a:r>
            <a:r>
              <a:rPr sz="2000" spc="-15" dirty="0">
                <a:latin typeface="Calibri"/>
                <a:cs typeface="Calibri"/>
              </a:rPr>
              <a:t>,</a:t>
            </a:r>
            <a:r>
              <a:rPr sz="2000" spc="130" dirty="0">
                <a:latin typeface="Calibri"/>
                <a:cs typeface="Calibri"/>
              </a:rPr>
              <a:t> </a:t>
            </a:r>
            <a:r>
              <a:rPr sz="2000" spc="-5" dirty="0">
                <a:latin typeface="Calibri"/>
                <a:cs typeface="Calibri"/>
              </a:rPr>
              <a:t>&amp;</a:t>
            </a:r>
            <a:endParaRPr sz="2000" dirty="0">
              <a:latin typeface="Calibri"/>
              <a:cs typeface="Calibri"/>
            </a:endParaRPr>
          </a:p>
          <a:p>
            <a:pPr marL="12700">
              <a:lnSpc>
                <a:spcPct val="100000"/>
              </a:lnSpc>
            </a:pPr>
            <a:r>
              <a:rPr sz="2000" b="1" spc="-15" dirty="0">
                <a:solidFill>
                  <a:srgbClr val="7030A0"/>
                </a:solidFill>
                <a:latin typeface="Calibri"/>
                <a:cs typeface="Calibri"/>
              </a:rPr>
              <a:t>faster </a:t>
            </a:r>
            <a:r>
              <a:rPr sz="2000" b="1" spc="-20" dirty="0">
                <a:solidFill>
                  <a:srgbClr val="7030A0"/>
                </a:solidFill>
                <a:latin typeface="Calibri"/>
                <a:cs typeface="Calibri"/>
              </a:rPr>
              <a:t>exercise</a:t>
            </a:r>
            <a:r>
              <a:rPr sz="2000" b="1" spc="50" dirty="0">
                <a:solidFill>
                  <a:srgbClr val="7030A0"/>
                </a:solidFill>
                <a:latin typeface="Calibri"/>
                <a:cs typeface="Calibri"/>
              </a:rPr>
              <a:t> </a:t>
            </a:r>
            <a:r>
              <a:rPr sz="2000" b="1" spc="-5" dirty="0">
                <a:solidFill>
                  <a:srgbClr val="7030A0"/>
                </a:solidFill>
                <a:latin typeface="Calibri"/>
                <a:cs typeface="Calibri"/>
              </a:rPr>
              <a:t>design</a:t>
            </a:r>
            <a:endParaRPr sz="2000" dirty="0">
              <a:solidFill>
                <a:srgbClr val="7030A0"/>
              </a:solidFill>
              <a:latin typeface="Calibri"/>
              <a:cs typeface="Calibri"/>
            </a:endParaRPr>
          </a:p>
          <a:p>
            <a:pPr marL="12700">
              <a:lnSpc>
                <a:spcPct val="100000"/>
              </a:lnSpc>
              <a:spcBef>
                <a:spcPts val="505"/>
              </a:spcBef>
            </a:pPr>
            <a:r>
              <a:rPr sz="2000" b="1" spc="-10" dirty="0">
                <a:solidFill>
                  <a:srgbClr val="7030A0"/>
                </a:solidFill>
                <a:latin typeface="Calibri"/>
                <a:cs typeface="Calibri"/>
              </a:rPr>
              <a:t>Reconfigurable</a:t>
            </a:r>
            <a:r>
              <a:rPr sz="2000" b="1" spc="50" dirty="0">
                <a:solidFill>
                  <a:srgbClr val="7030A0"/>
                </a:solidFill>
                <a:latin typeface="Calibri"/>
                <a:cs typeface="Calibri"/>
              </a:rPr>
              <a:t> </a:t>
            </a:r>
            <a:r>
              <a:rPr sz="2000" b="1" spc="-10" dirty="0">
                <a:solidFill>
                  <a:srgbClr val="7030A0"/>
                </a:solidFill>
                <a:latin typeface="Calibri"/>
                <a:cs typeface="Calibri"/>
              </a:rPr>
              <a:t>trainers</a:t>
            </a:r>
            <a:endParaRPr sz="2000" dirty="0">
              <a:solidFill>
                <a:srgbClr val="7030A0"/>
              </a:solidFill>
              <a:latin typeface="Calibri"/>
              <a:cs typeface="Calibri"/>
            </a:endParaRPr>
          </a:p>
          <a:p>
            <a:pPr marL="12700">
              <a:lnSpc>
                <a:spcPct val="100000"/>
              </a:lnSpc>
              <a:spcBef>
                <a:spcPts val="495"/>
              </a:spcBef>
            </a:pPr>
            <a:r>
              <a:rPr sz="2000" spc="-10" dirty="0">
                <a:latin typeface="Calibri"/>
                <a:cs typeface="Calibri"/>
              </a:rPr>
              <a:t>Uses </a:t>
            </a:r>
            <a:r>
              <a:rPr sz="2000" b="1" spc="-5" dirty="0">
                <a:solidFill>
                  <a:srgbClr val="7030A0"/>
                </a:solidFill>
                <a:latin typeface="Calibri"/>
                <a:cs typeface="Calibri"/>
              </a:rPr>
              <a:t>ongoing </a:t>
            </a:r>
            <a:r>
              <a:rPr sz="2000" b="1" spc="-10" dirty="0">
                <a:solidFill>
                  <a:srgbClr val="7030A0"/>
                </a:solidFill>
                <a:latin typeface="Calibri"/>
                <a:cs typeface="Calibri"/>
              </a:rPr>
              <a:t>commercial</a:t>
            </a:r>
            <a:r>
              <a:rPr sz="2000" b="1" spc="100" dirty="0">
                <a:solidFill>
                  <a:srgbClr val="7030A0"/>
                </a:solidFill>
                <a:latin typeface="Calibri"/>
                <a:cs typeface="Calibri"/>
              </a:rPr>
              <a:t> </a:t>
            </a:r>
            <a:r>
              <a:rPr sz="2000" b="1" spc="-10" dirty="0">
                <a:solidFill>
                  <a:srgbClr val="7030A0"/>
                </a:solidFill>
                <a:latin typeface="Calibri"/>
                <a:cs typeface="Calibri"/>
              </a:rPr>
              <a:t>innovation</a:t>
            </a:r>
            <a:endParaRPr sz="2000" dirty="0">
              <a:solidFill>
                <a:srgbClr val="7030A0"/>
              </a:solidFill>
              <a:latin typeface="Calibri"/>
              <a:cs typeface="Calibri"/>
            </a:endParaRPr>
          </a:p>
          <a:p>
            <a:pPr marL="12700">
              <a:lnSpc>
                <a:spcPct val="100000"/>
              </a:lnSpc>
            </a:pPr>
            <a:r>
              <a:rPr sz="2000" spc="-15" dirty="0">
                <a:latin typeface="Calibri"/>
                <a:cs typeface="Calibri"/>
              </a:rPr>
              <a:t>for</a:t>
            </a:r>
            <a:r>
              <a:rPr sz="2000" dirty="0">
                <a:latin typeface="Calibri"/>
                <a:cs typeface="Calibri"/>
              </a:rPr>
              <a:t> </a:t>
            </a:r>
            <a:r>
              <a:rPr sz="2000" spc="-10" dirty="0">
                <a:latin typeface="Calibri"/>
                <a:cs typeface="Calibri"/>
              </a:rPr>
              <a:t>updates</a:t>
            </a:r>
            <a:endParaRPr sz="2000" dirty="0">
              <a:latin typeface="Calibri"/>
              <a:cs typeface="Calibri"/>
            </a:endParaRPr>
          </a:p>
          <a:p>
            <a:pPr marL="12700" marR="243204">
              <a:lnSpc>
                <a:spcPct val="100000"/>
              </a:lnSpc>
              <a:spcBef>
                <a:spcPts val="505"/>
              </a:spcBef>
            </a:pPr>
            <a:r>
              <a:rPr sz="2000" b="1" spc="-5" dirty="0">
                <a:solidFill>
                  <a:srgbClr val="7030A0"/>
                </a:solidFill>
                <a:latin typeface="Calibri"/>
                <a:cs typeface="Calibri"/>
              </a:rPr>
              <a:t>Full </a:t>
            </a:r>
            <a:r>
              <a:rPr sz="2000" b="1" spc="-10" dirty="0">
                <a:solidFill>
                  <a:srgbClr val="7030A0"/>
                </a:solidFill>
                <a:latin typeface="Calibri"/>
                <a:cs typeface="Calibri"/>
              </a:rPr>
              <a:t>replication</a:t>
            </a:r>
            <a:r>
              <a:rPr sz="2000" b="1" spc="-10" dirty="0">
                <a:solidFill>
                  <a:srgbClr val="0000FF"/>
                </a:solidFill>
                <a:latin typeface="Calibri"/>
                <a:cs typeface="Calibri"/>
              </a:rPr>
              <a:t> </a:t>
            </a:r>
            <a:r>
              <a:rPr sz="2000" spc="-5" dirty="0">
                <a:latin typeface="Calibri"/>
                <a:cs typeface="Calibri"/>
              </a:rPr>
              <a:t>of the </a:t>
            </a:r>
            <a:r>
              <a:rPr sz="2000" spc="-10" dirty="0">
                <a:latin typeface="Calibri"/>
                <a:cs typeface="Calibri"/>
              </a:rPr>
              <a:t>Operational  Environment</a:t>
            </a:r>
            <a:endParaRPr sz="2000" dirty="0">
              <a:latin typeface="Calibri"/>
              <a:cs typeface="Calibri"/>
            </a:endParaRPr>
          </a:p>
          <a:p>
            <a:pPr marL="12700" marR="551180">
              <a:lnSpc>
                <a:spcPct val="100000"/>
              </a:lnSpc>
              <a:spcBef>
                <a:spcPts val="500"/>
              </a:spcBef>
            </a:pPr>
            <a:r>
              <a:rPr sz="2000" b="1" spc="-10" dirty="0">
                <a:solidFill>
                  <a:srgbClr val="7030A0"/>
                </a:solidFill>
                <a:latin typeface="Calibri"/>
                <a:cs typeface="Calibri"/>
              </a:rPr>
              <a:t>Joint </a:t>
            </a:r>
            <a:r>
              <a:rPr sz="2000" b="1" spc="-5" dirty="0">
                <a:solidFill>
                  <a:srgbClr val="7030A0"/>
                </a:solidFill>
                <a:latin typeface="Calibri"/>
                <a:cs typeface="Calibri"/>
              </a:rPr>
              <a:t>and Unified </a:t>
            </a:r>
            <a:r>
              <a:rPr sz="2000" b="1" spc="-10" dirty="0">
                <a:solidFill>
                  <a:srgbClr val="7030A0"/>
                </a:solidFill>
                <a:latin typeface="Calibri"/>
                <a:cs typeface="Calibri"/>
              </a:rPr>
              <a:t>Action </a:t>
            </a:r>
            <a:r>
              <a:rPr sz="2000" spc="-15" dirty="0">
                <a:latin typeface="Calibri"/>
                <a:cs typeface="Calibri"/>
              </a:rPr>
              <a:t>(UA)  </a:t>
            </a:r>
            <a:r>
              <a:rPr sz="2000" spc="-10" dirty="0" smtClean="0">
                <a:latin typeface="Calibri"/>
                <a:cs typeface="Calibri"/>
              </a:rPr>
              <a:t>integration</a:t>
            </a:r>
            <a:endParaRPr sz="2000" dirty="0">
              <a:latin typeface="Calibri"/>
              <a:cs typeface="Calibri"/>
            </a:endParaRPr>
          </a:p>
        </p:txBody>
      </p:sp>
      <p:sp>
        <p:nvSpPr>
          <p:cNvPr id="21" name="object 21"/>
          <p:cNvSpPr txBox="1"/>
          <p:nvPr/>
        </p:nvSpPr>
        <p:spPr>
          <a:xfrm>
            <a:off x="8766809" y="6512153"/>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7</a:t>
            </a:r>
            <a:endParaRPr sz="1800">
              <a:latin typeface="Calibri"/>
              <a:cs typeface="Calibri"/>
            </a:endParaRPr>
          </a:p>
        </p:txBody>
      </p:sp>
    </p:spTree>
    <p:extLst>
      <p:ext uri="{BB962C8B-B14F-4D97-AF65-F5344CB8AC3E}">
        <p14:creationId xmlns:p14="http://schemas.microsoft.com/office/powerpoint/2010/main" val="2394199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 Operational view</a:t>
            </a:r>
            <a:endParaRPr lang="en-US" dirty="0"/>
          </a:p>
        </p:txBody>
      </p:sp>
      <p:sp>
        <p:nvSpPr>
          <p:cNvPr id="3" name="object 16"/>
          <p:cNvSpPr/>
          <p:nvPr/>
        </p:nvSpPr>
        <p:spPr>
          <a:xfrm>
            <a:off x="594190" y="1226756"/>
            <a:ext cx="7887079" cy="477976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97321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601345">
              <a:lnSpc>
                <a:spcPct val="100000"/>
              </a:lnSpc>
              <a:spcBef>
                <a:spcPts val="100"/>
              </a:spcBef>
            </a:pPr>
            <a:r>
              <a:rPr lang="en-US" dirty="0" smtClean="0"/>
              <a:t>STE Framework  </a:t>
            </a:r>
            <a:r>
              <a:rPr lang="en-US" cap="none" dirty="0" smtClean="0"/>
              <a:t>c. </a:t>
            </a:r>
            <a:r>
              <a:rPr lang="en-US" dirty="0" smtClean="0"/>
              <a:t>2019</a:t>
            </a:r>
            <a:endParaRPr spc="-10" dirty="0"/>
          </a:p>
          <a:p>
            <a:pPr marL="601345">
              <a:lnSpc>
                <a:spcPct val="100000"/>
              </a:lnSpc>
              <a:spcBef>
                <a:spcPts val="45"/>
              </a:spcBef>
            </a:pPr>
            <a:r>
              <a:rPr sz="1200" spc="-5" dirty="0">
                <a:solidFill>
                  <a:srgbClr val="959595"/>
                </a:solidFill>
              </a:rPr>
              <a:t>SOLDIERS </a:t>
            </a:r>
            <a:r>
              <a:rPr sz="1200" dirty="0">
                <a:solidFill>
                  <a:srgbClr val="959595"/>
                </a:solidFill>
              </a:rPr>
              <a:t>AND </a:t>
            </a:r>
            <a:r>
              <a:rPr sz="1200" spc="-10" dirty="0">
                <a:solidFill>
                  <a:srgbClr val="959595"/>
                </a:solidFill>
              </a:rPr>
              <a:t>LEADERS </a:t>
            </a:r>
            <a:r>
              <a:rPr sz="1200" dirty="0">
                <a:solidFill>
                  <a:srgbClr val="959595"/>
                </a:solidFill>
              </a:rPr>
              <a:t>- OUR </a:t>
            </a:r>
            <a:r>
              <a:rPr sz="1200" spc="-5" dirty="0">
                <a:solidFill>
                  <a:srgbClr val="959595"/>
                </a:solidFill>
              </a:rPr>
              <a:t>ASYMMETRIC</a:t>
            </a:r>
            <a:r>
              <a:rPr sz="1200" spc="5" dirty="0">
                <a:solidFill>
                  <a:srgbClr val="959595"/>
                </a:solidFill>
              </a:rPr>
              <a:t> </a:t>
            </a:r>
            <a:r>
              <a:rPr sz="1200" spc="-20" dirty="0">
                <a:solidFill>
                  <a:srgbClr val="959595"/>
                </a:solidFill>
              </a:rPr>
              <a:t>ADVANTAGE</a:t>
            </a:r>
            <a:endParaRPr sz="1200" dirty="0"/>
          </a:p>
        </p:txBody>
      </p:sp>
      <p:sp>
        <p:nvSpPr>
          <p:cNvPr id="40" name="object 40"/>
          <p:cNvSpPr txBox="1">
            <a:spLocks noGrp="1"/>
          </p:cNvSpPr>
          <p:nvPr>
            <p:ph type="sldNum" sz="quarter" idx="4294967295"/>
          </p:nvPr>
        </p:nvSpPr>
        <p:spPr>
          <a:xfrm>
            <a:off x="8988425" y="6694488"/>
            <a:ext cx="155575" cy="127000"/>
          </a:xfrm>
          <a:prstGeom prst="rect">
            <a:avLst/>
          </a:prstGeom>
        </p:spPr>
        <p:txBody>
          <a:bodyPr vert="horz" wrap="square" lIns="0" tIns="0" rIns="0" bIns="0" rtlCol="0">
            <a:spAutoFit/>
          </a:bodyPr>
          <a:lstStyle/>
          <a:p>
            <a:pPr marL="25400">
              <a:lnSpc>
                <a:spcPts val="865"/>
              </a:lnSpc>
            </a:pPr>
            <a:fld id="{81D60167-4931-47E6-BA6A-407CBD079E47}" type="slidenum">
              <a:rPr dirty="0"/>
              <a:t>6</a:t>
            </a:fld>
            <a:endParaRPr dirty="0"/>
          </a:p>
        </p:txBody>
      </p:sp>
      <p:sp>
        <p:nvSpPr>
          <p:cNvPr id="7" name="object 7"/>
          <p:cNvSpPr/>
          <p:nvPr/>
        </p:nvSpPr>
        <p:spPr>
          <a:xfrm>
            <a:off x="2695194" y="2398014"/>
            <a:ext cx="5486400" cy="3977640"/>
          </a:xfrm>
          <a:custGeom>
            <a:avLst/>
            <a:gdLst/>
            <a:ahLst/>
            <a:cxnLst/>
            <a:rect l="l" t="t" r="r" b="b"/>
            <a:pathLst>
              <a:path w="5486400" h="3977640">
                <a:moveTo>
                  <a:pt x="5476875" y="0"/>
                </a:moveTo>
                <a:lnTo>
                  <a:pt x="0" y="0"/>
                </a:lnTo>
                <a:lnTo>
                  <a:pt x="0" y="3969181"/>
                </a:lnTo>
                <a:lnTo>
                  <a:pt x="68580" y="3977640"/>
                </a:lnTo>
                <a:lnTo>
                  <a:pt x="4145279" y="3977640"/>
                </a:lnTo>
                <a:lnTo>
                  <a:pt x="4145279" y="1032510"/>
                </a:lnTo>
                <a:lnTo>
                  <a:pt x="5486400" y="1032510"/>
                </a:lnTo>
                <a:lnTo>
                  <a:pt x="5486118" y="981112"/>
                </a:lnTo>
                <a:lnTo>
                  <a:pt x="5485773" y="929643"/>
                </a:lnTo>
                <a:lnTo>
                  <a:pt x="5485372" y="878109"/>
                </a:lnTo>
                <a:lnTo>
                  <a:pt x="5484921" y="826520"/>
                </a:lnTo>
                <a:lnTo>
                  <a:pt x="5484429" y="774882"/>
                </a:lnTo>
                <a:lnTo>
                  <a:pt x="5483902" y="723205"/>
                </a:lnTo>
                <a:lnTo>
                  <a:pt x="5482772" y="619762"/>
                </a:lnTo>
                <a:lnTo>
                  <a:pt x="5480410" y="412747"/>
                </a:lnTo>
                <a:lnTo>
                  <a:pt x="5479292" y="309304"/>
                </a:lnTo>
                <a:lnTo>
                  <a:pt x="5478774" y="257627"/>
                </a:lnTo>
                <a:lnTo>
                  <a:pt x="5478292" y="205989"/>
                </a:lnTo>
                <a:lnTo>
                  <a:pt x="5477854" y="154400"/>
                </a:lnTo>
                <a:lnTo>
                  <a:pt x="5477467" y="102866"/>
                </a:lnTo>
                <a:lnTo>
                  <a:pt x="5477138" y="51397"/>
                </a:lnTo>
                <a:lnTo>
                  <a:pt x="5476875" y="0"/>
                </a:lnTo>
                <a:close/>
              </a:path>
            </a:pathLst>
          </a:custGeom>
          <a:solidFill>
            <a:srgbClr val="EBF0DE"/>
          </a:solidFill>
        </p:spPr>
        <p:txBody>
          <a:bodyPr wrap="square" lIns="0" tIns="0" rIns="0" bIns="0" rtlCol="0"/>
          <a:lstStyle/>
          <a:p>
            <a:endParaRPr/>
          </a:p>
        </p:txBody>
      </p:sp>
      <p:sp>
        <p:nvSpPr>
          <p:cNvPr id="9" name="object 9"/>
          <p:cNvSpPr/>
          <p:nvPr/>
        </p:nvSpPr>
        <p:spPr>
          <a:xfrm>
            <a:off x="7221473" y="4133850"/>
            <a:ext cx="1111250" cy="459105"/>
          </a:xfrm>
          <a:custGeom>
            <a:avLst/>
            <a:gdLst/>
            <a:ahLst/>
            <a:cxnLst/>
            <a:rect l="l" t="t" r="r" b="b"/>
            <a:pathLst>
              <a:path w="1111250" h="459104">
                <a:moveTo>
                  <a:pt x="0" y="458724"/>
                </a:moveTo>
                <a:lnTo>
                  <a:pt x="1110996" y="458724"/>
                </a:lnTo>
                <a:lnTo>
                  <a:pt x="1110996" y="0"/>
                </a:lnTo>
                <a:lnTo>
                  <a:pt x="0" y="0"/>
                </a:lnTo>
                <a:lnTo>
                  <a:pt x="0" y="458724"/>
                </a:lnTo>
                <a:close/>
              </a:path>
            </a:pathLst>
          </a:custGeom>
          <a:solidFill>
            <a:srgbClr val="B8CDE4"/>
          </a:solidFill>
        </p:spPr>
        <p:txBody>
          <a:bodyPr wrap="square" lIns="0" tIns="0" rIns="0" bIns="0" rtlCol="0"/>
          <a:lstStyle/>
          <a:p>
            <a:endParaRPr/>
          </a:p>
        </p:txBody>
      </p:sp>
      <p:sp>
        <p:nvSpPr>
          <p:cNvPr id="10" name="object 10"/>
          <p:cNvSpPr txBox="1"/>
          <p:nvPr/>
        </p:nvSpPr>
        <p:spPr>
          <a:xfrm>
            <a:off x="7221473" y="4133850"/>
            <a:ext cx="1111250" cy="459105"/>
          </a:xfrm>
          <a:prstGeom prst="rect">
            <a:avLst/>
          </a:prstGeom>
          <a:ln w="25907">
            <a:solidFill>
              <a:srgbClr val="000000"/>
            </a:solidFill>
          </a:ln>
        </p:spPr>
        <p:txBody>
          <a:bodyPr vert="horz" wrap="square" lIns="0" tIns="114935" rIns="0" bIns="0" rtlCol="0">
            <a:spAutoFit/>
          </a:bodyPr>
          <a:lstStyle/>
          <a:p>
            <a:pPr marL="182880">
              <a:lnSpc>
                <a:spcPct val="100000"/>
              </a:lnSpc>
              <a:spcBef>
                <a:spcPts val="905"/>
              </a:spcBef>
            </a:pPr>
            <a:r>
              <a:rPr sz="1350" spc="-5" dirty="0">
                <a:latin typeface="Calibri"/>
                <a:cs typeface="Calibri"/>
              </a:rPr>
              <a:t>Live</a:t>
            </a:r>
            <a:r>
              <a:rPr sz="1350" spc="-35" dirty="0">
                <a:latin typeface="Calibri"/>
                <a:cs typeface="Calibri"/>
              </a:rPr>
              <a:t> </a:t>
            </a:r>
            <a:r>
              <a:rPr sz="1350" spc="-25" dirty="0">
                <a:latin typeface="Calibri"/>
                <a:cs typeface="Calibri"/>
              </a:rPr>
              <a:t>TADSS</a:t>
            </a:r>
            <a:endParaRPr sz="1350">
              <a:latin typeface="Calibri"/>
              <a:cs typeface="Calibri"/>
            </a:endParaRPr>
          </a:p>
        </p:txBody>
      </p:sp>
      <p:sp>
        <p:nvSpPr>
          <p:cNvPr id="11" name="object 11"/>
          <p:cNvSpPr/>
          <p:nvPr/>
        </p:nvSpPr>
        <p:spPr>
          <a:xfrm>
            <a:off x="4610100" y="3384803"/>
            <a:ext cx="76200" cy="756285"/>
          </a:xfrm>
          <a:custGeom>
            <a:avLst/>
            <a:gdLst/>
            <a:ahLst/>
            <a:cxnLst/>
            <a:rect l="l" t="t" r="r" b="b"/>
            <a:pathLst>
              <a:path w="76200" h="756285">
                <a:moveTo>
                  <a:pt x="30479" y="679577"/>
                </a:moveTo>
                <a:lnTo>
                  <a:pt x="0" y="679577"/>
                </a:lnTo>
                <a:lnTo>
                  <a:pt x="38100" y="755777"/>
                </a:lnTo>
                <a:lnTo>
                  <a:pt x="69850" y="692277"/>
                </a:lnTo>
                <a:lnTo>
                  <a:pt x="30479" y="692277"/>
                </a:lnTo>
                <a:lnTo>
                  <a:pt x="30479" y="679577"/>
                </a:lnTo>
                <a:close/>
              </a:path>
              <a:path w="76200" h="756285">
                <a:moveTo>
                  <a:pt x="45720" y="63500"/>
                </a:moveTo>
                <a:lnTo>
                  <a:pt x="30479" y="63500"/>
                </a:lnTo>
                <a:lnTo>
                  <a:pt x="30479" y="692277"/>
                </a:lnTo>
                <a:lnTo>
                  <a:pt x="45720" y="692277"/>
                </a:lnTo>
                <a:lnTo>
                  <a:pt x="45720" y="63500"/>
                </a:lnTo>
                <a:close/>
              </a:path>
              <a:path w="76200" h="756285">
                <a:moveTo>
                  <a:pt x="76200" y="679577"/>
                </a:moveTo>
                <a:lnTo>
                  <a:pt x="45720" y="679577"/>
                </a:lnTo>
                <a:lnTo>
                  <a:pt x="45720" y="692277"/>
                </a:lnTo>
                <a:lnTo>
                  <a:pt x="69850" y="692277"/>
                </a:lnTo>
                <a:lnTo>
                  <a:pt x="76200" y="679577"/>
                </a:lnTo>
                <a:close/>
              </a:path>
              <a:path w="76200" h="756285">
                <a:moveTo>
                  <a:pt x="38100" y="0"/>
                </a:moveTo>
                <a:lnTo>
                  <a:pt x="0" y="76200"/>
                </a:lnTo>
                <a:lnTo>
                  <a:pt x="30479" y="76200"/>
                </a:lnTo>
                <a:lnTo>
                  <a:pt x="30479" y="63500"/>
                </a:lnTo>
                <a:lnTo>
                  <a:pt x="69850" y="63500"/>
                </a:lnTo>
                <a:lnTo>
                  <a:pt x="38100" y="0"/>
                </a:lnTo>
                <a:close/>
              </a:path>
              <a:path w="76200" h="756285">
                <a:moveTo>
                  <a:pt x="69850" y="63500"/>
                </a:moveTo>
                <a:lnTo>
                  <a:pt x="45720" y="63500"/>
                </a:lnTo>
                <a:lnTo>
                  <a:pt x="45720" y="76200"/>
                </a:lnTo>
                <a:lnTo>
                  <a:pt x="76200" y="76200"/>
                </a:lnTo>
                <a:lnTo>
                  <a:pt x="69850" y="63500"/>
                </a:lnTo>
                <a:close/>
              </a:path>
            </a:pathLst>
          </a:custGeom>
          <a:solidFill>
            <a:srgbClr val="000000"/>
          </a:solidFill>
        </p:spPr>
        <p:txBody>
          <a:bodyPr wrap="square" lIns="0" tIns="0" rIns="0" bIns="0" rtlCol="0"/>
          <a:lstStyle/>
          <a:p>
            <a:endParaRPr/>
          </a:p>
        </p:txBody>
      </p:sp>
      <p:sp>
        <p:nvSpPr>
          <p:cNvPr id="12" name="object 12"/>
          <p:cNvSpPr/>
          <p:nvPr/>
        </p:nvSpPr>
        <p:spPr>
          <a:xfrm>
            <a:off x="5905500" y="3384803"/>
            <a:ext cx="76200" cy="747395"/>
          </a:xfrm>
          <a:custGeom>
            <a:avLst/>
            <a:gdLst/>
            <a:ahLst/>
            <a:cxnLst/>
            <a:rect l="l" t="t" r="r" b="b"/>
            <a:pathLst>
              <a:path w="76200" h="747395">
                <a:moveTo>
                  <a:pt x="30479" y="671195"/>
                </a:moveTo>
                <a:lnTo>
                  <a:pt x="0" y="671195"/>
                </a:lnTo>
                <a:lnTo>
                  <a:pt x="38100" y="747395"/>
                </a:lnTo>
                <a:lnTo>
                  <a:pt x="69850" y="683895"/>
                </a:lnTo>
                <a:lnTo>
                  <a:pt x="30479" y="683895"/>
                </a:lnTo>
                <a:lnTo>
                  <a:pt x="30479" y="671195"/>
                </a:lnTo>
                <a:close/>
              </a:path>
              <a:path w="76200" h="747395">
                <a:moveTo>
                  <a:pt x="45720" y="63500"/>
                </a:moveTo>
                <a:lnTo>
                  <a:pt x="30479" y="63500"/>
                </a:lnTo>
                <a:lnTo>
                  <a:pt x="30479" y="683895"/>
                </a:lnTo>
                <a:lnTo>
                  <a:pt x="45720" y="683895"/>
                </a:lnTo>
                <a:lnTo>
                  <a:pt x="45720" y="63500"/>
                </a:lnTo>
                <a:close/>
              </a:path>
              <a:path w="76200" h="747395">
                <a:moveTo>
                  <a:pt x="76200" y="671195"/>
                </a:moveTo>
                <a:lnTo>
                  <a:pt x="45720" y="671195"/>
                </a:lnTo>
                <a:lnTo>
                  <a:pt x="45720" y="683895"/>
                </a:lnTo>
                <a:lnTo>
                  <a:pt x="69850" y="683895"/>
                </a:lnTo>
                <a:lnTo>
                  <a:pt x="76200" y="671195"/>
                </a:lnTo>
                <a:close/>
              </a:path>
              <a:path w="76200" h="747395">
                <a:moveTo>
                  <a:pt x="38100" y="0"/>
                </a:moveTo>
                <a:lnTo>
                  <a:pt x="0" y="76200"/>
                </a:lnTo>
                <a:lnTo>
                  <a:pt x="30479" y="76200"/>
                </a:lnTo>
                <a:lnTo>
                  <a:pt x="30479" y="63500"/>
                </a:lnTo>
                <a:lnTo>
                  <a:pt x="69850" y="63500"/>
                </a:lnTo>
                <a:lnTo>
                  <a:pt x="38100" y="0"/>
                </a:lnTo>
                <a:close/>
              </a:path>
              <a:path w="76200" h="747395">
                <a:moveTo>
                  <a:pt x="69850" y="63500"/>
                </a:moveTo>
                <a:lnTo>
                  <a:pt x="45720" y="63500"/>
                </a:lnTo>
                <a:lnTo>
                  <a:pt x="45720" y="76200"/>
                </a:lnTo>
                <a:lnTo>
                  <a:pt x="76200" y="76200"/>
                </a:lnTo>
                <a:lnTo>
                  <a:pt x="69850" y="63500"/>
                </a:lnTo>
                <a:close/>
              </a:path>
            </a:pathLst>
          </a:custGeom>
          <a:solidFill>
            <a:srgbClr val="000000"/>
          </a:solidFill>
        </p:spPr>
        <p:txBody>
          <a:bodyPr wrap="square" lIns="0" tIns="0" rIns="0" bIns="0" rtlCol="0"/>
          <a:lstStyle/>
          <a:p>
            <a:endParaRPr/>
          </a:p>
        </p:txBody>
      </p:sp>
      <p:sp>
        <p:nvSpPr>
          <p:cNvPr id="13" name="object 13"/>
          <p:cNvSpPr/>
          <p:nvPr/>
        </p:nvSpPr>
        <p:spPr>
          <a:xfrm>
            <a:off x="7737347" y="3384803"/>
            <a:ext cx="76200" cy="747395"/>
          </a:xfrm>
          <a:custGeom>
            <a:avLst/>
            <a:gdLst/>
            <a:ahLst/>
            <a:cxnLst/>
            <a:rect l="l" t="t" r="r" b="b"/>
            <a:pathLst>
              <a:path w="76200" h="747395">
                <a:moveTo>
                  <a:pt x="30479" y="671195"/>
                </a:moveTo>
                <a:lnTo>
                  <a:pt x="0" y="671195"/>
                </a:lnTo>
                <a:lnTo>
                  <a:pt x="38100" y="747395"/>
                </a:lnTo>
                <a:lnTo>
                  <a:pt x="69850" y="683895"/>
                </a:lnTo>
                <a:lnTo>
                  <a:pt x="30479" y="683895"/>
                </a:lnTo>
                <a:lnTo>
                  <a:pt x="30479" y="671195"/>
                </a:lnTo>
                <a:close/>
              </a:path>
              <a:path w="76200" h="747395">
                <a:moveTo>
                  <a:pt x="45720" y="622935"/>
                </a:moveTo>
                <a:lnTo>
                  <a:pt x="30479" y="622935"/>
                </a:lnTo>
                <a:lnTo>
                  <a:pt x="30479" y="683895"/>
                </a:lnTo>
                <a:lnTo>
                  <a:pt x="45720" y="683895"/>
                </a:lnTo>
                <a:lnTo>
                  <a:pt x="45720" y="622935"/>
                </a:lnTo>
                <a:close/>
              </a:path>
              <a:path w="76200" h="747395">
                <a:moveTo>
                  <a:pt x="76200" y="671195"/>
                </a:moveTo>
                <a:lnTo>
                  <a:pt x="45720" y="671195"/>
                </a:lnTo>
                <a:lnTo>
                  <a:pt x="45720" y="683895"/>
                </a:lnTo>
                <a:lnTo>
                  <a:pt x="69850" y="683895"/>
                </a:lnTo>
                <a:lnTo>
                  <a:pt x="76200" y="671195"/>
                </a:lnTo>
                <a:close/>
              </a:path>
              <a:path w="76200" h="747395">
                <a:moveTo>
                  <a:pt x="45720" y="516255"/>
                </a:moveTo>
                <a:lnTo>
                  <a:pt x="30479" y="516255"/>
                </a:lnTo>
                <a:lnTo>
                  <a:pt x="30479" y="577215"/>
                </a:lnTo>
                <a:lnTo>
                  <a:pt x="45720" y="577215"/>
                </a:lnTo>
                <a:lnTo>
                  <a:pt x="45720" y="516255"/>
                </a:lnTo>
                <a:close/>
              </a:path>
              <a:path w="76200" h="747395">
                <a:moveTo>
                  <a:pt x="45720" y="409575"/>
                </a:moveTo>
                <a:lnTo>
                  <a:pt x="30479" y="409575"/>
                </a:lnTo>
                <a:lnTo>
                  <a:pt x="30479" y="470535"/>
                </a:lnTo>
                <a:lnTo>
                  <a:pt x="45720" y="470535"/>
                </a:lnTo>
                <a:lnTo>
                  <a:pt x="45720" y="409575"/>
                </a:lnTo>
                <a:close/>
              </a:path>
              <a:path w="76200" h="747395">
                <a:moveTo>
                  <a:pt x="45720" y="302895"/>
                </a:moveTo>
                <a:lnTo>
                  <a:pt x="30479" y="302895"/>
                </a:lnTo>
                <a:lnTo>
                  <a:pt x="30479" y="363855"/>
                </a:lnTo>
                <a:lnTo>
                  <a:pt x="45720" y="363855"/>
                </a:lnTo>
                <a:lnTo>
                  <a:pt x="45720" y="302895"/>
                </a:lnTo>
                <a:close/>
              </a:path>
              <a:path w="76200" h="747395">
                <a:moveTo>
                  <a:pt x="45720" y="196215"/>
                </a:moveTo>
                <a:lnTo>
                  <a:pt x="30479" y="196215"/>
                </a:lnTo>
                <a:lnTo>
                  <a:pt x="30479" y="257175"/>
                </a:lnTo>
                <a:lnTo>
                  <a:pt x="45720" y="257175"/>
                </a:lnTo>
                <a:lnTo>
                  <a:pt x="45720" y="196215"/>
                </a:lnTo>
                <a:close/>
              </a:path>
              <a:path w="76200" h="747395">
                <a:moveTo>
                  <a:pt x="45720" y="89535"/>
                </a:moveTo>
                <a:lnTo>
                  <a:pt x="30479" y="89535"/>
                </a:lnTo>
                <a:lnTo>
                  <a:pt x="30479" y="150495"/>
                </a:lnTo>
                <a:lnTo>
                  <a:pt x="45720" y="150495"/>
                </a:lnTo>
                <a:lnTo>
                  <a:pt x="45720" y="89535"/>
                </a:lnTo>
                <a:close/>
              </a:path>
              <a:path w="76200" h="747395">
                <a:moveTo>
                  <a:pt x="38100" y="0"/>
                </a:moveTo>
                <a:lnTo>
                  <a:pt x="0" y="76200"/>
                </a:lnTo>
                <a:lnTo>
                  <a:pt x="76200" y="76200"/>
                </a:lnTo>
                <a:lnTo>
                  <a:pt x="38100" y="0"/>
                </a:lnTo>
                <a:close/>
              </a:path>
            </a:pathLst>
          </a:custGeom>
          <a:solidFill>
            <a:srgbClr val="000000"/>
          </a:solidFill>
        </p:spPr>
        <p:txBody>
          <a:bodyPr wrap="square" lIns="0" tIns="0" rIns="0" bIns="0" rtlCol="0"/>
          <a:lstStyle/>
          <a:p>
            <a:endParaRPr/>
          </a:p>
        </p:txBody>
      </p:sp>
      <p:sp>
        <p:nvSpPr>
          <p:cNvPr id="15" name="object 15"/>
          <p:cNvSpPr/>
          <p:nvPr/>
        </p:nvSpPr>
        <p:spPr>
          <a:xfrm>
            <a:off x="2426207" y="2980944"/>
            <a:ext cx="612775" cy="76835"/>
          </a:xfrm>
          <a:custGeom>
            <a:avLst/>
            <a:gdLst/>
            <a:ahLst/>
            <a:cxnLst/>
            <a:rect l="l" t="t" r="r" b="b"/>
            <a:pathLst>
              <a:path w="612775" h="76835">
                <a:moveTo>
                  <a:pt x="76200" y="253"/>
                </a:moveTo>
                <a:lnTo>
                  <a:pt x="0" y="38353"/>
                </a:lnTo>
                <a:lnTo>
                  <a:pt x="76200" y="76453"/>
                </a:lnTo>
                <a:lnTo>
                  <a:pt x="76200" y="45973"/>
                </a:lnTo>
                <a:lnTo>
                  <a:pt x="63500" y="45973"/>
                </a:lnTo>
                <a:lnTo>
                  <a:pt x="63500" y="30733"/>
                </a:lnTo>
                <a:lnTo>
                  <a:pt x="76200" y="30727"/>
                </a:lnTo>
                <a:lnTo>
                  <a:pt x="76200" y="253"/>
                </a:lnTo>
                <a:close/>
              </a:path>
              <a:path w="612775" h="76835">
                <a:moveTo>
                  <a:pt x="597280" y="30479"/>
                </a:moveTo>
                <a:lnTo>
                  <a:pt x="549021" y="30479"/>
                </a:lnTo>
                <a:lnTo>
                  <a:pt x="549021" y="45719"/>
                </a:lnTo>
                <a:lnTo>
                  <a:pt x="536321" y="45726"/>
                </a:lnTo>
                <a:lnTo>
                  <a:pt x="536321" y="76200"/>
                </a:lnTo>
                <a:lnTo>
                  <a:pt x="612521" y="38100"/>
                </a:lnTo>
                <a:lnTo>
                  <a:pt x="597280" y="30479"/>
                </a:lnTo>
                <a:close/>
              </a:path>
              <a:path w="612775" h="76835">
                <a:moveTo>
                  <a:pt x="76200" y="30727"/>
                </a:moveTo>
                <a:lnTo>
                  <a:pt x="63500" y="30733"/>
                </a:lnTo>
                <a:lnTo>
                  <a:pt x="63500" y="45973"/>
                </a:lnTo>
                <a:lnTo>
                  <a:pt x="76200" y="45967"/>
                </a:lnTo>
                <a:lnTo>
                  <a:pt x="76200" y="30727"/>
                </a:lnTo>
                <a:close/>
              </a:path>
              <a:path w="612775" h="76835">
                <a:moveTo>
                  <a:pt x="76200" y="45967"/>
                </a:moveTo>
                <a:lnTo>
                  <a:pt x="63500" y="45973"/>
                </a:lnTo>
                <a:lnTo>
                  <a:pt x="76200" y="45973"/>
                </a:lnTo>
                <a:close/>
              </a:path>
              <a:path w="612775" h="76835">
                <a:moveTo>
                  <a:pt x="536321" y="30486"/>
                </a:moveTo>
                <a:lnTo>
                  <a:pt x="76200" y="30727"/>
                </a:lnTo>
                <a:lnTo>
                  <a:pt x="76200" y="45967"/>
                </a:lnTo>
                <a:lnTo>
                  <a:pt x="536321" y="45726"/>
                </a:lnTo>
                <a:lnTo>
                  <a:pt x="536321" y="30486"/>
                </a:lnTo>
                <a:close/>
              </a:path>
              <a:path w="612775" h="76835">
                <a:moveTo>
                  <a:pt x="549021" y="30479"/>
                </a:moveTo>
                <a:lnTo>
                  <a:pt x="536321" y="30486"/>
                </a:lnTo>
                <a:lnTo>
                  <a:pt x="536321" y="45726"/>
                </a:lnTo>
                <a:lnTo>
                  <a:pt x="549021" y="45719"/>
                </a:lnTo>
                <a:lnTo>
                  <a:pt x="549021" y="30479"/>
                </a:lnTo>
                <a:close/>
              </a:path>
              <a:path w="612775" h="76835">
                <a:moveTo>
                  <a:pt x="536321" y="0"/>
                </a:moveTo>
                <a:lnTo>
                  <a:pt x="536321" y="30486"/>
                </a:lnTo>
                <a:lnTo>
                  <a:pt x="597280" y="30479"/>
                </a:lnTo>
                <a:lnTo>
                  <a:pt x="536321" y="0"/>
                </a:lnTo>
                <a:close/>
              </a:path>
            </a:pathLst>
          </a:custGeom>
          <a:solidFill>
            <a:srgbClr val="000000"/>
          </a:solidFill>
        </p:spPr>
        <p:txBody>
          <a:bodyPr wrap="square" lIns="0" tIns="0" rIns="0" bIns="0" rtlCol="0"/>
          <a:lstStyle/>
          <a:p>
            <a:endParaRPr/>
          </a:p>
        </p:txBody>
      </p:sp>
      <p:sp>
        <p:nvSpPr>
          <p:cNvPr id="16" name="object 16"/>
          <p:cNvSpPr txBox="1"/>
          <p:nvPr/>
        </p:nvSpPr>
        <p:spPr>
          <a:xfrm>
            <a:off x="5395721" y="4133850"/>
            <a:ext cx="1150620" cy="810895"/>
          </a:xfrm>
          <a:prstGeom prst="rect">
            <a:avLst/>
          </a:prstGeom>
          <a:solidFill>
            <a:srgbClr val="C3D59B"/>
          </a:solidFill>
          <a:ln w="25907">
            <a:solidFill>
              <a:srgbClr val="000000"/>
            </a:solidFill>
          </a:ln>
        </p:spPr>
        <p:txBody>
          <a:bodyPr vert="horz" wrap="square" lIns="0" tIns="83185" rIns="0" bIns="0" rtlCol="0">
            <a:spAutoFit/>
          </a:bodyPr>
          <a:lstStyle/>
          <a:p>
            <a:pPr marL="81915" marR="75565" indent="38100" algn="just">
              <a:lnSpc>
                <a:spcPct val="100499"/>
              </a:lnSpc>
              <a:spcBef>
                <a:spcPts val="655"/>
              </a:spcBef>
            </a:pPr>
            <a:r>
              <a:rPr sz="1350" spc="-10" dirty="0">
                <a:latin typeface="Calibri"/>
                <a:cs typeface="Calibri"/>
              </a:rPr>
              <a:t>Staff </a:t>
            </a:r>
            <a:r>
              <a:rPr sz="1350" spc="-15" dirty="0">
                <a:latin typeface="Calibri"/>
                <a:cs typeface="Calibri"/>
              </a:rPr>
              <a:t>Training  </a:t>
            </a:r>
            <a:r>
              <a:rPr sz="1350" spc="-5" dirty="0">
                <a:latin typeface="Calibri"/>
                <a:cs typeface="Calibri"/>
              </a:rPr>
              <a:t>User</a:t>
            </a:r>
            <a:r>
              <a:rPr sz="1350" spc="-85" dirty="0">
                <a:latin typeface="Calibri"/>
                <a:cs typeface="Calibri"/>
              </a:rPr>
              <a:t> </a:t>
            </a:r>
            <a:r>
              <a:rPr sz="1350" spc="-10" dirty="0">
                <a:latin typeface="Calibri"/>
                <a:cs typeface="Calibri"/>
              </a:rPr>
              <a:t>Interface  </a:t>
            </a:r>
            <a:r>
              <a:rPr sz="1350" spc="-5" dirty="0">
                <a:latin typeface="Calibri"/>
                <a:cs typeface="Calibri"/>
              </a:rPr>
              <a:t>and</a:t>
            </a:r>
            <a:r>
              <a:rPr sz="1350" spc="-60" dirty="0">
                <a:latin typeface="Calibri"/>
                <a:cs typeface="Calibri"/>
              </a:rPr>
              <a:t> </a:t>
            </a:r>
            <a:r>
              <a:rPr sz="1350" spc="-10" dirty="0">
                <a:latin typeface="Calibri"/>
                <a:cs typeface="Calibri"/>
              </a:rPr>
              <a:t>Hardware</a:t>
            </a:r>
            <a:endParaRPr sz="1350">
              <a:latin typeface="Calibri"/>
              <a:cs typeface="Calibri"/>
            </a:endParaRPr>
          </a:p>
        </p:txBody>
      </p:sp>
      <p:sp>
        <p:nvSpPr>
          <p:cNvPr id="17" name="object 17"/>
          <p:cNvSpPr txBox="1"/>
          <p:nvPr/>
        </p:nvSpPr>
        <p:spPr>
          <a:xfrm>
            <a:off x="5452998" y="4952492"/>
            <a:ext cx="97790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Calibri"/>
                <a:cs typeface="Calibri"/>
              </a:rPr>
              <a:t>For example,</a:t>
            </a:r>
            <a:r>
              <a:rPr sz="900" spc="-30" dirty="0">
                <a:latin typeface="Calibri"/>
                <a:cs typeface="Calibri"/>
              </a:rPr>
              <a:t> </a:t>
            </a:r>
            <a:r>
              <a:rPr sz="900" spc="-5" dirty="0">
                <a:latin typeface="Calibri"/>
                <a:cs typeface="Calibri"/>
              </a:rPr>
              <a:t>JLCCTC</a:t>
            </a:r>
            <a:endParaRPr sz="900">
              <a:latin typeface="Calibri"/>
              <a:cs typeface="Calibri"/>
            </a:endParaRPr>
          </a:p>
        </p:txBody>
      </p:sp>
      <p:sp>
        <p:nvSpPr>
          <p:cNvPr id="18" name="object 18"/>
          <p:cNvSpPr txBox="1"/>
          <p:nvPr/>
        </p:nvSpPr>
        <p:spPr>
          <a:xfrm>
            <a:off x="7208266" y="4662932"/>
            <a:ext cx="119888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Calibri"/>
                <a:cs typeface="Calibri"/>
              </a:rPr>
              <a:t>For example, HITS,</a:t>
            </a:r>
            <a:r>
              <a:rPr sz="900" spc="-45" dirty="0">
                <a:latin typeface="Calibri"/>
                <a:cs typeface="Calibri"/>
              </a:rPr>
              <a:t> </a:t>
            </a:r>
            <a:r>
              <a:rPr sz="900" dirty="0">
                <a:latin typeface="Calibri"/>
                <a:cs typeface="Calibri"/>
              </a:rPr>
              <a:t>MILES</a:t>
            </a:r>
            <a:endParaRPr sz="900">
              <a:latin typeface="Calibri"/>
              <a:cs typeface="Calibri"/>
            </a:endParaRPr>
          </a:p>
        </p:txBody>
      </p:sp>
      <p:sp>
        <p:nvSpPr>
          <p:cNvPr id="19" name="object 19"/>
          <p:cNvSpPr txBox="1"/>
          <p:nvPr/>
        </p:nvSpPr>
        <p:spPr>
          <a:xfrm>
            <a:off x="803859" y="3477895"/>
            <a:ext cx="448309" cy="574675"/>
          </a:xfrm>
          <a:prstGeom prst="rect">
            <a:avLst/>
          </a:prstGeom>
        </p:spPr>
        <p:txBody>
          <a:bodyPr vert="horz" wrap="square" lIns="0" tIns="12700" rIns="0" bIns="0" rtlCol="0">
            <a:spAutoFit/>
          </a:bodyPr>
          <a:lstStyle/>
          <a:p>
            <a:pPr marL="12700" marR="5080">
              <a:lnSpc>
                <a:spcPct val="100000"/>
              </a:lnSpc>
              <a:spcBef>
                <a:spcPts val="100"/>
              </a:spcBef>
            </a:pPr>
            <a:r>
              <a:rPr sz="900" dirty="0">
                <a:latin typeface="Calibri"/>
                <a:cs typeface="Calibri"/>
              </a:rPr>
              <a:t>Plan  Pr</a:t>
            </a:r>
            <a:r>
              <a:rPr sz="900" spc="-5" dirty="0">
                <a:latin typeface="Calibri"/>
                <a:cs typeface="Calibri"/>
              </a:rPr>
              <a:t>ep</a:t>
            </a:r>
            <a:r>
              <a:rPr sz="900" dirty="0">
                <a:latin typeface="Calibri"/>
                <a:cs typeface="Calibri"/>
              </a:rPr>
              <a:t>ar</a:t>
            </a:r>
            <a:r>
              <a:rPr sz="900" spc="-10" dirty="0">
                <a:latin typeface="Calibri"/>
                <a:cs typeface="Calibri"/>
              </a:rPr>
              <a:t>e</a:t>
            </a:r>
            <a:r>
              <a:rPr sz="900" dirty="0">
                <a:latin typeface="Calibri"/>
                <a:cs typeface="Calibri"/>
              </a:rPr>
              <a:t>*  </a:t>
            </a:r>
            <a:r>
              <a:rPr sz="900" spc="-5" dirty="0">
                <a:latin typeface="Calibri"/>
                <a:cs typeface="Calibri"/>
              </a:rPr>
              <a:t>Execute  Assess</a:t>
            </a:r>
            <a:endParaRPr sz="900">
              <a:latin typeface="Calibri"/>
              <a:cs typeface="Calibri"/>
            </a:endParaRPr>
          </a:p>
        </p:txBody>
      </p:sp>
      <p:sp>
        <p:nvSpPr>
          <p:cNvPr id="20" name="object 20"/>
          <p:cNvSpPr txBox="1"/>
          <p:nvPr/>
        </p:nvSpPr>
        <p:spPr>
          <a:xfrm>
            <a:off x="820674" y="4819650"/>
            <a:ext cx="1519555" cy="568960"/>
          </a:xfrm>
          <a:prstGeom prst="rect">
            <a:avLst/>
          </a:prstGeom>
          <a:solidFill>
            <a:srgbClr val="B8CDE4"/>
          </a:solidFill>
          <a:ln w="25908">
            <a:solidFill>
              <a:srgbClr val="000000"/>
            </a:solidFill>
          </a:ln>
        </p:spPr>
        <p:txBody>
          <a:bodyPr vert="horz" wrap="square" lIns="0" tIns="67310" rIns="0" bIns="0" rtlCol="0">
            <a:spAutoFit/>
          </a:bodyPr>
          <a:lstStyle/>
          <a:p>
            <a:pPr marL="486409" marR="109220" indent="-372745">
              <a:lnSpc>
                <a:spcPct val="100000"/>
              </a:lnSpc>
              <a:spcBef>
                <a:spcPts val="530"/>
              </a:spcBef>
            </a:pPr>
            <a:r>
              <a:rPr sz="1350" spc="-5" dirty="0">
                <a:latin typeface="Calibri"/>
                <a:cs typeface="Calibri"/>
              </a:rPr>
              <a:t>Authoritative</a:t>
            </a:r>
            <a:r>
              <a:rPr sz="1350" spc="-70" dirty="0">
                <a:latin typeface="Calibri"/>
                <a:cs typeface="Calibri"/>
              </a:rPr>
              <a:t> </a:t>
            </a:r>
            <a:r>
              <a:rPr sz="1350" spc="-5" dirty="0">
                <a:latin typeface="Calibri"/>
                <a:cs typeface="Calibri"/>
              </a:rPr>
              <a:t>Data  Sources</a:t>
            </a:r>
            <a:endParaRPr sz="1350">
              <a:latin typeface="Calibri"/>
              <a:cs typeface="Calibri"/>
            </a:endParaRPr>
          </a:p>
        </p:txBody>
      </p:sp>
      <p:sp>
        <p:nvSpPr>
          <p:cNvPr id="21" name="object 21"/>
          <p:cNvSpPr/>
          <p:nvPr/>
        </p:nvSpPr>
        <p:spPr>
          <a:xfrm>
            <a:off x="1541144" y="3441191"/>
            <a:ext cx="83185" cy="1379220"/>
          </a:xfrm>
          <a:custGeom>
            <a:avLst/>
            <a:gdLst/>
            <a:ahLst/>
            <a:cxnLst/>
            <a:rect l="l" t="t" r="r" b="b"/>
            <a:pathLst>
              <a:path w="83184" h="1379220">
                <a:moveTo>
                  <a:pt x="37158" y="76148"/>
                </a:moveTo>
                <a:lnTo>
                  <a:pt x="36957" y="124460"/>
                </a:lnTo>
                <a:lnTo>
                  <a:pt x="52196" y="124460"/>
                </a:lnTo>
                <a:lnTo>
                  <a:pt x="52397" y="76250"/>
                </a:lnTo>
                <a:lnTo>
                  <a:pt x="37158" y="76148"/>
                </a:lnTo>
                <a:close/>
              </a:path>
              <a:path w="83184" h="1379220">
                <a:moveTo>
                  <a:pt x="76540" y="63500"/>
                </a:moveTo>
                <a:lnTo>
                  <a:pt x="52451" y="63500"/>
                </a:lnTo>
                <a:lnTo>
                  <a:pt x="52397" y="76250"/>
                </a:lnTo>
                <a:lnTo>
                  <a:pt x="82931" y="76454"/>
                </a:lnTo>
                <a:lnTo>
                  <a:pt x="76540" y="63500"/>
                </a:lnTo>
                <a:close/>
              </a:path>
              <a:path w="83184" h="1379220">
                <a:moveTo>
                  <a:pt x="52451" y="63500"/>
                </a:moveTo>
                <a:lnTo>
                  <a:pt x="37211" y="63500"/>
                </a:lnTo>
                <a:lnTo>
                  <a:pt x="37158" y="76148"/>
                </a:lnTo>
                <a:lnTo>
                  <a:pt x="52397" y="76250"/>
                </a:lnTo>
                <a:lnTo>
                  <a:pt x="52451" y="63500"/>
                </a:lnTo>
                <a:close/>
              </a:path>
              <a:path w="83184" h="1379220">
                <a:moveTo>
                  <a:pt x="45212" y="0"/>
                </a:moveTo>
                <a:lnTo>
                  <a:pt x="6731" y="75946"/>
                </a:lnTo>
                <a:lnTo>
                  <a:pt x="37158" y="76148"/>
                </a:lnTo>
                <a:lnTo>
                  <a:pt x="37211" y="63500"/>
                </a:lnTo>
                <a:lnTo>
                  <a:pt x="76540" y="63500"/>
                </a:lnTo>
                <a:lnTo>
                  <a:pt x="45212" y="0"/>
                </a:lnTo>
                <a:close/>
              </a:path>
              <a:path w="83184" h="1379220">
                <a:moveTo>
                  <a:pt x="51943" y="170180"/>
                </a:moveTo>
                <a:lnTo>
                  <a:pt x="36703" y="170180"/>
                </a:lnTo>
                <a:lnTo>
                  <a:pt x="36321" y="231140"/>
                </a:lnTo>
                <a:lnTo>
                  <a:pt x="51562" y="231140"/>
                </a:lnTo>
                <a:lnTo>
                  <a:pt x="51943" y="170180"/>
                </a:lnTo>
                <a:close/>
              </a:path>
              <a:path w="83184" h="1379220">
                <a:moveTo>
                  <a:pt x="51308" y="276860"/>
                </a:moveTo>
                <a:lnTo>
                  <a:pt x="36068" y="276860"/>
                </a:lnTo>
                <a:lnTo>
                  <a:pt x="35814" y="337820"/>
                </a:lnTo>
                <a:lnTo>
                  <a:pt x="51054" y="337820"/>
                </a:lnTo>
                <a:lnTo>
                  <a:pt x="51308" y="276860"/>
                </a:lnTo>
                <a:close/>
              </a:path>
              <a:path w="83184" h="1379220">
                <a:moveTo>
                  <a:pt x="50800" y="383540"/>
                </a:moveTo>
                <a:lnTo>
                  <a:pt x="35560" y="383540"/>
                </a:lnTo>
                <a:lnTo>
                  <a:pt x="35179" y="444500"/>
                </a:lnTo>
                <a:lnTo>
                  <a:pt x="50418" y="444500"/>
                </a:lnTo>
                <a:lnTo>
                  <a:pt x="50800" y="383540"/>
                </a:lnTo>
                <a:close/>
              </a:path>
              <a:path w="83184" h="1379220">
                <a:moveTo>
                  <a:pt x="50165" y="490220"/>
                </a:moveTo>
                <a:lnTo>
                  <a:pt x="34925" y="490220"/>
                </a:lnTo>
                <a:lnTo>
                  <a:pt x="34543" y="551180"/>
                </a:lnTo>
                <a:lnTo>
                  <a:pt x="49784" y="551180"/>
                </a:lnTo>
                <a:lnTo>
                  <a:pt x="50165" y="490220"/>
                </a:lnTo>
                <a:close/>
              </a:path>
              <a:path w="83184" h="1379220">
                <a:moveTo>
                  <a:pt x="49657" y="596900"/>
                </a:moveTo>
                <a:lnTo>
                  <a:pt x="34417" y="596900"/>
                </a:lnTo>
                <a:lnTo>
                  <a:pt x="34036" y="657860"/>
                </a:lnTo>
                <a:lnTo>
                  <a:pt x="49276" y="657860"/>
                </a:lnTo>
                <a:lnTo>
                  <a:pt x="49657" y="596900"/>
                </a:lnTo>
                <a:close/>
              </a:path>
              <a:path w="83184" h="1379220">
                <a:moveTo>
                  <a:pt x="49021" y="703580"/>
                </a:moveTo>
                <a:lnTo>
                  <a:pt x="33782" y="703580"/>
                </a:lnTo>
                <a:lnTo>
                  <a:pt x="33401" y="764540"/>
                </a:lnTo>
                <a:lnTo>
                  <a:pt x="48641" y="764540"/>
                </a:lnTo>
                <a:lnTo>
                  <a:pt x="49021" y="703580"/>
                </a:lnTo>
                <a:close/>
              </a:path>
              <a:path w="83184" h="1379220">
                <a:moveTo>
                  <a:pt x="48387" y="810260"/>
                </a:moveTo>
                <a:lnTo>
                  <a:pt x="33146" y="810260"/>
                </a:lnTo>
                <a:lnTo>
                  <a:pt x="32893" y="871220"/>
                </a:lnTo>
                <a:lnTo>
                  <a:pt x="48133" y="871220"/>
                </a:lnTo>
                <a:lnTo>
                  <a:pt x="48387" y="810260"/>
                </a:lnTo>
                <a:close/>
              </a:path>
              <a:path w="83184" h="1379220">
                <a:moveTo>
                  <a:pt x="47879" y="916940"/>
                </a:moveTo>
                <a:lnTo>
                  <a:pt x="32639" y="916940"/>
                </a:lnTo>
                <a:lnTo>
                  <a:pt x="32258" y="977900"/>
                </a:lnTo>
                <a:lnTo>
                  <a:pt x="47498" y="977900"/>
                </a:lnTo>
                <a:lnTo>
                  <a:pt x="47879" y="916940"/>
                </a:lnTo>
                <a:close/>
              </a:path>
              <a:path w="83184" h="1379220">
                <a:moveTo>
                  <a:pt x="47243" y="1023620"/>
                </a:moveTo>
                <a:lnTo>
                  <a:pt x="32004" y="1023620"/>
                </a:lnTo>
                <a:lnTo>
                  <a:pt x="31750" y="1084580"/>
                </a:lnTo>
                <a:lnTo>
                  <a:pt x="46990" y="1084580"/>
                </a:lnTo>
                <a:lnTo>
                  <a:pt x="47243" y="1023620"/>
                </a:lnTo>
                <a:close/>
              </a:path>
              <a:path w="83184" h="1379220">
                <a:moveTo>
                  <a:pt x="46736" y="1130300"/>
                </a:moveTo>
                <a:lnTo>
                  <a:pt x="31496" y="1130300"/>
                </a:lnTo>
                <a:lnTo>
                  <a:pt x="31115" y="1191260"/>
                </a:lnTo>
                <a:lnTo>
                  <a:pt x="46355" y="1191260"/>
                </a:lnTo>
                <a:lnTo>
                  <a:pt x="46736" y="1130300"/>
                </a:lnTo>
                <a:close/>
              </a:path>
              <a:path w="83184" h="1379220">
                <a:moveTo>
                  <a:pt x="46101" y="1236980"/>
                </a:moveTo>
                <a:lnTo>
                  <a:pt x="30861" y="1236980"/>
                </a:lnTo>
                <a:lnTo>
                  <a:pt x="30480" y="1297940"/>
                </a:lnTo>
                <a:lnTo>
                  <a:pt x="45720" y="1297940"/>
                </a:lnTo>
                <a:lnTo>
                  <a:pt x="46101" y="1236980"/>
                </a:lnTo>
                <a:close/>
              </a:path>
              <a:path w="83184" h="1379220">
                <a:moveTo>
                  <a:pt x="0" y="1302258"/>
                </a:moveTo>
                <a:lnTo>
                  <a:pt x="37718" y="1378712"/>
                </a:lnTo>
                <a:lnTo>
                  <a:pt x="76200" y="1302639"/>
                </a:lnTo>
                <a:lnTo>
                  <a:pt x="0" y="1302258"/>
                </a:lnTo>
                <a:close/>
              </a:path>
            </a:pathLst>
          </a:custGeom>
          <a:solidFill>
            <a:srgbClr val="000000"/>
          </a:solidFill>
        </p:spPr>
        <p:txBody>
          <a:bodyPr wrap="square" lIns="0" tIns="0" rIns="0" bIns="0" rtlCol="0"/>
          <a:lstStyle/>
          <a:p>
            <a:endParaRPr/>
          </a:p>
        </p:txBody>
      </p:sp>
      <p:sp>
        <p:nvSpPr>
          <p:cNvPr id="23" name="object 23"/>
          <p:cNvSpPr txBox="1"/>
          <p:nvPr/>
        </p:nvSpPr>
        <p:spPr>
          <a:xfrm>
            <a:off x="756666" y="2600705"/>
            <a:ext cx="1670685" cy="841375"/>
          </a:xfrm>
          <a:prstGeom prst="rect">
            <a:avLst/>
          </a:prstGeom>
          <a:solidFill>
            <a:srgbClr val="C3D59B"/>
          </a:solidFill>
          <a:ln w="25908">
            <a:solidFill>
              <a:srgbClr val="000000"/>
            </a:solidFill>
          </a:ln>
        </p:spPr>
        <p:txBody>
          <a:bodyPr vert="horz" wrap="square" lIns="0" tIns="22225" rIns="0" bIns="0" rtlCol="0">
            <a:spAutoFit/>
          </a:bodyPr>
          <a:lstStyle/>
          <a:p>
            <a:pPr marL="69850" marR="64135" algn="ctr">
              <a:lnSpc>
                <a:spcPct val="100000"/>
              </a:lnSpc>
              <a:spcBef>
                <a:spcPts val="175"/>
              </a:spcBef>
            </a:pPr>
            <a:r>
              <a:rPr sz="1350" spc="-15" dirty="0">
                <a:latin typeface="Calibri"/>
                <a:cs typeface="Calibri"/>
              </a:rPr>
              <a:t>Training</a:t>
            </a:r>
            <a:r>
              <a:rPr sz="1350" spc="-50" dirty="0">
                <a:latin typeface="Calibri"/>
                <a:cs typeface="Calibri"/>
              </a:rPr>
              <a:t> </a:t>
            </a:r>
            <a:r>
              <a:rPr sz="1350" spc="-5" dirty="0">
                <a:latin typeface="Calibri"/>
                <a:cs typeface="Calibri"/>
              </a:rPr>
              <a:t>Management  </a:t>
            </a:r>
            <a:r>
              <a:rPr sz="1350" spc="-30" dirty="0">
                <a:latin typeface="Calibri"/>
                <a:cs typeface="Calibri"/>
              </a:rPr>
              <a:t>Tool </a:t>
            </a:r>
            <a:r>
              <a:rPr sz="1350" spc="-5" dirty="0">
                <a:latin typeface="Calibri"/>
                <a:cs typeface="Calibri"/>
              </a:rPr>
              <a:t>(TMT)</a:t>
            </a:r>
            <a:endParaRPr sz="1350">
              <a:latin typeface="Calibri"/>
              <a:cs typeface="Calibri"/>
            </a:endParaRPr>
          </a:p>
          <a:p>
            <a:pPr marL="298450" marR="301625" algn="ctr">
              <a:lnSpc>
                <a:spcPct val="100000"/>
              </a:lnSpc>
              <a:spcBef>
                <a:spcPts val="65"/>
              </a:spcBef>
            </a:pPr>
            <a:r>
              <a:rPr sz="750" spc="-5" dirty="0">
                <a:latin typeface="Calibri"/>
                <a:cs typeface="Calibri"/>
              </a:rPr>
              <a:t>Big </a:t>
            </a:r>
            <a:r>
              <a:rPr sz="750" dirty="0">
                <a:latin typeface="Calibri"/>
                <a:cs typeface="Calibri"/>
              </a:rPr>
              <a:t>Data, </a:t>
            </a:r>
            <a:r>
              <a:rPr sz="750" spc="-5" dirty="0">
                <a:latin typeface="Calibri"/>
                <a:cs typeface="Calibri"/>
              </a:rPr>
              <a:t>Intelligent </a:t>
            </a:r>
            <a:r>
              <a:rPr sz="750" dirty="0">
                <a:latin typeface="Calibri"/>
                <a:cs typeface="Calibri"/>
              </a:rPr>
              <a:t>Tutors,  </a:t>
            </a:r>
            <a:r>
              <a:rPr sz="750" spc="-5" dirty="0">
                <a:latin typeface="Calibri"/>
                <a:cs typeface="Calibri"/>
              </a:rPr>
              <a:t>Training Effectiveness,  Human Dimension</a:t>
            </a:r>
            <a:endParaRPr sz="750">
              <a:latin typeface="Calibri"/>
              <a:cs typeface="Calibri"/>
            </a:endParaRPr>
          </a:p>
        </p:txBody>
      </p:sp>
      <p:sp>
        <p:nvSpPr>
          <p:cNvPr id="24" name="object 24"/>
          <p:cNvSpPr/>
          <p:nvPr/>
        </p:nvSpPr>
        <p:spPr>
          <a:xfrm>
            <a:off x="3360420" y="3368040"/>
            <a:ext cx="76200" cy="767715"/>
          </a:xfrm>
          <a:custGeom>
            <a:avLst/>
            <a:gdLst/>
            <a:ahLst/>
            <a:cxnLst/>
            <a:rect l="l" t="t" r="r" b="b"/>
            <a:pathLst>
              <a:path w="76200" h="767714">
                <a:moveTo>
                  <a:pt x="30479" y="691261"/>
                </a:moveTo>
                <a:lnTo>
                  <a:pt x="0" y="691261"/>
                </a:lnTo>
                <a:lnTo>
                  <a:pt x="38100" y="767461"/>
                </a:lnTo>
                <a:lnTo>
                  <a:pt x="69850" y="703961"/>
                </a:lnTo>
                <a:lnTo>
                  <a:pt x="30479" y="703961"/>
                </a:lnTo>
                <a:lnTo>
                  <a:pt x="30479" y="691261"/>
                </a:lnTo>
                <a:close/>
              </a:path>
              <a:path w="76200" h="767714">
                <a:moveTo>
                  <a:pt x="45719" y="63500"/>
                </a:moveTo>
                <a:lnTo>
                  <a:pt x="30479" y="63500"/>
                </a:lnTo>
                <a:lnTo>
                  <a:pt x="30479" y="703961"/>
                </a:lnTo>
                <a:lnTo>
                  <a:pt x="45719" y="703961"/>
                </a:lnTo>
                <a:lnTo>
                  <a:pt x="45719" y="63500"/>
                </a:lnTo>
                <a:close/>
              </a:path>
              <a:path w="76200" h="767714">
                <a:moveTo>
                  <a:pt x="76200" y="691261"/>
                </a:moveTo>
                <a:lnTo>
                  <a:pt x="45719" y="691261"/>
                </a:lnTo>
                <a:lnTo>
                  <a:pt x="45719" y="703961"/>
                </a:lnTo>
                <a:lnTo>
                  <a:pt x="69850" y="703961"/>
                </a:lnTo>
                <a:lnTo>
                  <a:pt x="76200" y="691261"/>
                </a:lnTo>
                <a:close/>
              </a:path>
              <a:path w="76200" h="767714">
                <a:moveTo>
                  <a:pt x="38100" y="0"/>
                </a:moveTo>
                <a:lnTo>
                  <a:pt x="0" y="76200"/>
                </a:lnTo>
                <a:lnTo>
                  <a:pt x="30479" y="76200"/>
                </a:lnTo>
                <a:lnTo>
                  <a:pt x="30479" y="63500"/>
                </a:lnTo>
                <a:lnTo>
                  <a:pt x="69850" y="63500"/>
                </a:lnTo>
                <a:lnTo>
                  <a:pt x="38100" y="0"/>
                </a:lnTo>
                <a:close/>
              </a:path>
              <a:path w="76200" h="767714">
                <a:moveTo>
                  <a:pt x="69850" y="63500"/>
                </a:moveTo>
                <a:lnTo>
                  <a:pt x="45719" y="63500"/>
                </a:lnTo>
                <a:lnTo>
                  <a:pt x="45719" y="76200"/>
                </a:lnTo>
                <a:lnTo>
                  <a:pt x="76200" y="76200"/>
                </a:lnTo>
                <a:lnTo>
                  <a:pt x="69850" y="63500"/>
                </a:lnTo>
                <a:close/>
              </a:path>
            </a:pathLst>
          </a:custGeom>
          <a:solidFill>
            <a:srgbClr val="000000"/>
          </a:solidFill>
        </p:spPr>
        <p:txBody>
          <a:bodyPr wrap="square" lIns="0" tIns="0" rIns="0" bIns="0" rtlCol="0"/>
          <a:lstStyle/>
          <a:p>
            <a:endParaRPr/>
          </a:p>
        </p:txBody>
      </p:sp>
      <p:sp>
        <p:nvSpPr>
          <p:cNvPr id="25" name="object 25"/>
          <p:cNvSpPr txBox="1"/>
          <p:nvPr/>
        </p:nvSpPr>
        <p:spPr>
          <a:xfrm>
            <a:off x="2844545" y="4141470"/>
            <a:ext cx="1111250" cy="1039494"/>
          </a:xfrm>
          <a:prstGeom prst="rect">
            <a:avLst/>
          </a:prstGeom>
          <a:solidFill>
            <a:srgbClr val="C3D59B"/>
          </a:solidFill>
          <a:ln w="25907">
            <a:solidFill>
              <a:srgbClr val="000000"/>
            </a:solidFill>
          </a:ln>
        </p:spPr>
        <p:txBody>
          <a:bodyPr vert="horz" wrap="square" lIns="0" tIns="635" rIns="0" bIns="0" rtlCol="0">
            <a:spAutoFit/>
          </a:bodyPr>
          <a:lstStyle/>
          <a:p>
            <a:pPr marL="104139" marR="99695" algn="ctr">
              <a:lnSpc>
                <a:spcPts val="1620"/>
              </a:lnSpc>
              <a:spcBef>
                <a:spcPts val="5"/>
              </a:spcBef>
            </a:pPr>
            <a:r>
              <a:rPr sz="1350" spc="-5" dirty="0">
                <a:latin typeface="Calibri"/>
                <a:cs typeface="Calibri"/>
              </a:rPr>
              <a:t>Virtual</a:t>
            </a:r>
            <a:r>
              <a:rPr sz="1350" spc="-55" dirty="0">
                <a:latin typeface="Calibri"/>
                <a:cs typeface="Calibri"/>
              </a:rPr>
              <a:t> </a:t>
            </a:r>
            <a:r>
              <a:rPr sz="1350" spc="-5" dirty="0">
                <a:latin typeface="Calibri"/>
                <a:cs typeface="Calibri"/>
              </a:rPr>
              <a:t>Semi-  </a:t>
            </a:r>
            <a:r>
              <a:rPr sz="1350" spc="-10" dirty="0">
                <a:latin typeface="Calibri"/>
                <a:cs typeface="Calibri"/>
              </a:rPr>
              <a:t>Immersive</a:t>
            </a:r>
            <a:endParaRPr sz="1350">
              <a:latin typeface="Calibri"/>
              <a:cs typeface="Calibri"/>
            </a:endParaRPr>
          </a:p>
          <a:p>
            <a:pPr marL="92075" marR="86360" indent="-635" algn="ctr">
              <a:lnSpc>
                <a:spcPts val="1620"/>
              </a:lnSpc>
              <a:spcBef>
                <a:spcPts val="10"/>
              </a:spcBef>
            </a:pPr>
            <a:r>
              <a:rPr sz="1350" spc="-5" dirty="0">
                <a:latin typeface="Calibri"/>
                <a:cs typeface="Calibri"/>
              </a:rPr>
              <a:t>User  </a:t>
            </a:r>
            <a:r>
              <a:rPr sz="1350" spc="-10" dirty="0">
                <a:latin typeface="Calibri"/>
                <a:cs typeface="Calibri"/>
              </a:rPr>
              <a:t>Interface</a:t>
            </a:r>
            <a:r>
              <a:rPr sz="1350" spc="-75" dirty="0">
                <a:latin typeface="Calibri"/>
                <a:cs typeface="Calibri"/>
              </a:rPr>
              <a:t> </a:t>
            </a:r>
            <a:r>
              <a:rPr sz="1350" dirty="0">
                <a:latin typeface="Calibri"/>
                <a:cs typeface="Calibri"/>
              </a:rPr>
              <a:t>and  </a:t>
            </a:r>
            <a:r>
              <a:rPr sz="1350" spc="-10" dirty="0">
                <a:latin typeface="Calibri"/>
                <a:cs typeface="Calibri"/>
              </a:rPr>
              <a:t>Hardware</a:t>
            </a:r>
            <a:endParaRPr sz="1350">
              <a:latin typeface="Calibri"/>
              <a:cs typeface="Calibri"/>
            </a:endParaRPr>
          </a:p>
        </p:txBody>
      </p:sp>
      <p:sp>
        <p:nvSpPr>
          <p:cNvPr id="26" name="object 26"/>
          <p:cNvSpPr txBox="1"/>
          <p:nvPr/>
        </p:nvSpPr>
        <p:spPr>
          <a:xfrm>
            <a:off x="2875533" y="5216397"/>
            <a:ext cx="89090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Calibri"/>
                <a:cs typeface="Calibri"/>
              </a:rPr>
              <a:t>For example,</a:t>
            </a:r>
            <a:r>
              <a:rPr sz="900" spc="-40" dirty="0">
                <a:latin typeface="Calibri"/>
                <a:cs typeface="Calibri"/>
              </a:rPr>
              <a:t> </a:t>
            </a:r>
            <a:r>
              <a:rPr sz="900" spc="-5" dirty="0">
                <a:latin typeface="Calibri"/>
                <a:cs typeface="Calibri"/>
              </a:rPr>
              <a:t>VBS3</a:t>
            </a:r>
            <a:endParaRPr sz="900">
              <a:latin typeface="Calibri"/>
              <a:cs typeface="Calibri"/>
            </a:endParaRPr>
          </a:p>
        </p:txBody>
      </p:sp>
      <p:sp>
        <p:nvSpPr>
          <p:cNvPr id="28" name="object 28"/>
          <p:cNvSpPr/>
          <p:nvPr/>
        </p:nvSpPr>
        <p:spPr>
          <a:xfrm>
            <a:off x="6830568" y="2051304"/>
            <a:ext cx="76200" cy="314960"/>
          </a:xfrm>
          <a:custGeom>
            <a:avLst/>
            <a:gdLst/>
            <a:ahLst/>
            <a:cxnLst/>
            <a:rect l="l" t="t" r="r" b="b"/>
            <a:pathLst>
              <a:path w="76200" h="314960">
                <a:moveTo>
                  <a:pt x="45720" y="63500"/>
                </a:moveTo>
                <a:lnTo>
                  <a:pt x="30479" y="63500"/>
                </a:lnTo>
                <a:lnTo>
                  <a:pt x="30479" y="124460"/>
                </a:lnTo>
                <a:lnTo>
                  <a:pt x="45720" y="124460"/>
                </a:lnTo>
                <a:lnTo>
                  <a:pt x="45720" y="63500"/>
                </a:lnTo>
                <a:close/>
              </a:path>
              <a:path w="76200" h="314960">
                <a:moveTo>
                  <a:pt x="38100" y="0"/>
                </a:moveTo>
                <a:lnTo>
                  <a:pt x="0" y="76200"/>
                </a:lnTo>
                <a:lnTo>
                  <a:pt x="30479" y="76200"/>
                </a:lnTo>
                <a:lnTo>
                  <a:pt x="30479" y="63500"/>
                </a:lnTo>
                <a:lnTo>
                  <a:pt x="69850" y="63500"/>
                </a:lnTo>
                <a:lnTo>
                  <a:pt x="38100" y="0"/>
                </a:lnTo>
                <a:close/>
              </a:path>
              <a:path w="76200" h="314960">
                <a:moveTo>
                  <a:pt x="69850" y="63500"/>
                </a:moveTo>
                <a:lnTo>
                  <a:pt x="45720" y="63500"/>
                </a:lnTo>
                <a:lnTo>
                  <a:pt x="45720" y="76200"/>
                </a:lnTo>
                <a:lnTo>
                  <a:pt x="76200" y="76200"/>
                </a:lnTo>
                <a:lnTo>
                  <a:pt x="69850" y="63500"/>
                </a:lnTo>
                <a:close/>
              </a:path>
              <a:path w="76200" h="314960">
                <a:moveTo>
                  <a:pt x="45720" y="170180"/>
                </a:moveTo>
                <a:lnTo>
                  <a:pt x="30479" y="170180"/>
                </a:lnTo>
                <a:lnTo>
                  <a:pt x="30479" y="231140"/>
                </a:lnTo>
                <a:lnTo>
                  <a:pt x="45720" y="231140"/>
                </a:lnTo>
                <a:lnTo>
                  <a:pt x="45720" y="170180"/>
                </a:lnTo>
                <a:close/>
              </a:path>
              <a:path w="76200" h="314960">
                <a:moveTo>
                  <a:pt x="76200" y="238379"/>
                </a:moveTo>
                <a:lnTo>
                  <a:pt x="0" y="238379"/>
                </a:lnTo>
                <a:lnTo>
                  <a:pt x="38100" y="314579"/>
                </a:lnTo>
                <a:lnTo>
                  <a:pt x="76200" y="238379"/>
                </a:lnTo>
                <a:close/>
              </a:path>
            </a:pathLst>
          </a:custGeom>
          <a:solidFill>
            <a:srgbClr val="000000"/>
          </a:solidFill>
        </p:spPr>
        <p:txBody>
          <a:bodyPr wrap="square" lIns="0" tIns="0" rIns="0" bIns="0" rtlCol="0"/>
          <a:lstStyle/>
          <a:p>
            <a:endParaRPr/>
          </a:p>
        </p:txBody>
      </p:sp>
      <p:sp>
        <p:nvSpPr>
          <p:cNvPr id="29" name="object 29"/>
          <p:cNvSpPr/>
          <p:nvPr/>
        </p:nvSpPr>
        <p:spPr>
          <a:xfrm>
            <a:off x="3039617" y="2676905"/>
            <a:ext cx="4968240" cy="687705"/>
          </a:xfrm>
          <a:custGeom>
            <a:avLst/>
            <a:gdLst/>
            <a:ahLst/>
            <a:cxnLst/>
            <a:rect l="l" t="t" r="r" b="b"/>
            <a:pathLst>
              <a:path w="4968240" h="687704">
                <a:moveTo>
                  <a:pt x="0" y="687324"/>
                </a:moveTo>
                <a:lnTo>
                  <a:pt x="4968239" y="687324"/>
                </a:lnTo>
                <a:lnTo>
                  <a:pt x="4968239" y="0"/>
                </a:lnTo>
                <a:lnTo>
                  <a:pt x="0" y="0"/>
                </a:lnTo>
                <a:lnTo>
                  <a:pt x="0" y="687324"/>
                </a:lnTo>
                <a:close/>
              </a:path>
            </a:pathLst>
          </a:custGeom>
          <a:solidFill>
            <a:srgbClr val="C3D59B"/>
          </a:solidFill>
        </p:spPr>
        <p:txBody>
          <a:bodyPr wrap="square" lIns="0" tIns="0" rIns="0" bIns="0" rtlCol="0"/>
          <a:lstStyle/>
          <a:p>
            <a:endParaRPr/>
          </a:p>
        </p:txBody>
      </p:sp>
      <p:sp>
        <p:nvSpPr>
          <p:cNvPr id="30" name="object 30"/>
          <p:cNvSpPr/>
          <p:nvPr/>
        </p:nvSpPr>
        <p:spPr>
          <a:xfrm>
            <a:off x="3039617" y="2676905"/>
            <a:ext cx="4968240" cy="687705"/>
          </a:xfrm>
          <a:custGeom>
            <a:avLst/>
            <a:gdLst/>
            <a:ahLst/>
            <a:cxnLst/>
            <a:rect l="l" t="t" r="r" b="b"/>
            <a:pathLst>
              <a:path w="4968240" h="687704">
                <a:moveTo>
                  <a:pt x="0" y="687324"/>
                </a:moveTo>
                <a:lnTo>
                  <a:pt x="4968239" y="687324"/>
                </a:lnTo>
                <a:lnTo>
                  <a:pt x="4968239" y="0"/>
                </a:lnTo>
                <a:lnTo>
                  <a:pt x="0" y="0"/>
                </a:lnTo>
                <a:lnTo>
                  <a:pt x="0" y="687324"/>
                </a:lnTo>
                <a:close/>
              </a:path>
            </a:pathLst>
          </a:custGeom>
          <a:ln w="25908">
            <a:solidFill>
              <a:srgbClr val="000000"/>
            </a:solidFill>
          </a:ln>
        </p:spPr>
        <p:txBody>
          <a:bodyPr wrap="square" lIns="0" tIns="0" rIns="0" bIns="0" rtlCol="0"/>
          <a:lstStyle/>
          <a:p>
            <a:endParaRPr/>
          </a:p>
        </p:txBody>
      </p:sp>
      <p:sp>
        <p:nvSpPr>
          <p:cNvPr id="31" name="object 31"/>
          <p:cNvSpPr/>
          <p:nvPr/>
        </p:nvSpPr>
        <p:spPr>
          <a:xfrm>
            <a:off x="6803897" y="2719577"/>
            <a:ext cx="1150620" cy="603885"/>
          </a:xfrm>
          <a:custGeom>
            <a:avLst/>
            <a:gdLst/>
            <a:ahLst/>
            <a:cxnLst/>
            <a:rect l="l" t="t" r="r" b="b"/>
            <a:pathLst>
              <a:path w="1150620" h="603885">
                <a:moveTo>
                  <a:pt x="0" y="603503"/>
                </a:moveTo>
                <a:lnTo>
                  <a:pt x="1150620" y="603503"/>
                </a:lnTo>
                <a:lnTo>
                  <a:pt x="1150620" y="0"/>
                </a:lnTo>
                <a:lnTo>
                  <a:pt x="0" y="0"/>
                </a:lnTo>
                <a:lnTo>
                  <a:pt x="0" y="603503"/>
                </a:lnTo>
                <a:close/>
              </a:path>
            </a:pathLst>
          </a:custGeom>
          <a:solidFill>
            <a:srgbClr val="C3D59B"/>
          </a:solidFill>
        </p:spPr>
        <p:txBody>
          <a:bodyPr wrap="square" lIns="0" tIns="0" rIns="0" bIns="0" rtlCol="0"/>
          <a:lstStyle/>
          <a:p>
            <a:endParaRPr/>
          </a:p>
        </p:txBody>
      </p:sp>
      <p:sp>
        <p:nvSpPr>
          <p:cNvPr id="32" name="object 32"/>
          <p:cNvSpPr txBox="1"/>
          <p:nvPr/>
        </p:nvSpPr>
        <p:spPr>
          <a:xfrm>
            <a:off x="6803897" y="2719577"/>
            <a:ext cx="1150620" cy="603885"/>
          </a:xfrm>
          <a:prstGeom prst="rect">
            <a:avLst/>
          </a:prstGeom>
          <a:ln w="25907">
            <a:solidFill>
              <a:srgbClr val="000000"/>
            </a:solidFill>
          </a:ln>
        </p:spPr>
        <p:txBody>
          <a:bodyPr vert="horz" wrap="square" lIns="0" tIns="80645" rIns="0" bIns="0" rtlCol="0">
            <a:spAutoFit/>
          </a:bodyPr>
          <a:lstStyle/>
          <a:p>
            <a:pPr marL="90170">
              <a:lnSpc>
                <a:spcPct val="100000"/>
              </a:lnSpc>
              <a:spcBef>
                <a:spcPts val="635"/>
              </a:spcBef>
            </a:pPr>
            <a:r>
              <a:rPr sz="1350" dirty="0">
                <a:latin typeface="Calibri"/>
                <a:cs typeface="Calibri"/>
              </a:rPr>
              <a:t>Global</a:t>
            </a:r>
            <a:r>
              <a:rPr sz="1350" spc="-30" dirty="0">
                <a:latin typeface="Calibri"/>
                <a:cs typeface="Calibri"/>
              </a:rPr>
              <a:t> </a:t>
            </a:r>
            <a:r>
              <a:rPr sz="1350" spc="-25" dirty="0">
                <a:latin typeface="Calibri"/>
                <a:cs typeface="Calibri"/>
              </a:rPr>
              <a:t>Terrain</a:t>
            </a:r>
            <a:endParaRPr sz="1350">
              <a:latin typeface="Calibri"/>
              <a:cs typeface="Calibri"/>
            </a:endParaRPr>
          </a:p>
          <a:p>
            <a:pPr marL="166370" marR="158750" indent="635" algn="ctr">
              <a:lnSpc>
                <a:spcPct val="100000"/>
              </a:lnSpc>
              <a:spcBef>
                <a:spcPts val="50"/>
              </a:spcBef>
            </a:pPr>
            <a:r>
              <a:rPr sz="700" spc="-10" dirty="0">
                <a:latin typeface="Calibri"/>
                <a:cs typeface="Calibri"/>
              </a:rPr>
              <a:t>Standard, Shareable  </a:t>
            </a:r>
            <a:r>
              <a:rPr sz="700" spc="-5" dirty="0">
                <a:latin typeface="Calibri"/>
                <a:cs typeface="Calibri"/>
              </a:rPr>
              <a:t>Geospatial</a:t>
            </a:r>
            <a:r>
              <a:rPr sz="700" spc="-10" dirty="0">
                <a:latin typeface="Calibri"/>
                <a:cs typeface="Calibri"/>
              </a:rPr>
              <a:t> Foundation</a:t>
            </a:r>
            <a:endParaRPr sz="700">
              <a:latin typeface="Calibri"/>
              <a:cs typeface="Calibri"/>
            </a:endParaRPr>
          </a:p>
        </p:txBody>
      </p:sp>
      <p:sp>
        <p:nvSpPr>
          <p:cNvPr id="33" name="object 33"/>
          <p:cNvSpPr txBox="1"/>
          <p:nvPr/>
        </p:nvSpPr>
        <p:spPr>
          <a:xfrm>
            <a:off x="3202558" y="2764282"/>
            <a:ext cx="3501390" cy="582295"/>
          </a:xfrm>
          <a:prstGeom prst="rect">
            <a:avLst/>
          </a:prstGeom>
        </p:spPr>
        <p:txBody>
          <a:bodyPr vert="horz" wrap="square" lIns="0" tIns="13335" rIns="0" bIns="0" rtlCol="0">
            <a:spAutoFit/>
          </a:bodyPr>
          <a:lstStyle/>
          <a:p>
            <a:pPr marL="591820">
              <a:lnSpc>
                <a:spcPts val="1660"/>
              </a:lnSpc>
              <a:spcBef>
                <a:spcPts val="105"/>
              </a:spcBef>
            </a:pPr>
            <a:r>
              <a:rPr sz="1400" spc="-15" dirty="0">
                <a:latin typeface="Calibri"/>
                <a:cs typeface="Calibri"/>
              </a:rPr>
              <a:t>Training </a:t>
            </a:r>
            <a:r>
              <a:rPr sz="1400" spc="-5" dirty="0">
                <a:latin typeface="Calibri"/>
                <a:cs typeface="Calibri"/>
              </a:rPr>
              <a:t>Simulation Software</a:t>
            </a:r>
            <a:r>
              <a:rPr sz="1400" spc="-35" dirty="0">
                <a:latin typeface="Calibri"/>
                <a:cs typeface="Calibri"/>
              </a:rPr>
              <a:t> </a:t>
            </a:r>
            <a:r>
              <a:rPr sz="1400" spc="-5" dirty="0">
                <a:latin typeface="Calibri"/>
                <a:cs typeface="Calibri"/>
              </a:rPr>
              <a:t>(TSS)</a:t>
            </a:r>
            <a:endParaRPr sz="1400">
              <a:latin typeface="Calibri"/>
              <a:cs typeface="Calibri"/>
            </a:endParaRPr>
          </a:p>
          <a:p>
            <a:pPr marL="23495" algn="ctr">
              <a:lnSpc>
                <a:spcPts val="940"/>
              </a:lnSpc>
            </a:pPr>
            <a:r>
              <a:rPr sz="800" spc="-5" dirty="0">
                <a:latin typeface="Calibri"/>
                <a:cs typeface="Calibri"/>
              </a:rPr>
              <a:t>“the</a:t>
            </a:r>
            <a:r>
              <a:rPr sz="800" spc="-15" dirty="0">
                <a:latin typeface="Calibri"/>
                <a:cs typeface="Calibri"/>
              </a:rPr>
              <a:t> </a:t>
            </a:r>
            <a:r>
              <a:rPr sz="800" spc="-5" dirty="0">
                <a:latin typeface="Calibri"/>
                <a:cs typeface="Calibri"/>
              </a:rPr>
              <a:t>engine”</a:t>
            </a:r>
            <a:endParaRPr sz="800">
              <a:latin typeface="Calibri"/>
              <a:cs typeface="Calibri"/>
            </a:endParaRPr>
          </a:p>
          <a:p>
            <a:pPr>
              <a:lnSpc>
                <a:spcPct val="100000"/>
              </a:lnSpc>
              <a:spcBef>
                <a:spcPts val="10"/>
              </a:spcBef>
            </a:pPr>
            <a:endParaRPr sz="750">
              <a:latin typeface="Times New Roman"/>
              <a:cs typeface="Times New Roman"/>
            </a:endParaRPr>
          </a:p>
          <a:p>
            <a:pPr marR="5080" algn="ctr">
              <a:lnSpc>
                <a:spcPct val="100000"/>
              </a:lnSpc>
              <a:tabLst>
                <a:tab pos="1069340" algn="l"/>
                <a:tab pos="1903095" algn="l"/>
                <a:tab pos="2726690" algn="l"/>
              </a:tabLst>
            </a:pPr>
            <a:r>
              <a:rPr sz="750" spc="-5" dirty="0">
                <a:latin typeface="Calibri"/>
                <a:cs typeface="Calibri"/>
              </a:rPr>
              <a:t>Scale </a:t>
            </a:r>
            <a:r>
              <a:rPr sz="750" dirty="0">
                <a:latin typeface="Calibri"/>
                <a:cs typeface="Calibri"/>
              </a:rPr>
              <a:t>&amp;</a:t>
            </a:r>
            <a:r>
              <a:rPr sz="750" spc="25" dirty="0">
                <a:latin typeface="Calibri"/>
                <a:cs typeface="Calibri"/>
              </a:rPr>
              <a:t> </a:t>
            </a:r>
            <a:r>
              <a:rPr sz="750" spc="-5" dirty="0">
                <a:latin typeface="Calibri"/>
                <a:cs typeface="Calibri"/>
              </a:rPr>
              <a:t>Entity</a:t>
            </a:r>
            <a:r>
              <a:rPr sz="750" spc="5" dirty="0">
                <a:latin typeface="Calibri"/>
                <a:cs typeface="Calibri"/>
              </a:rPr>
              <a:t> </a:t>
            </a:r>
            <a:r>
              <a:rPr sz="750" spc="-5" dirty="0">
                <a:latin typeface="Calibri"/>
                <a:cs typeface="Calibri"/>
              </a:rPr>
              <a:t>Count	</a:t>
            </a:r>
            <a:r>
              <a:rPr sz="700" spc="-10" dirty="0">
                <a:latin typeface="Calibri"/>
                <a:cs typeface="Calibri"/>
              </a:rPr>
              <a:t>Open</a:t>
            </a:r>
            <a:r>
              <a:rPr sz="700" spc="15" dirty="0">
                <a:latin typeface="Calibri"/>
                <a:cs typeface="Calibri"/>
              </a:rPr>
              <a:t> </a:t>
            </a:r>
            <a:r>
              <a:rPr sz="700" spc="-5" dirty="0">
                <a:latin typeface="Calibri"/>
                <a:cs typeface="Calibri"/>
              </a:rPr>
              <a:t>Software	</a:t>
            </a:r>
            <a:r>
              <a:rPr sz="750" dirty="0">
                <a:latin typeface="Calibri"/>
                <a:cs typeface="Calibri"/>
              </a:rPr>
              <a:t>PoN /</a:t>
            </a:r>
            <a:r>
              <a:rPr sz="750" spc="-10" dirty="0">
                <a:latin typeface="Calibri"/>
                <a:cs typeface="Calibri"/>
              </a:rPr>
              <a:t> </a:t>
            </a:r>
            <a:r>
              <a:rPr sz="750" dirty="0">
                <a:latin typeface="Calibri"/>
                <a:cs typeface="Calibri"/>
              </a:rPr>
              <a:t>Network	Virtual </a:t>
            </a:r>
            <a:r>
              <a:rPr sz="750" spc="-5" dirty="0">
                <a:latin typeface="Calibri"/>
                <a:cs typeface="Calibri"/>
              </a:rPr>
              <a:t>Humans </a:t>
            </a:r>
            <a:r>
              <a:rPr sz="750" dirty="0">
                <a:latin typeface="Calibri"/>
                <a:cs typeface="Calibri"/>
              </a:rPr>
              <a:t>/</a:t>
            </a:r>
            <a:r>
              <a:rPr sz="750" spc="-55" dirty="0">
                <a:latin typeface="Calibri"/>
                <a:cs typeface="Calibri"/>
              </a:rPr>
              <a:t> </a:t>
            </a:r>
            <a:r>
              <a:rPr sz="750" spc="-5" dirty="0">
                <a:latin typeface="Calibri"/>
                <a:cs typeface="Calibri"/>
              </a:rPr>
              <a:t>AI</a:t>
            </a:r>
            <a:endParaRPr sz="750">
              <a:latin typeface="Calibri"/>
              <a:cs typeface="Calibri"/>
            </a:endParaRPr>
          </a:p>
        </p:txBody>
      </p:sp>
      <p:grpSp>
        <p:nvGrpSpPr>
          <p:cNvPr id="6" name="Group 5"/>
          <p:cNvGrpSpPr/>
          <p:nvPr/>
        </p:nvGrpSpPr>
        <p:grpSpPr>
          <a:xfrm>
            <a:off x="544830" y="925830"/>
            <a:ext cx="8245093" cy="5556630"/>
            <a:chOff x="544830" y="925830"/>
            <a:chExt cx="8245093" cy="5556630"/>
          </a:xfrm>
        </p:grpSpPr>
        <p:sp>
          <p:nvSpPr>
            <p:cNvPr id="8" name="object 8"/>
            <p:cNvSpPr/>
            <p:nvPr/>
          </p:nvSpPr>
          <p:spPr>
            <a:xfrm>
              <a:off x="2695194" y="2398014"/>
              <a:ext cx="5486400" cy="3977640"/>
            </a:xfrm>
            <a:custGeom>
              <a:avLst/>
              <a:gdLst/>
              <a:ahLst/>
              <a:cxnLst/>
              <a:rect l="l" t="t" r="r" b="b"/>
              <a:pathLst>
                <a:path w="5486400" h="3977640">
                  <a:moveTo>
                    <a:pt x="0" y="0"/>
                  </a:moveTo>
                  <a:lnTo>
                    <a:pt x="0" y="3969181"/>
                  </a:lnTo>
                  <a:lnTo>
                    <a:pt x="68580" y="3977640"/>
                  </a:lnTo>
                  <a:lnTo>
                    <a:pt x="4145279" y="3977640"/>
                  </a:lnTo>
                  <a:lnTo>
                    <a:pt x="4145279" y="1032510"/>
                  </a:lnTo>
                  <a:lnTo>
                    <a:pt x="5486400" y="1032510"/>
                  </a:lnTo>
                  <a:lnTo>
                    <a:pt x="5486118" y="981112"/>
                  </a:lnTo>
                  <a:lnTo>
                    <a:pt x="5485773" y="929643"/>
                  </a:lnTo>
                  <a:lnTo>
                    <a:pt x="5485372" y="878109"/>
                  </a:lnTo>
                  <a:lnTo>
                    <a:pt x="5484921" y="826520"/>
                  </a:lnTo>
                  <a:lnTo>
                    <a:pt x="5484429" y="774882"/>
                  </a:lnTo>
                  <a:lnTo>
                    <a:pt x="5483902" y="723205"/>
                  </a:lnTo>
                  <a:lnTo>
                    <a:pt x="5483347" y="671495"/>
                  </a:lnTo>
                  <a:lnTo>
                    <a:pt x="5482772" y="619762"/>
                  </a:lnTo>
                  <a:lnTo>
                    <a:pt x="5482184" y="568012"/>
                  </a:lnTo>
                  <a:lnTo>
                    <a:pt x="5481589" y="516254"/>
                  </a:lnTo>
                  <a:lnTo>
                    <a:pt x="5480996" y="464497"/>
                  </a:lnTo>
                  <a:lnTo>
                    <a:pt x="5480410" y="412747"/>
                  </a:lnTo>
                  <a:lnTo>
                    <a:pt x="5479840" y="361014"/>
                  </a:lnTo>
                  <a:lnTo>
                    <a:pt x="5479292" y="309304"/>
                  </a:lnTo>
                  <a:lnTo>
                    <a:pt x="5478774" y="257627"/>
                  </a:lnTo>
                  <a:lnTo>
                    <a:pt x="5478292" y="205989"/>
                  </a:lnTo>
                  <a:lnTo>
                    <a:pt x="5477854" y="154400"/>
                  </a:lnTo>
                  <a:lnTo>
                    <a:pt x="5477467" y="102866"/>
                  </a:lnTo>
                  <a:lnTo>
                    <a:pt x="5477138" y="51397"/>
                  </a:lnTo>
                  <a:lnTo>
                    <a:pt x="5476875" y="0"/>
                  </a:lnTo>
                  <a:lnTo>
                    <a:pt x="0" y="0"/>
                  </a:lnTo>
                  <a:close/>
                </a:path>
              </a:pathLst>
            </a:custGeom>
            <a:ln w="25908">
              <a:solidFill>
                <a:srgbClr val="000000"/>
              </a:solidFill>
            </a:ln>
          </p:spPr>
          <p:txBody>
            <a:bodyPr wrap="square" lIns="0" tIns="0" rIns="0" bIns="0" rtlCol="0"/>
            <a:lstStyle/>
            <a:p>
              <a:endParaRPr/>
            </a:p>
          </p:txBody>
        </p:sp>
        <p:grpSp>
          <p:nvGrpSpPr>
            <p:cNvPr id="5" name="Group 4"/>
            <p:cNvGrpSpPr/>
            <p:nvPr/>
          </p:nvGrpSpPr>
          <p:grpSpPr>
            <a:xfrm>
              <a:off x="544830" y="925830"/>
              <a:ext cx="8245093" cy="5556630"/>
              <a:chOff x="544830" y="925830"/>
              <a:chExt cx="8245093" cy="5556630"/>
            </a:xfrm>
          </p:grpSpPr>
          <p:sp>
            <p:nvSpPr>
              <p:cNvPr id="14" name="object 14"/>
              <p:cNvSpPr txBox="1"/>
              <p:nvPr/>
            </p:nvSpPr>
            <p:spPr>
              <a:xfrm>
                <a:off x="2699385" y="1856359"/>
                <a:ext cx="350202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Synthetic </a:t>
                </a:r>
                <a:r>
                  <a:rPr sz="1800" b="1" spc="-20" dirty="0">
                    <a:latin typeface="Calibri"/>
                    <a:cs typeface="Calibri"/>
                  </a:rPr>
                  <a:t>Training </a:t>
                </a:r>
                <a:r>
                  <a:rPr sz="1800" b="1" spc="-15" dirty="0">
                    <a:latin typeface="Calibri"/>
                    <a:cs typeface="Calibri"/>
                  </a:rPr>
                  <a:t>Environment</a:t>
                </a:r>
                <a:r>
                  <a:rPr sz="1800" b="1" spc="-45" dirty="0">
                    <a:latin typeface="Calibri"/>
                    <a:cs typeface="Calibri"/>
                  </a:rPr>
                  <a:t> </a:t>
                </a:r>
                <a:r>
                  <a:rPr sz="1800" b="1" spc="-5" dirty="0">
                    <a:latin typeface="Calibri"/>
                    <a:cs typeface="Calibri"/>
                  </a:rPr>
                  <a:t>(STE)</a:t>
                </a:r>
                <a:endParaRPr sz="1800" dirty="0">
                  <a:latin typeface="Calibri"/>
                  <a:cs typeface="Calibri"/>
                </a:endParaRPr>
              </a:p>
            </p:txBody>
          </p:sp>
          <p:sp>
            <p:nvSpPr>
              <p:cNvPr id="22" name="object 22"/>
              <p:cNvSpPr/>
              <p:nvPr/>
            </p:nvSpPr>
            <p:spPr>
              <a:xfrm>
                <a:off x="544830" y="2234945"/>
                <a:ext cx="7731759" cy="4247515"/>
              </a:xfrm>
              <a:custGeom>
                <a:avLst/>
                <a:gdLst/>
                <a:ahLst/>
                <a:cxnLst/>
                <a:rect l="l" t="t" r="r" b="b"/>
                <a:pathLst>
                  <a:path w="7731759" h="4247515">
                    <a:moveTo>
                      <a:pt x="7730998" y="8636"/>
                    </a:moveTo>
                    <a:lnTo>
                      <a:pt x="7731106" y="53464"/>
                    </a:lnTo>
                    <a:lnTo>
                      <a:pt x="7731186" y="99338"/>
                    </a:lnTo>
                    <a:lnTo>
                      <a:pt x="7731239" y="146185"/>
                    </a:lnTo>
                    <a:lnTo>
                      <a:pt x="7731269" y="193933"/>
                    </a:lnTo>
                    <a:lnTo>
                      <a:pt x="7731275" y="242509"/>
                    </a:lnTo>
                    <a:lnTo>
                      <a:pt x="7731262" y="291843"/>
                    </a:lnTo>
                    <a:lnTo>
                      <a:pt x="7731229" y="341861"/>
                    </a:lnTo>
                    <a:lnTo>
                      <a:pt x="7731180" y="392492"/>
                    </a:lnTo>
                    <a:lnTo>
                      <a:pt x="7731116" y="443664"/>
                    </a:lnTo>
                    <a:lnTo>
                      <a:pt x="7731040" y="495304"/>
                    </a:lnTo>
                    <a:lnTo>
                      <a:pt x="7730952" y="547341"/>
                    </a:lnTo>
                    <a:lnTo>
                      <a:pt x="7730855" y="599702"/>
                    </a:lnTo>
                    <a:lnTo>
                      <a:pt x="7730752" y="652315"/>
                    </a:lnTo>
                    <a:lnTo>
                      <a:pt x="7730643" y="705108"/>
                    </a:lnTo>
                    <a:lnTo>
                      <a:pt x="7730530" y="758010"/>
                    </a:lnTo>
                    <a:lnTo>
                      <a:pt x="7730417" y="810947"/>
                    </a:lnTo>
                    <a:lnTo>
                      <a:pt x="7730304" y="863849"/>
                    </a:lnTo>
                    <a:lnTo>
                      <a:pt x="7730193" y="916642"/>
                    </a:lnTo>
                    <a:lnTo>
                      <a:pt x="7730087" y="969255"/>
                    </a:lnTo>
                    <a:lnTo>
                      <a:pt x="7729987" y="1021616"/>
                    </a:lnTo>
                    <a:lnTo>
                      <a:pt x="7729896" y="1073653"/>
                    </a:lnTo>
                    <a:lnTo>
                      <a:pt x="7729814" y="1125293"/>
                    </a:lnTo>
                    <a:lnTo>
                      <a:pt x="7729745" y="1176465"/>
                    </a:lnTo>
                    <a:lnTo>
                      <a:pt x="7729689" y="1227096"/>
                    </a:lnTo>
                    <a:lnTo>
                      <a:pt x="7729650" y="1277114"/>
                    </a:lnTo>
                    <a:lnTo>
                      <a:pt x="7729628" y="1326448"/>
                    </a:lnTo>
                    <a:lnTo>
                      <a:pt x="7729626" y="1375024"/>
                    </a:lnTo>
                    <a:lnTo>
                      <a:pt x="7729646" y="1422772"/>
                    </a:lnTo>
                    <a:lnTo>
                      <a:pt x="7729689" y="1469619"/>
                    </a:lnTo>
                    <a:lnTo>
                      <a:pt x="7729758" y="1515493"/>
                    </a:lnTo>
                    <a:lnTo>
                      <a:pt x="7729855" y="1560321"/>
                    </a:lnTo>
                    <a:lnTo>
                      <a:pt x="6514084" y="1554479"/>
                    </a:lnTo>
                    <a:lnTo>
                      <a:pt x="6514084" y="4247388"/>
                    </a:lnTo>
                    <a:lnTo>
                      <a:pt x="1888870" y="4247388"/>
                    </a:lnTo>
                    <a:lnTo>
                      <a:pt x="1888621" y="4197048"/>
                    </a:lnTo>
                    <a:lnTo>
                      <a:pt x="1888344" y="4146708"/>
                    </a:lnTo>
                    <a:lnTo>
                      <a:pt x="1888039" y="4096367"/>
                    </a:lnTo>
                    <a:lnTo>
                      <a:pt x="1887709" y="4046027"/>
                    </a:lnTo>
                    <a:lnTo>
                      <a:pt x="1887355" y="3995687"/>
                    </a:lnTo>
                    <a:lnTo>
                      <a:pt x="1886978" y="3945347"/>
                    </a:lnTo>
                    <a:lnTo>
                      <a:pt x="1886581" y="3895006"/>
                    </a:lnTo>
                    <a:lnTo>
                      <a:pt x="1886164" y="3844666"/>
                    </a:lnTo>
                    <a:lnTo>
                      <a:pt x="1885730" y="3794325"/>
                    </a:lnTo>
                    <a:lnTo>
                      <a:pt x="1885280" y="3743984"/>
                    </a:lnTo>
                    <a:lnTo>
                      <a:pt x="1884815" y="3693644"/>
                    </a:lnTo>
                    <a:lnTo>
                      <a:pt x="1884337" y="3643303"/>
                    </a:lnTo>
                    <a:lnTo>
                      <a:pt x="1883847" y="3592962"/>
                    </a:lnTo>
                    <a:lnTo>
                      <a:pt x="1883347" y="3542621"/>
                    </a:lnTo>
                    <a:lnTo>
                      <a:pt x="1882839" y="3492280"/>
                    </a:lnTo>
                    <a:lnTo>
                      <a:pt x="1882324" y="3441939"/>
                    </a:lnTo>
                    <a:lnTo>
                      <a:pt x="1881803" y="3391598"/>
                    </a:lnTo>
                    <a:lnTo>
                      <a:pt x="1881279" y="3341257"/>
                    </a:lnTo>
                    <a:lnTo>
                      <a:pt x="1880752" y="3290916"/>
                    </a:lnTo>
                    <a:lnTo>
                      <a:pt x="1880225" y="3240575"/>
                    </a:lnTo>
                    <a:lnTo>
                      <a:pt x="1879698" y="3190234"/>
                    </a:lnTo>
                    <a:lnTo>
                      <a:pt x="1879174" y="3139893"/>
                    </a:lnTo>
                    <a:lnTo>
                      <a:pt x="1878653" y="3089552"/>
                    </a:lnTo>
                    <a:lnTo>
                      <a:pt x="1878138" y="3039211"/>
                    </a:lnTo>
                    <a:lnTo>
                      <a:pt x="1877630" y="2988869"/>
                    </a:lnTo>
                    <a:lnTo>
                      <a:pt x="1877130" y="2938528"/>
                    </a:lnTo>
                    <a:lnTo>
                      <a:pt x="1876640" y="2888187"/>
                    </a:lnTo>
                    <a:lnTo>
                      <a:pt x="1876162" y="2837846"/>
                    </a:lnTo>
                    <a:lnTo>
                      <a:pt x="1875697" y="2787505"/>
                    </a:lnTo>
                    <a:lnTo>
                      <a:pt x="1875247" y="2737164"/>
                    </a:lnTo>
                    <a:lnTo>
                      <a:pt x="1874813" y="2686823"/>
                    </a:lnTo>
                    <a:lnTo>
                      <a:pt x="1874396" y="2636481"/>
                    </a:lnTo>
                    <a:lnTo>
                      <a:pt x="1873999" y="2586140"/>
                    </a:lnTo>
                    <a:lnTo>
                      <a:pt x="1873622" y="2535799"/>
                    </a:lnTo>
                    <a:lnTo>
                      <a:pt x="1873268" y="2485458"/>
                    </a:lnTo>
                    <a:lnTo>
                      <a:pt x="1872938" y="2435117"/>
                    </a:lnTo>
                    <a:lnTo>
                      <a:pt x="1872633" y="2384776"/>
                    </a:lnTo>
                    <a:lnTo>
                      <a:pt x="1872356" y="2334435"/>
                    </a:lnTo>
                    <a:lnTo>
                      <a:pt x="1872107" y="2284095"/>
                    </a:lnTo>
                    <a:lnTo>
                      <a:pt x="0" y="2284095"/>
                    </a:lnTo>
                    <a:lnTo>
                      <a:pt x="187" y="2232617"/>
                    </a:lnTo>
                    <a:lnTo>
                      <a:pt x="375" y="2181238"/>
                    </a:lnTo>
                    <a:lnTo>
                      <a:pt x="563" y="2129952"/>
                    </a:lnTo>
                    <a:lnTo>
                      <a:pt x="751" y="2078755"/>
                    </a:lnTo>
                    <a:lnTo>
                      <a:pt x="939" y="2027643"/>
                    </a:lnTo>
                    <a:lnTo>
                      <a:pt x="1127" y="1976610"/>
                    </a:lnTo>
                    <a:lnTo>
                      <a:pt x="1315" y="1925653"/>
                    </a:lnTo>
                    <a:lnTo>
                      <a:pt x="1503" y="1874767"/>
                    </a:lnTo>
                    <a:lnTo>
                      <a:pt x="1691" y="1823947"/>
                    </a:lnTo>
                    <a:lnTo>
                      <a:pt x="1879" y="1773189"/>
                    </a:lnTo>
                    <a:lnTo>
                      <a:pt x="2067" y="1722487"/>
                    </a:lnTo>
                    <a:lnTo>
                      <a:pt x="2255" y="1671838"/>
                    </a:lnTo>
                    <a:lnTo>
                      <a:pt x="2443" y="1621238"/>
                    </a:lnTo>
                    <a:lnTo>
                      <a:pt x="2631" y="1570680"/>
                    </a:lnTo>
                    <a:lnTo>
                      <a:pt x="2819" y="1520161"/>
                    </a:lnTo>
                    <a:lnTo>
                      <a:pt x="3007" y="1469677"/>
                    </a:lnTo>
                    <a:lnTo>
                      <a:pt x="3196" y="1419222"/>
                    </a:lnTo>
                    <a:lnTo>
                      <a:pt x="3384" y="1368792"/>
                    </a:lnTo>
                    <a:lnTo>
                      <a:pt x="3572" y="1318383"/>
                    </a:lnTo>
                    <a:lnTo>
                      <a:pt x="3760" y="1267990"/>
                    </a:lnTo>
                    <a:lnTo>
                      <a:pt x="3948" y="1217608"/>
                    </a:lnTo>
                    <a:lnTo>
                      <a:pt x="4136" y="1167233"/>
                    </a:lnTo>
                    <a:lnTo>
                      <a:pt x="4324" y="1116861"/>
                    </a:lnTo>
                    <a:lnTo>
                      <a:pt x="4512" y="1066486"/>
                    </a:lnTo>
                    <a:lnTo>
                      <a:pt x="4701" y="1016104"/>
                    </a:lnTo>
                    <a:lnTo>
                      <a:pt x="4889" y="965711"/>
                    </a:lnTo>
                    <a:lnTo>
                      <a:pt x="5077" y="915302"/>
                    </a:lnTo>
                    <a:lnTo>
                      <a:pt x="5265" y="864872"/>
                    </a:lnTo>
                    <a:lnTo>
                      <a:pt x="5454" y="814417"/>
                    </a:lnTo>
                    <a:lnTo>
                      <a:pt x="5642" y="763933"/>
                    </a:lnTo>
                    <a:lnTo>
                      <a:pt x="5830" y="713414"/>
                    </a:lnTo>
                    <a:lnTo>
                      <a:pt x="6019" y="662856"/>
                    </a:lnTo>
                    <a:lnTo>
                      <a:pt x="6207" y="612256"/>
                    </a:lnTo>
                    <a:lnTo>
                      <a:pt x="6396" y="561607"/>
                    </a:lnTo>
                    <a:lnTo>
                      <a:pt x="6584" y="510905"/>
                    </a:lnTo>
                    <a:lnTo>
                      <a:pt x="6773" y="460147"/>
                    </a:lnTo>
                    <a:lnTo>
                      <a:pt x="6961" y="409327"/>
                    </a:lnTo>
                    <a:lnTo>
                      <a:pt x="7150" y="358441"/>
                    </a:lnTo>
                    <a:lnTo>
                      <a:pt x="7338" y="307484"/>
                    </a:lnTo>
                    <a:lnTo>
                      <a:pt x="7527" y="256451"/>
                    </a:lnTo>
                    <a:lnTo>
                      <a:pt x="7715" y="205339"/>
                    </a:lnTo>
                    <a:lnTo>
                      <a:pt x="7904" y="154142"/>
                    </a:lnTo>
                    <a:lnTo>
                      <a:pt x="8093" y="102856"/>
                    </a:lnTo>
                    <a:lnTo>
                      <a:pt x="8282" y="51477"/>
                    </a:lnTo>
                    <a:lnTo>
                      <a:pt x="8470" y="0"/>
                    </a:lnTo>
                    <a:lnTo>
                      <a:pt x="7730998" y="8636"/>
                    </a:lnTo>
                    <a:close/>
                  </a:path>
                </a:pathLst>
              </a:custGeom>
              <a:ln w="25908">
                <a:solidFill>
                  <a:srgbClr val="000000"/>
                </a:solidFill>
              </a:ln>
            </p:spPr>
            <p:txBody>
              <a:bodyPr wrap="square" lIns="0" tIns="0" rIns="0" bIns="0" rtlCol="0"/>
              <a:lstStyle/>
              <a:p>
                <a:endParaRPr/>
              </a:p>
            </p:txBody>
          </p:sp>
          <p:sp>
            <p:nvSpPr>
              <p:cNvPr id="27" name="object 27"/>
              <p:cNvSpPr txBox="1"/>
              <p:nvPr/>
            </p:nvSpPr>
            <p:spPr>
              <a:xfrm>
                <a:off x="6313170" y="925830"/>
                <a:ext cx="1111250" cy="1126490"/>
              </a:xfrm>
              <a:prstGeom prst="rect">
                <a:avLst/>
              </a:prstGeom>
              <a:solidFill>
                <a:srgbClr val="B8CDE4"/>
              </a:solidFill>
              <a:ln w="25907">
                <a:solidFill>
                  <a:srgbClr val="000000"/>
                </a:solidFill>
              </a:ln>
            </p:spPr>
            <p:txBody>
              <a:bodyPr vert="horz" wrap="square" lIns="0" tIns="35560" rIns="0" bIns="0" rtlCol="0">
                <a:spAutoFit/>
              </a:bodyPr>
              <a:lstStyle/>
              <a:p>
                <a:pPr marL="142240" marR="132715" indent="-1270" algn="ctr">
                  <a:lnSpc>
                    <a:spcPct val="100200"/>
                  </a:lnSpc>
                  <a:spcBef>
                    <a:spcPts val="280"/>
                  </a:spcBef>
                </a:pPr>
                <a:r>
                  <a:rPr sz="1350" dirty="0">
                    <a:latin typeface="Calibri"/>
                    <a:cs typeface="Calibri"/>
                  </a:rPr>
                  <a:t>Mission  </a:t>
                </a:r>
                <a:r>
                  <a:rPr sz="1350" spc="-5" dirty="0">
                    <a:latin typeface="Calibri"/>
                    <a:cs typeface="Calibri"/>
                  </a:rPr>
                  <a:t>Command  </a:t>
                </a:r>
                <a:r>
                  <a:rPr sz="1350" spc="-10" dirty="0">
                    <a:latin typeface="Calibri"/>
                    <a:cs typeface="Calibri"/>
                  </a:rPr>
                  <a:t>I</a:t>
                </a:r>
                <a:r>
                  <a:rPr sz="1350" spc="-20" dirty="0">
                    <a:latin typeface="Calibri"/>
                    <a:cs typeface="Calibri"/>
                  </a:rPr>
                  <a:t>n</a:t>
                </a:r>
                <a:r>
                  <a:rPr sz="1350" spc="-35" dirty="0">
                    <a:latin typeface="Calibri"/>
                    <a:cs typeface="Calibri"/>
                  </a:rPr>
                  <a:t>f</a:t>
                </a:r>
                <a:r>
                  <a:rPr sz="1350" dirty="0">
                    <a:latin typeface="Calibri"/>
                    <a:cs typeface="Calibri"/>
                  </a:rPr>
                  <a:t>o</a:t>
                </a:r>
                <a:r>
                  <a:rPr sz="1350" spc="-5" dirty="0">
                    <a:latin typeface="Calibri"/>
                    <a:cs typeface="Calibri"/>
                  </a:rPr>
                  <a:t>r</a:t>
                </a:r>
                <a:r>
                  <a:rPr sz="1350" dirty="0">
                    <a:latin typeface="Calibri"/>
                    <a:cs typeface="Calibri"/>
                  </a:rPr>
                  <a:t>m</a:t>
                </a:r>
                <a:r>
                  <a:rPr sz="1350" spc="-20" dirty="0">
                    <a:latin typeface="Calibri"/>
                    <a:cs typeface="Calibri"/>
                  </a:rPr>
                  <a:t>a</a:t>
                </a:r>
                <a:r>
                  <a:rPr sz="1350" dirty="0">
                    <a:latin typeface="Calibri"/>
                    <a:cs typeface="Calibri"/>
                  </a:rPr>
                  <a:t>ti</a:t>
                </a:r>
                <a:r>
                  <a:rPr sz="1350" spc="0" dirty="0">
                    <a:latin typeface="Calibri"/>
                    <a:cs typeface="Calibri"/>
                  </a:rPr>
                  <a:t>o</a:t>
                </a:r>
                <a:r>
                  <a:rPr sz="1350" dirty="0">
                    <a:latin typeface="Calibri"/>
                    <a:cs typeface="Calibri"/>
                  </a:rPr>
                  <a:t>n  </a:t>
                </a:r>
                <a:r>
                  <a:rPr sz="1350" spc="-10" dirty="0">
                    <a:latin typeface="Calibri"/>
                    <a:cs typeface="Calibri"/>
                  </a:rPr>
                  <a:t>Systems  </a:t>
                </a:r>
                <a:r>
                  <a:rPr sz="1350" spc="-5" dirty="0">
                    <a:latin typeface="Calibri"/>
                    <a:cs typeface="Calibri"/>
                  </a:rPr>
                  <a:t>(MCIS)</a:t>
                </a:r>
                <a:endParaRPr sz="1350" dirty="0">
                  <a:latin typeface="Calibri"/>
                  <a:cs typeface="Calibri"/>
                </a:endParaRPr>
              </a:p>
            </p:txBody>
          </p:sp>
          <p:sp>
            <p:nvSpPr>
              <p:cNvPr id="34" name="object 34"/>
              <p:cNvSpPr txBox="1"/>
              <p:nvPr/>
            </p:nvSpPr>
            <p:spPr>
              <a:xfrm>
                <a:off x="7511033" y="1210817"/>
                <a:ext cx="1278890" cy="841375"/>
              </a:xfrm>
              <a:prstGeom prst="rect">
                <a:avLst/>
              </a:prstGeom>
              <a:solidFill>
                <a:srgbClr val="B8CDE4"/>
              </a:solidFill>
              <a:ln w="25907">
                <a:solidFill>
                  <a:srgbClr val="000000"/>
                </a:solidFill>
              </a:ln>
            </p:spPr>
            <p:txBody>
              <a:bodyPr vert="horz" wrap="square" lIns="0" tIns="3810" rIns="0" bIns="0" rtlCol="0">
                <a:spAutoFit/>
              </a:bodyPr>
              <a:lstStyle/>
              <a:p>
                <a:pPr marL="234315" marR="227329" indent="-1270" algn="ctr">
                  <a:lnSpc>
                    <a:spcPts val="1620"/>
                  </a:lnSpc>
                  <a:spcBef>
                    <a:spcPts val="30"/>
                  </a:spcBef>
                </a:pPr>
                <a:r>
                  <a:rPr sz="1350" spc="-20" dirty="0">
                    <a:latin typeface="Calibri"/>
                    <a:cs typeface="Calibri"/>
                  </a:rPr>
                  <a:t>Temporary  </a:t>
                </a:r>
                <a:r>
                  <a:rPr sz="1350" spc="-10" dirty="0">
                    <a:latin typeface="Calibri"/>
                    <a:cs typeface="Calibri"/>
                  </a:rPr>
                  <a:t>Interface</a:t>
                </a:r>
                <a:r>
                  <a:rPr sz="1350" spc="-80" dirty="0">
                    <a:latin typeface="Calibri"/>
                    <a:cs typeface="Calibri"/>
                  </a:rPr>
                  <a:t> </a:t>
                </a:r>
                <a:r>
                  <a:rPr sz="1350" spc="-5" dirty="0">
                    <a:latin typeface="Calibri"/>
                    <a:cs typeface="Calibri"/>
                  </a:rPr>
                  <a:t>to</a:t>
                </a:r>
                <a:endParaRPr sz="1350" dirty="0">
                  <a:latin typeface="Calibri"/>
                  <a:cs typeface="Calibri"/>
                </a:endParaRPr>
              </a:p>
              <a:p>
                <a:pPr algn="ctr">
                  <a:lnSpc>
                    <a:spcPts val="1580"/>
                  </a:lnSpc>
                </a:pPr>
                <a:r>
                  <a:rPr sz="1350" spc="-5" dirty="0">
                    <a:latin typeface="Calibri"/>
                    <a:cs typeface="Calibri"/>
                  </a:rPr>
                  <a:t>Legacy</a:t>
                </a:r>
                <a:r>
                  <a:rPr sz="1350" spc="-40" dirty="0">
                    <a:latin typeface="Calibri"/>
                    <a:cs typeface="Calibri"/>
                  </a:rPr>
                  <a:t> </a:t>
                </a:r>
                <a:r>
                  <a:rPr sz="1350" spc="-10" dirty="0">
                    <a:latin typeface="Calibri"/>
                    <a:cs typeface="Calibri"/>
                  </a:rPr>
                  <a:t>Systems</a:t>
                </a:r>
                <a:endParaRPr sz="1350" dirty="0">
                  <a:latin typeface="Calibri"/>
                  <a:cs typeface="Calibri"/>
                </a:endParaRPr>
              </a:p>
              <a:p>
                <a:pPr algn="ctr">
                  <a:lnSpc>
                    <a:spcPct val="100000"/>
                  </a:lnSpc>
                </a:pPr>
                <a:r>
                  <a:rPr sz="1350" spc="-20" dirty="0">
                    <a:latin typeface="Calibri"/>
                    <a:cs typeface="Calibri"/>
                  </a:rPr>
                  <a:t>(LVC-IA)</a:t>
                </a:r>
                <a:endParaRPr sz="1350" dirty="0">
                  <a:latin typeface="Calibri"/>
                  <a:cs typeface="Calibri"/>
                </a:endParaRPr>
              </a:p>
            </p:txBody>
          </p:sp>
        </p:grpSp>
      </p:grpSp>
      <p:sp>
        <p:nvSpPr>
          <p:cNvPr id="35" name="object 35"/>
          <p:cNvSpPr/>
          <p:nvPr/>
        </p:nvSpPr>
        <p:spPr>
          <a:xfrm>
            <a:off x="7991602" y="2045207"/>
            <a:ext cx="79375" cy="320040"/>
          </a:xfrm>
          <a:custGeom>
            <a:avLst/>
            <a:gdLst/>
            <a:ahLst/>
            <a:cxnLst/>
            <a:rect l="l" t="t" r="r" b="b"/>
            <a:pathLst>
              <a:path w="79375" h="320039">
                <a:moveTo>
                  <a:pt x="45677" y="76073"/>
                </a:moveTo>
                <a:lnTo>
                  <a:pt x="30437" y="76327"/>
                </a:lnTo>
                <a:lnTo>
                  <a:pt x="31242" y="124587"/>
                </a:lnTo>
                <a:lnTo>
                  <a:pt x="46481" y="124332"/>
                </a:lnTo>
                <a:lnTo>
                  <a:pt x="45677" y="76073"/>
                </a:lnTo>
                <a:close/>
              </a:path>
              <a:path w="79375" h="320039">
                <a:moveTo>
                  <a:pt x="36829" y="0"/>
                </a:moveTo>
                <a:lnTo>
                  <a:pt x="0" y="76834"/>
                </a:lnTo>
                <a:lnTo>
                  <a:pt x="30437" y="76327"/>
                </a:lnTo>
                <a:lnTo>
                  <a:pt x="30225" y="63626"/>
                </a:lnTo>
                <a:lnTo>
                  <a:pt x="45466" y="63372"/>
                </a:lnTo>
                <a:lnTo>
                  <a:pt x="69847" y="63372"/>
                </a:lnTo>
                <a:lnTo>
                  <a:pt x="36829" y="0"/>
                </a:lnTo>
                <a:close/>
              </a:path>
              <a:path w="79375" h="320039">
                <a:moveTo>
                  <a:pt x="45466" y="63372"/>
                </a:moveTo>
                <a:lnTo>
                  <a:pt x="30225" y="63626"/>
                </a:lnTo>
                <a:lnTo>
                  <a:pt x="30437" y="76327"/>
                </a:lnTo>
                <a:lnTo>
                  <a:pt x="45677" y="76073"/>
                </a:lnTo>
                <a:lnTo>
                  <a:pt x="45466" y="63372"/>
                </a:lnTo>
                <a:close/>
              </a:path>
              <a:path w="79375" h="320039">
                <a:moveTo>
                  <a:pt x="69847" y="63372"/>
                </a:moveTo>
                <a:lnTo>
                  <a:pt x="45466" y="63372"/>
                </a:lnTo>
                <a:lnTo>
                  <a:pt x="45677" y="76073"/>
                </a:lnTo>
                <a:lnTo>
                  <a:pt x="76200" y="75564"/>
                </a:lnTo>
                <a:lnTo>
                  <a:pt x="69847" y="63372"/>
                </a:lnTo>
                <a:close/>
              </a:path>
              <a:path w="79375" h="320039">
                <a:moveTo>
                  <a:pt x="47244" y="170052"/>
                </a:moveTo>
                <a:lnTo>
                  <a:pt x="32003" y="170306"/>
                </a:lnTo>
                <a:lnTo>
                  <a:pt x="33020" y="231266"/>
                </a:lnTo>
                <a:lnTo>
                  <a:pt x="48259" y="231012"/>
                </a:lnTo>
                <a:lnTo>
                  <a:pt x="47244" y="170052"/>
                </a:lnTo>
                <a:close/>
              </a:path>
              <a:path w="79375" h="320039">
                <a:moveTo>
                  <a:pt x="78867" y="243204"/>
                </a:moveTo>
                <a:lnTo>
                  <a:pt x="2667" y="244475"/>
                </a:lnTo>
                <a:lnTo>
                  <a:pt x="42037" y="320039"/>
                </a:lnTo>
                <a:lnTo>
                  <a:pt x="78867" y="243204"/>
                </a:lnTo>
                <a:close/>
              </a:path>
            </a:pathLst>
          </a:custGeom>
          <a:solidFill>
            <a:srgbClr val="000000"/>
          </a:solidFill>
        </p:spPr>
        <p:txBody>
          <a:bodyPr wrap="square" lIns="0" tIns="0" rIns="0" bIns="0" rtlCol="0"/>
          <a:lstStyle/>
          <a:p>
            <a:endParaRPr/>
          </a:p>
        </p:txBody>
      </p:sp>
      <p:sp>
        <p:nvSpPr>
          <p:cNvPr id="36" name="object 36"/>
          <p:cNvSpPr txBox="1"/>
          <p:nvPr/>
        </p:nvSpPr>
        <p:spPr>
          <a:xfrm>
            <a:off x="3733038" y="2418969"/>
            <a:ext cx="2822575" cy="239395"/>
          </a:xfrm>
          <a:prstGeom prst="rect">
            <a:avLst/>
          </a:prstGeom>
        </p:spPr>
        <p:txBody>
          <a:bodyPr vert="horz" wrap="square" lIns="0" tIns="13335" rIns="0" bIns="0" rtlCol="0">
            <a:spAutoFit/>
          </a:bodyPr>
          <a:lstStyle/>
          <a:p>
            <a:pPr marL="12700">
              <a:lnSpc>
                <a:spcPct val="100000"/>
              </a:lnSpc>
              <a:spcBef>
                <a:spcPts val="105"/>
              </a:spcBef>
            </a:pPr>
            <a:r>
              <a:rPr sz="1400" b="1" spc="-5" dirty="0">
                <a:latin typeface="Calibri"/>
                <a:cs typeface="Calibri"/>
              </a:rPr>
              <a:t>Common Synthetic Environment</a:t>
            </a:r>
            <a:r>
              <a:rPr sz="1400" b="1" spc="-130" dirty="0">
                <a:latin typeface="Calibri"/>
                <a:cs typeface="Calibri"/>
              </a:rPr>
              <a:t> </a:t>
            </a:r>
            <a:r>
              <a:rPr sz="1400" b="1" spc="-5" dirty="0">
                <a:latin typeface="Calibri"/>
                <a:cs typeface="Calibri"/>
              </a:rPr>
              <a:t>(CSE)</a:t>
            </a:r>
            <a:endParaRPr sz="1400">
              <a:latin typeface="Calibri"/>
              <a:cs typeface="Calibri"/>
            </a:endParaRPr>
          </a:p>
        </p:txBody>
      </p:sp>
      <p:sp>
        <p:nvSpPr>
          <p:cNvPr id="37" name="object 37"/>
          <p:cNvSpPr txBox="1"/>
          <p:nvPr/>
        </p:nvSpPr>
        <p:spPr>
          <a:xfrm>
            <a:off x="845616" y="5435600"/>
            <a:ext cx="1305560" cy="299720"/>
          </a:xfrm>
          <a:prstGeom prst="rect">
            <a:avLst/>
          </a:prstGeom>
        </p:spPr>
        <p:txBody>
          <a:bodyPr vert="horz" wrap="square" lIns="0" tIns="12700" rIns="0" bIns="0" rtlCol="0">
            <a:spAutoFit/>
          </a:bodyPr>
          <a:lstStyle/>
          <a:p>
            <a:pPr marL="12700" marR="5080">
              <a:lnSpc>
                <a:spcPct val="100000"/>
              </a:lnSpc>
              <a:spcBef>
                <a:spcPts val="100"/>
              </a:spcBef>
            </a:pPr>
            <a:r>
              <a:rPr sz="900" spc="-5" dirty="0">
                <a:latin typeface="Calibri"/>
                <a:cs typeface="Calibri"/>
              </a:rPr>
              <a:t>For example, Army Training  Information System</a:t>
            </a:r>
            <a:r>
              <a:rPr sz="900" spc="0" dirty="0">
                <a:latin typeface="Calibri"/>
                <a:cs typeface="Calibri"/>
              </a:rPr>
              <a:t> </a:t>
            </a:r>
            <a:r>
              <a:rPr sz="900" spc="-5" dirty="0">
                <a:latin typeface="Calibri"/>
                <a:cs typeface="Calibri"/>
              </a:rPr>
              <a:t>(ATIS)</a:t>
            </a:r>
            <a:endParaRPr sz="900">
              <a:latin typeface="Calibri"/>
              <a:cs typeface="Calibri"/>
            </a:endParaRPr>
          </a:p>
        </p:txBody>
      </p:sp>
      <p:sp>
        <p:nvSpPr>
          <p:cNvPr id="38" name="object 38"/>
          <p:cNvSpPr txBox="1"/>
          <p:nvPr/>
        </p:nvSpPr>
        <p:spPr>
          <a:xfrm>
            <a:off x="610311" y="4186173"/>
            <a:ext cx="664210" cy="299720"/>
          </a:xfrm>
          <a:prstGeom prst="rect">
            <a:avLst/>
          </a:prstGeom>
        </p:spPr>
        <p:txBody>
          <a:bodyPr vert="horz" wrap="square" lIns="0" tIns="12700" rIns="0" bIns="0" rtlCol="0">
            <a:spAutoFit/>
          </a:bodyPr>
          <a:lstStyle/>
          <a:p>
            <a:pPr marL="12700" marR="5080">
              <a:lnSpc>
                <a:spcPct val="100000"/>
              </a:lnSpc>
              <a:spcBef>
                <a:spcPts val="100"/>
              </a:spcBef>
            </a:pPr>
            <a:r>
              <a:rPr sz="900" spc="-5" dirty="0">
                <a:latin typeface="Calibri"/>
                <a:cs typeface="Calibri"/>
              </a:rPr>
              <a:t>*Includes  OE/Red</a:t>
            </a:r>
            <a:r>
              <a:rPr sz="900" spc="-60" dirty="0">
                <a:latin typeface="Calibri"/>
                <a:cs typeface="Calibri"/>
              </a:rPr>
              <a:t> </a:t>
            </a:r>
            <a:r>
              <a:rPr sz="900" spc="-5" dirty="0">
                <a:latin typeface="Calibri"/>
                <a:cs typeface="Calibri"/>
              </a:rPr>
              <a:t>Force</a:t>
            </a:r>
            <a:endParaRPr sz="900">
              <a:latin typeface="Calibri"/>
              <a:cs typeface="Calibri"/>
            </a:endParaRPr>
          </a:p>
        </p:txBody>
      </p:sp>
      <p:graphicFrame>
        <p:nvGraphicFramePr>
          <p:cNvPr id="39" name="object 39"/>
          <p:cNvGraphicFramePr>
            <a:graphicFrameLocks noGrp="1"/>
          </p:cNvGraphicFramePr>
          <p:nvPr>
            <p:extLst>
              <p:ext uri="{D42A27DB-BD31-4B8C-83A1-F6EECF244321}">
                <p14:modId xmlns:p14="http://schemas.microsoft.com/office/powerpoint/2010/main" val="1346631546"/>
              </p:ext>
            </p:extLst>
          </p:nvPr>
        </p:nvGraphicFramePr>
        <p:xfrm>
          <a:off x="4026408" y="4128515"/>
          <a:ext cx="1219200" cy="1962150"/>
        </p:xfrm>
        <a:graphic>
          <a:graphicData uri="http://schemas.openxmlformats.org/drawingml/2006/table">
            <a:tbl>
              <a:tblPr firstRow="1" bandRow="1">
                <a:tableStyleId>{2D5ABB26-0587-4C30-8999-92F81FD0307C}</a:tableStyleId>
              </a:tblPr>
              <a:tblGrid>
                <a:gridCol w="609600"/>
                <a:gridCol w="609600"/>
              </a:tblGrid>
              <a:tr h="1627505">
                <a:tc gridSpan="2">
                  <a:txBody>
                    <a:bodyPr/>
                    <a:lstStyle/>
                    <a:p>
                      <a:pPr marL="129539" marR="96520" algn="ctr">
                        <a:lnSpc>
                          <a:spcPct val="100200"/>
                        </a:lnSpc>
                        <a:spcBef>
                          <a:spcPts val="180"/>
                        </a:spcBef>
                      </a:pPr>
                      <a:r>
                        <a:rPr sz="1350" spc="-5" dirty="0">
                          <a:latin typeface="Calibri"/>
                          <a:cs typeface="Calibri"/>
                        </a:rPr>
                        <a:t>Virtual  </a:t>
                      </a:r>
                      <a:r>
                        <a:rPr sz="1350" spc="-10" dirty="0">
                          <a:latin typeface="Calibri"/>
                          <a:cs typeface="Calibri"/>
                        </a:rPr>
                        <a:t>Immersive  </a:t>
                      </a:r>
                      <a:r>
                        <a:rPr sz="1350" spc="-5" dirty="0">
                          <a:latin typeface="Calibri"/>
                          <a:cs typeface="Calibri"/>
                        </a:rPr>
                        <a:t>User</a:t>
                      </a:r>
                      <a:r>
                        <a:rPr sz="1350" spc="-95" dirty="0">
                          <a:latin typeface="Calibri"/>
                          <a:cs typeface="Calibri"/>
                        </a:rPr>
                        <a:t> </a:t>
                      </a:r>
                      <a:r>
                        <a:rPr sz="1350" spc="-10" dirty="0">
                          <a:latin typeface="Calibri"/>
                          <a:cs typeface="Calibri"/>
                        </a:rPr>
                        <a:t>Interface  </a:t>
                      </a:r>
                      <a:r>
                        <a:rPr sz="1350" spc="-5" dirty="0">
                          <a:latin typeface="Calibri"/>
                          <a:cs typeface="Calibri"/>
                        </a:rPr>
                        <a:t>and</a:t>
                      </a:r>
                      <a:r>
                        <a:rPr sz="1350" spc="-60" dirty="0">
                          <a:latin typeface="Calibri"/>
                          <a:cs typeface="Calibri"/>
                        </a:rPr>
                        <a:t> </a:t>
                      </a:r>
                      <a:r>
                        <a:rPr sz="1350" spc="-10" dirty="0">
                          <a:latin typeface="Calibri"/>
                          <a:cs typeface="Calibri"/>
                        </a:rPr>
                        <a:t>Hardware</a:t>
                      </a:r>
                      <a:endParaRPr sz="1350" dirty="0">
                        <a:latin typeface="Calibri"/>
                        <a:cs typeface="Calibri"/>
                      </a:endParaRPr>
                    </a:p>
                    <a:p>
                      <a:pPr marL="211454" marR="206375" algn="ctr">
                        <a:lnSpc>
                          <a:spcPct val="100000"/>
                        </a:lnSpc>
                        <a:spcBef>
                          <a:spcPts val="455"/>
                        </a:spcBef>
                      </a:pPr>
                      <a:r>
                        <a:rPr sz="750" dirty="0">
                          <a:latin typeface="Calibri"/>
                          <a:cs typeface="Calibri"/>
                        </a:rPr>
                        <a:t>Mixed </a:t>
                      </a:r>
                      <a:r>
                        <a:rPr sz="750" spc="-5" dirty="0">
                          <a:latin typeface="Calibri"/>
                          <a:cs typeface="Calibri"/>
                        </a:rPr>
                        <a:t>Reality  Haptics  Physiological</a:t>
                      </a:r>
                      <a:r>
                        <a:rPr sz="750" spc="-35" dirty="0">
                          <a:latin typeface="Calibri"/>
                          <a:cs typeface="Calibri"/>
                        </a:rPr>
                        <a:t> </a:t>
                      </a:r>
                      <a:r>
                        <a:rPr sz="750" spc="-5" dirty="0">
                          <a:latin typeface="Calibri"/>
                          <a:cs typeface="Calibri"/>
                        </a:rPr>
                        <a:t>Affects  Simulator Sickness  Reconfigurable  Transportable</a:t>
                      </a:r>
                      <a:endParaRPr sz="750" dirty="0">
                        <a:latin typeface="Calibri"/>
                        <a:cs typeface="Calibri"/>
                      </a:endParaRPr>
                    </a:p>
                  </a:txBody>
                  <a:tcPr marL="0" marR="0" marT="2286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C3D59B"/>
                    </a:solidFill>
                  </a:tcPr>
                </a:tc>
                <a:tc hMerge="1">
                  <a:txBody>
                    <a:bodyPr/>
                    <a:lstStyle/>
                    <a:p>
                      <a:endParaRPr/>
                    </a:p>
                  </a:txBody>
                  <a:tcPr marL="0" marR="0" marT="0" marB="0"/>
                </a:tc>
              </a:tr>
              <a:tr h="334645">
                <a:tc>
                  <a:txBody>
                    <a:bodyPr/>
                    <a:lstStyle/>
                    <a:p>
                      <a:pPr marL="113664">
                        <a:lnSpc>
                          <a:spcPct val="100000"/>
                        </a:lnSpc>
                        <a:spcBef>
                          <a:spcPts val="420"/>
                        </a:spcBef>
                      </a:pPr>
                      <a:r>
                        <a:rPr sz="1350" spc="-5" dirty="0">
                          <a:latin typeface="Calibri"/>
                          <a:cs typeface="Calibri"/>
                        </a:rPr>
                        <a:t>S/SVT</a:t>
                      </a:r>
                      <a:endParaRPr sz="1350">
                        <a:latin typeface="Calibri"/>
                        <a:cs typeface="Calibri"/>
                      </a:endParaRPr>
                    </a:p>
                  </a:txBody>
                  <a:tcPr marL="0" marR="0" marT="5334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C3D59B"/>
                    </a:solidFill>
                  </a:tcPr>
                </a:tc>
                <a:tc>
                  <a:txBody>
                    <a:bodyPr/>
                    <a:lstStyle/>
                    <a:p>
                      <a:pPr marL="54610" marR="23495" algn="ctr">
                        <a:lnSpc>
                          <a:spcPct val="100000"/>
                        </a:lnSpc>
                        <a:spcBef>
                          <a:spcPts val="204"/>
                        </a:spcBef>
                      </a:pPr>
                      <a:r>
                        <a:rPr sz="600" spc="-5" dirty="0">
                          <a:latin typeface="Calibri"/>
                          <a:cs typeface="Calibri"/>
                        </a:rPr>
                        <a:t>Reconfigurable  Virtual</a:t>
                      </a:r>
                      <a:r>
                        <a:rPr sz="600" spc="-60" dirty="0">
                          <a:latin typeface="Calibri"/>
                          <a:cs typeface="Calibri"/>
                        </a:rPr>
                        <a:t> </a:t>
                      </a:r>
                      <a:r>
                        <a:rPr sz="600" spc="-5" dirty="0">
                          <a:latin typeface="Calibri"/>
                          <a:cs typeface="Calibri"/>
                        </a:rPr>
                        <a:t>Collective  Trainers</a:t>
                      </a:r>
                      <a:endParaRPr sz="600">
                        <a:latin typeface="Calibri"/>
                        <a:cs typeface="Calibri"/>
                      </a:endParaRPr>
                    </a:p>
                  </a:txBody>
                  <a:tcPr marL="0" marR="0" marT="26034"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C3D59B"/>
                    </a:solidFill>
                  </a:tcPr>
                </a:tc>
              </a:tr>
            </a:tbl>
          </a:graphicData>
        </a:graphic>
      </p:graphicFrame>
    </p:spTree>
    <p:extLst>
      <p:ext uri="{BB962C8B-B14F-4D97-AF65-F5344CB8AC3E}">
        <p14:creationId xmlns:p14="http://schemas.microsoft.com/office/powerpoint/2010/main" val="3940416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403413" y="4948517"/>
            <a:ext cx="8256495" cy="1281954"/>
          </a:xfrm>
          <a:prstGeom prst="rect">
            <a:avLst/>
          </a:prstGeom>
          <a:solidFill>
            <a:srgbClr val="90B0D4"/>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t>Enabling Systems</a:t>
            </a:r>
            <a:endParaRPr lang="en-US" dirty="0"/>
          </a:p>
        </p:txBody>
      </p:sp>
      <p:sp>
        <p:nvSpPr>
          <p:cNvPr id="2" name="object 2"/>
          <p:cNvSpPr txBox="1">
            <a:spLocks noGrp="1"/>
          </p:cNvSpPr>
          <p:nvPr>
            <p:ph type="title"/>
          </p:nvPr>
        </p:nvSpPr>
        <p:spPr>
          <a:prstGeom prst="rect">
            <a:avLst/>
          </a:prstGeom>
        </p:spPr>
        <p:txBody>
          <a:bodyPr vert="horz" wrap="square" lIns="0" tIns="12700" rIns="0" bIns="0" rtlCol="0">
            <a:spAutoFit/>
          </a:bodyPr>
          <a:lstStyle/>
          <a:p>
            <a:pPr marL="601345">
              <a:lnSpc>
                <a:spcPct val="100000"/>
              </a:lnSpc>
              <a:spcBef>
                <a:spcPts val="100"/>
              </a:spcBef>
            </a:pPr>
            <a:r>
              <a:rPr lang="en-US" dirty="0" smtClean="0"/>
              <a:t>STE Framework 2020</a:t>
            </a:r>
            <a:endParaRPr spc="-10" dirty="0"/>
          </a:p>
          <a:p>
            <a:pPr marL="601345">
              <a:lnSpc>
                <a:spcPct val="100000"/>
              </a:lnSpc>
              <a:spcBef>
                <a:spcPts val="45"/>
              </a:spcBef>
            </a:pPr>
            <a:r>
              <a:rPr sz="1200" spc="-5" dirty="0">
                <a:solidFill>
                  <a:srgbClr val="959595"/>
                </a:solidFill>
              </a:rPr>
              <a:t>SOLDIERS </a:t>
            </a:r>
            <a:r>
              <a:rPr sz="1200" dirty="0">
                <a:solidFill>
                  <a:srgbClr val="959595"/>
                </a:solidFill>
              </a:rPr>
              <a:t>AND </a:t>
            </a:r>
            <a:r>
              <a:rPr sz="1200" spc="-10" dirty="0">
                <a:solidFill>
                  <a:srgbClr val="959595"/>
                </a:solidFill>
              </a:rPr>
              <a:t>LEADERS </a:t>
            </a:r>
            <a:r>
              <a:rPr sz="1200" dirty="0">
                <a:solidFill>
                  <a:srgbClr val="959595"/>
                </a:solidFill>
              </a:rPr>
              <a:t>- OUR </a:t>
            </a:r>
            <a:r>
              <a:rPr sz="1200" spc="-5" dirty="0">
                <a:solidFill>
                  <a:srgbClr val="959595"/>
                </a:solidFill>
              </a:rPr>
              <a:t>ASYMMETRIC</a:t>
            </a:r>
            <a:r>
              <a:rPr sz="1200" spc="5" dirty="0">
                <a:solidFill>
                  <a:srgbClr val="959595"/>
                </a:solidFill>
              </a:rPr>
              <a:t> </a:t>
            </a:r>
            <a:r>
              <a:rPr sz="1200" spc="-20" dirty="0">
                <a:solidFill>
                  <a:srgbClr val="959595"/>
                </a:solidFill>
              </a:rPr>
              <a:t>ADVANTAGE</a:t>
            </a:r>
            <a:endParaRPr sz="1200" dirty="0"/>
          </a:p>
        </p:txBody>
      </p:sp>
      <p:sp>
        <p:nvSpPr>
          <p:cNvPr id="40" name="object 40"/>
          <p:cNvSpPr txBox="1">
            <a:spLocks noGrp="1"/>
          </p:cNvSpPr>
          <p:nvPr>
            <p:ph type="sldNum" sz="quarter" idx="4294967295"/>
          </p:nvPr>
        </p:nvSpPr>
        <p:spPr>
          <a:xfrm>
            <a:off x="8988425" y="6694488"/>
            <a:ext cx="155575" cy="127000"/>
          </a:xfrm>
          <a:prstGeom prst="rect">
            <a:avLst/>
          </a:prstGeom>
        </p:spPr>
        <p:txBody>
          <a:bodyPr vert="horz" wrap="square" lIns="0" tIns="0" rIns="0" bIns="0" rtlCol="0">
            <a:spAutoFit/>
          </a:bodyPr>
          <a:lstStyle/>
          <a:p>
            <a:pPr marL="25400">
              <a:lnSpc>
                <a:spcPts val="865"/>
              </a:lnSpc>
            </a:pPr>
            <a:fld id="{81D60167-4931-47E6-BA6A-407CBD079E47}" type="slidenum">
              <a:rPr dirty="0"/>
              <a:t>7</a:t>
            </a:fld>
            <a:endParaRPr dirty="0"/>
          </a:p>
        </p:txBody>
      </p:sp>
      <p:sp>
        <p:nvSpPr>
          <p:cNvPr id="16" name="object 16"/>
          <p:cNvSpPr txBox="1"/>
          <p:nvPr/>
        </p:nvSpPr>
        <p:spPr>
          <a:xfrm>
            <a:off x="5656729" y="5388912"/>
            <a:ext cx="2339788" cy="300082"/>
          </a:xfrm>
          <a:prstGeom prst="rect">
            <a:avLst/>
          </a:prstGeom>
          <a:solidFill>
            <a:srgbClr val="B8CDE4"/>
          </a:solidFill>
          <a:ln w="25907">
            <a:solidFill>
              <a:srgbClr val="000000"/>
            </a:solidFill>
          </a:ln>
        </p:spPr>
        <p:txBody>
          <a:bodyPr vert="horz" wrap="square" lIns="0" tIns="45720" rIns="0" bIns="45720" rtlCol="0">
            <a:spAutoFit/>
          </a:bodyPr>
          <a:lstStyle/>
          <a:p>
            <a:pPr marL="81915" marR="75565" indent="38100" algn="ctr">
              <a:lnSpc>
                <a:spcPct val="100499"/>
              </a:lnSpc>
              <a:spcBef>
                <a:spcPts val="655"/>
              </a:spcBef>
            </a:pPr>
            <a:r>
              <a:rPr lang="en-US" sz="1350" spc="-10" dirty="0" smtClean="0">
                <a:latin typeface="Calibri"/>
                <a:cs typeface="Calibri"/>
              </a:rPr>
              <a:t>Mission Command Systems</a:t>
            </a:r>
            <a:endParaRPr sz="1350" dirty="0">
              <a:latin typeface="Calibri"/>
              <a:cs typeface="Calibri"/>
            </a:endParaRPr>
          </a:p>
        </p:txBody>
      </p:sp>
      <p:sp>
        <p:nvSpPr>
          <p:cNvPr id="20" name="object 20"/>
          <p:cNvSpPr txBox="1"/>
          <p:nvPr/>
        </p:nvSpPr>
        <p:spPr>
          <a:xfrm>
            <a:off x="842681" y="5339608"/>
            <a:ext cx="2277035" cy="610424"/>
          </a:xfrm>
          <a:prstGeom prst="rect">
            <a:avLst/>
          </a:prstGeom>
          <a:solidFill>
            <a:srgbClr val="B8CDE4"/>
          </a:solidFill>
          <a:ln w="25908">
            <a:solidFill>
              <a:srgbClr val="000000"/>
            </a:solidFill>
          </a:ln>
        </p:spPr>
        <p:txBody>
          <a:bodyPr vert="horz" wrap="square" lIns="0" tIns="45720" rIns="0" bIns="45720" rtlCol="0">
            <a:spAutoFit/>
          </a:bodyPr>
          <a:lstStyle/>
          <a:p>
            <a:pPr marL="486409" marR="109220" indent="-372745" algn="ctr">
              <a:lnSpc>
                <a:spcPct val="100000"/>
              </a:lnSpc>
              <a:spcBef>
                <a:spcPts val="530"/>
              </a:spcBef>
            </a:pPr>
            <a:r>
              <a:rPr sz="1350" spc="-5" dirty="0">
                <a:latin typeface="Calibri"/>
                <a:cs typeface="Calibri"/>
              </a:rPr>
              <a:t>Authoritative</a:t>
            </a:r>
            <a:r>
              <a:rPr sz="1350" spc="-70" dirty="0">
                <a:latin typeface="Calibri"/>
                <a:cs typeface="Calibri"/>
              </a:rPr>
              <a:t> </a:t>
            </a:r>
            <a:r>
              <a:rPr sz="1350" spc="-5" dirty="0">
                <a:latin typeface="Calibri"/>
                <a:cs typeface="Calibri"/>
              </a:rPr>
              <a:t>Data  </a:t>
            </a:r>
            <a:r>
              <a:rPr sz="1350" spc="-5" dirty="0" smtClean="0">
                <a:latin typeface="Calibri"/>
                <a:cs typeface="Calibri"/>
              </a:rPr>
              <a:t>Sources</a:t>
            </a:r>
            <a:r>
              <a:rPr lang="en-US" sz="1350" spc="-5" dirty="0" smtClean="0">
                <a:latin typeface="Calibri"/>
                <a:cs typeface="Calibri"/>
              </a:rPr>
              <a:t> </a:t>
            </a:r>
          </a:p>
          <a:p>
            <a:pPr marR="109220" algn="ctr">
              <a:spcBef>
                <a:spcPts val="530"/>
              </a:spcBef>
            </a:pPr>
            <a:r>
              <a:rPr lang="en-US" sz="800" spc="-5" dirty="0">
                <a:latin typeface="Calibri"/>
                <a:cs typeface="Calibri"/>
              </a:rPr>
              <a:t>For example, Army </a:t>
            </a:r>
            <a:r>
              <a:rPr lang="en-US" sz="800" spc="-5" dirty="0" smtClean="0">
                <a:latin typeface="Calibri"/>
                <a:cs typeface="Calibri"/>
              </a:rPr>
              <a:t>Training  </a:t>
            </a:r>
            <a:r>
              <a:rPr lang="en-US" sz="800" spc="-5" dirty="0">
                <a:latin typeface="Calibri"/>
                <a:cs typeface="Calibri"/>
              </a:rPr>
              <a:t>Information System</a:t>
            </a:r>
            <a:r>
              <a:rPr lang="en-US" sz="800" dirty="0">
                <a:latin typeface="Calibri"/>
                <a:cs typeface="Calibri"/>
              </a:rPr>
              <a:t> </a:t>
            </a:r>
            <a:r>
              <a:rPr lang="en-US" sz="800" spc="-5" dirty="0">
                <a:latin typeface="Calibri"/>
                <a:cs typeface="Calibri"/>
              </a:rPr>
              <a:t>(ATIS</a:t>
            </a:r>
            <a:r>
              <a:rPr lang="en-US" sz="800" spc="-5" dirty="0" smtClean="0">
                <a:latin typeface="Calibri"/>
                <a:cs typeface="Calibri"/>
              </a:rPr>
              <a:t>)</a:t>
            </a:r>
            <a:endParaRPr lang="en-US" sz="800" dirty="0">
              <a:latin typeface="Calibri"/>
              <a:cs typeface="Calibri"/>
            </a:endParaRPr>
          </a:p>
        </p:txBody>
      </p:sp>
      <p:sp>
        <p:nvSpPr>
          <p:cNvPr id="28" name="object 28"/>
          <p:cNvSpPr/>
          <p:nvPr/>
        </p:nvSpPr>
        <p:spPr>
          <a:xfrm>
            <a:off x="6364403" y="6892245"/>
            <a:ext cx="76200" cy="314960"/>
          </a:xfrm>
          <a:custGeom>
            <a:avLst/>
            <a:gdLst/>
            <a:ahLst/>
            <a:cxnLst/>
            <a:rect l="l" t="t" r="r" b="b"/>
            <a:pathLst>
              <a:path w="76200" h="314960">
                <a:moveTo>
                  <a:pt x="45720" y="63500"/>
                </a:moveTo>
                <a:lnTo>
                  <a:pt x="30479" y="63500"/>
                </a:lnTo>
                <a:lnTo>
                  <a:pt x="30479" y="124460"/>
                </a:lnTo>
                <a:lnTo>
                  <a:pt x="45720" y="124460"/>
                </a:lnTo>
                <a:lnTo>
                  <a:pt x="45720" y="63500"/>
                </a:lnTo>
                <a:close/>
              </a:path>
              <a:path w="76200" h="314960">
                <a:moveTo>
                  <a:pt x="38100" y="0"/>
                </a:moveTo>
                <a:lnTo>
                  <a:pt x="0" y="76200"/>
                </a:lnTo>
                <a:lnTo>
                  <a:pt x="30479" y="76200"/>
                </a:lnTo>
                <a:lnTo>
                  <a:pt x="30479" y="63500"/>
                </a:lnTo>
                <a:lnTo>
                  <a:pt x="69850" y="63500"/>
                </a:lnTo>
                <a:lnTo>
                  <a:pt x="38100" y="0"/>
                </a:lnTo>
                <a:close/>
              </a:path>
              <a:path w="76200" h="314960">
                <a:moveTo>
                  <a:pt x="69850" y="63500"/>
                </a:moveTo>
                <a:lnTo>
                  <a:pt x="45720" y="63500"/>
                </a:lnTo>
                <a:lnTo>
                  <a:pt x="45720" y="76200"/>
                </a:lnTo>
                <a:lnTo>
                  <a:pt x="76200" y="76200"/>
                </a:lnTo>
                <a:lnTo>
                  <a:pt x="69850" y="63500"/>
                </a:lnTo>
                <a:close/>
              </a:path>
              <a:path w="76200" h="314960">
                <a:moveTo>
                  <a:pt x="45720" y="170180"/>
                </a:moveTo>
                <a:lnTo>
                  <a:pt x="30479" y="170180"/>
                </a:lnTo>
                <a:lnTo>
                  <a:pt x="30479" y="231140"/>
                </a:lnTo>
                <a:lnTo>
                  <a:pt x="45720" y="231140"/>
                </a:lnTo>
                <a:lnTo>
                  <a:pt x="45720" y="170180"/>
                </a:lnTo>
                <a:close/>
              </a:path>
              <a:path w="76200" h="314960">
                <a:moveTo>
                  <a:pt x="76200" y="238379"/>
                </a:moveTo>
                <a:lnTo>
                  <a:pt x="0" y="238379"/>
                </a:lnTo>
                <a:lnTo>
                  <a:pt x="38100" y="314579"/>
                </a:lnTo>
                <a:lnTo>
                  <a:pt x="76200" y="238379"/>
                </a:lnTo>
                <a:close/>
              </a:path>
            </a:pathLst>
          </a:custGeom>
          <a:solidFill>
            <a:srgbClr val="000000"/>
          </a:solidFill>
        </p:spPr>
        <p:txBody>
          <a:bodyPr wrap="square" lIns="0" tIns="0" rIns="0" bIns="0" rtlCol="0"/>
          <a:lstStyle/>
          <a:p>
            <a:endParaRPr/>
          </a:p>
        </p:txBody>
      </p:sp>
      <p:sp>
        <p:nvSpPr>
          <p:cNvPr id="27" name="object 27"/>
          <p:cNvSpPr txBox="1"/>
          <p:nvPr/>
        </p:nvSpPr>
        <p:spPr>
          <a:xfrm>
            <a:off x="3625447" y="5349587"/>
            <a:ext cx="1484434" cy="300082"/>
          </a:xfrm>
          <a:prstGeom prst="rect">
            <a:avLst/>
          </a:prstGeom>
          <a:solidFill>
            <a:srgbClr val="B8CDE4"/>
          </a:solidFill>
          <a:ln w="25907">
            <a:solidFill>
              <a:srgbClr val="000000"/>
            </a:solidFill>
          </a:ln>
        </p:spPr>
        <p:txBody>
          <a:bodyPr vert="horz" wrap="square" lIns="0" tIns="45720" rIns="0" bIns="45720" rtlCol="0">
            <a:spAutoFit/>
          </a:bodyPr>
          <a:lstStyle/>
          <a:p>
            <a:pPr marL="142240" marR="132715" indent="-1270" algn="ctr">
              <a:lnSpc>
                <a:spcPct val="100200"/>
              </a:lnSpc>
              <a:spcBef>
                <a:spcPts val="280"/>
              </a:spcBef>
            </a:pPr>
            <a:r>
              <a:rPr lang="en-US" sz="1350" dirty="0" smtClean="0">
                <a:latin typeface="Calibri"/>
                <a:cs typeface="Calibri"/>
              </a:rPr>
              <a:t>Army Network</a:t>
            </a:r>
            <a:endParaRPr sz="1350" dirty="0">
              <a:latin typeface="Calibri"/>
              <a:cs typeface="Calibri"/>
            </a:endParaRPr>
          </a:p>
        </p:txBody>
      </p:sp>
      <p:sp>
        <p:nvSpPr>
          <p:cNvPr id="35" name="object 35"/>
          <p:cNvSpPr/>
          <p:nvPr/>
        </p:nvSpPr>
        <p:spPr>
          <a:xfrm>
            <a:off x="7525437" y="6886148"/>
            <a:ext cx="79375" cy="320040"/>
          </a:xfrm>
          <a:custGeom>
            <a:avLst/>
            <a:gdLst/>
            <a:ahLst/>
            <a:cxnLst/>
            <a:rect l="l" t="t" r="r" b="b"/>
            <a:pathLst>
              <a:path w="79375" h="320039">
                <a:moveTo>
                  <a:pt x="45677" y="76073"/>
                </a:moveTo>
                <a:lnTo>
                  <a:pt x="30437" y="76327"/>
                </a:lnTo>
                <a:lnTo>
                  <a:pt x="31242" y="124587"/>
                </a:lnTo>
                <a:lnTo>
                  <a:pt x="46481" y="124332"/>
                </a:lnTo>
                <a:lnTo>
                  <a:pt x="45677" y="76073"/>
                </a:lnTo>
                <a:close/>
              </a:path>
              <a:path w="79375" h="320039">
                <a:moveTo>
                  <a:pt x="36829" y="0"/>
                </a:moveTo>
                <a:lnTo>
                  <a:pt x="0" y="76834"/>
                </a:lnTo>
                <a:lnTo>
                  <a:pt x="30437" y="76327"/>
                </a:lnTo>
                <a:lnTo>
                  <a:pt x="30225" y="63626"/>
                </a:lnTo>
                <a:lnTo>
                  <a:pt x="45466" y="63372"/>
                </a:lnTo>
                <a:lnTo>
                  <a:pt x="69847" y="63372"/>
                </a:lnTo>
                <a:lnTo>
                  <a:pt x="36829" y="0"/>
                </a:lnTo>
                <a:close/>
              </a:path>
              <a:path w="79375" h="320039">
                <a:moveTo>
                  <a:pt x="45466" y="63372"/>
                </a:moveTo>
                <a:lnTo>
                  <a:pt x="30225" y="63626"/>
                </a:lnTo>
                <a:lnTo>
                  <a:pt x="30437" y="76327"/>
                </a:lnTo>
                <a:lnTo>
                  <a:pt x="45677" y="76073"/>
                </a:lnTo>
                <a:lnTo>
                  <a:pt x="45466" y="63372"/>
                </a:lnTo>
                <a:close/>
              </a:path>
              <a:path w="79375" h="320039">
                <a:moveTo>
                  <a:pt x="69847" y="63372"/>
                </a:moveTo>
                <a:lnTo>
                  <a:pt x="45466" y="63372"/>
                </a:lnTo>
                <a:lnTo>
                  <a:pt x="45677" y="76073"/>
                </a:lnTo>
                <a:lnTo>
                  <a:pt x="76200" y="75564"/>
                </a:lnTo>
                <a:lnTo>
                  <a:pt x="69847" y="63372"/>
                </a:lnTo>
                <a:close/>
              </a:path>
              <a:path w="79375" h="320039">
                <a:moveTo>
                  <a:pt x="47244" y="170052"/>
                </a:moveTo>
                <a:lnTo>
                  <a:pt x="32003" y="170306"/>
                </a:lnTo>
                <a:lnTo>
                  <a:pt x="33020" y="231266"/>
                </a:lnTo>
                <a:lnTo>
                  <a:pt x="48259" y="231012"/>
                </a:lnTo>
                <a:lnTo>
                  <a:pt x="47244" y="170052"/>
                </a:lnTo>
                <a:close/>
              </a:path>
              <a:path w="79375" h="320039">
                <a:moveTo>
                  <a:pt x="78867" y="243204"/>
                </a:moveTo>
                <a:lnTo>
                  <a:pt x="2667" y="244475"/>
                </a:lnTo>
                <a:lnTo>
                  <a:pt x="42037" y="320039"/>
                </a:lnTo>
                <a:lnTo>
                  <a:pt x="78867" y="243204"/>
                </a:lnTo>
                <a:close/>
              </a:path>
            </a:pathLst>
          </a:custGeom>
          <a:solidFill>
            <a:srgbClr val="000000"/>
          </a:solidFill>
        </p:spPr>
        <p:txBody>
          <a:bodyPr wrap="square" lIns="0" tIns="0" rIns="0" bIns="0" rtlCol="0"/>
          <a:lstStyle/>
          <a:p>
            <a:endParaRPr/>
          </a:p>
        </p:txBody>
      </p:sp>
      <p:grpSp>
        <p:nvGrpSpPr>
          <p:cNvPr id="51" name="Group 50"/>
          <p:cNvGrpSpPr/>
          <p:nvPr/>
        </p:nvGrpSpPr>
        <p:grpSpPr>
          <a:xfrm>
            <a:off x="394448" y="1246095"/>
            <a:ext cx="8265458" cy="3612776"/>
            <a:chOff x="107577" y="2420471"/>
            <a:chExt cx="8265458" cy="3612776"/>
          </a:xfrm>
        </p:grpSpPr>
        <p:sp>
          <p:nvSpPr>
            <p:cNvPr id="50" name="Rectangle 49"/>
            <p:cNvSpPr/>
            <p:nvPr/>
          </p:nvSpPr>
          <p:spPr>
            <a:xfrm>
              <a:off x="107577" y="2420471"/>
              <a:ext cx="8265458" cy="361277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t>Synthetic Training Environment</a:t>
              </a:r>
              <a:endParaRPr lang="en-US" dirty="0"/>
            </a:p>
          </p:txBody>
        </p:sp>
        <p:sp>
          <p:nvSpPr>
            <p:cNvPr id="10" name="object 10"/>
            <p:cNvSpPr txBox="1"/>
            <p:nvPr/>
          </p:nvSpPr>
          <p:spPr>
            <a:xfrm>
              <a:off x="5060979" y="3472041"/>
              <a:ext cx="3078974" cy="654666"/>
            </a:xfrm>
            <a:prstGeom prst="rect">
              <a:avLst/>
            </a:prstGeom>
            <a:solidFill>
              <a:srgbClr val="C3D59B"/>
            </a:solidFill>
            <a:ln w="25907">
              <a:solidFill>
                <a:srgbClr val="000000"/>
              </a:solidFill>
            </a:ln>
          </p:spPr>
          <p:txBody>
            <a:bodyPr vert="horz" wrap="square" lIns="0" tIns="114935" rIns="0" bIns="0" rtlCol="0">
              <a:spAutoFit/>
            </a:bodyPr>
            <a:lstStyle/>
            <a:p>
              <a:pPr marL="182880">
                <a:lnSpc>
                  <a:spcPct val="100000"/>
                </a:lnSpc>
                <a:spcBef>
                  <a:spcPts val="905"/>
                </a:spcBef>
              </a:pPr>
              <a:r>
                <a:rPr lang="en-US" sz="1350" spc="-5" dirty="0" smtClean="0">
                  <a:latin typeface="Calibri"/>
                  <a:cs typeface="Calibri"/>
                </a:rPr>
                <a:t>STE Future Live Training Environment (LTE)</a:t>
              </a:r>
            </a:p>
            <a:p>
              <a:pPr marL="182880">
                <a:lnSpc>
                  <a:spcPct val="100000"/>
                </a:lnSpc>
              </a:pPr>
              <a:endParaRPr lang="en-US" sz="800" spc="-5" dirty="0" smtClean="0">
                <a:latin typeface="Calibri"/>
                <a:cs typeface="Calibri"/>
              </a:endParaRPr>
            </a:p>
          </p:txBody>
        </p:sp>
        <p:sp>
          <p:nvSpPr>
            <p:cNvPr id="25" name="object 25"/>
            <p:cNvSpPr txBox="1"/>
            <p:nvPr/>
          </p:nvSpPr>
          <p:spPr>
            <a:xfrm>
              <a:off x="5060979" y="5181374"/>
              <a:ext cx="3092824" cy="605294"/>
            </a:xfrm>
            <a:prstGeom prst="rect">
              <a:avLst/>
            </a:prstGeom>
            <a:solidFill>
              <a:srgbClr val="C3D59B"/>
            </a:solidFill>
            <a:ln w="25907">
              <a:solidFill>
                <a:srgbClr val="000000"/>
              </a:solidFill>
            </a:ln>
          </p:spPr>
          <p:txBody>
            <a:bodyPr vert="horz" wrap="square" lIns="0" tIns="45720" rIns="0" bIns="45720" rtlCol="0">
              <a:spAutoFit/>
            </a:bodyPr>
            <a:lstStyle/>
            <a:p>
              <a:pPr marL="104139" marR="99695" algn="ctr">
                <a:lnSpc>
                  <a:spcPts val="1620"/>
                </a:lnSpc>
                <a:spcBef>
                  <a:spcPts val="5"/>
                </a:spcBef>
              </a:pPr>
              <a:r>
                <a:rPr lang="en-US" sz="1350" spc="-5" dirty="0" smtClean="0">
                  <a:latin typeface="Calibri"/>
                  <a:cs typeface="Calibri"/>
                </a:rPr>
                <a:t>Soldier/Squad Virtual Trainer (S/SVT)</a:t>
              </a:r>
            </a:p>
            <a:p>
              <a:pPr marR="99695" algn="ctr">
                <a:lnSpc>
                  <a:spcPts val="1200"/>
                </a:lnSpc>
              </a:pPr>
              <a:r>
                <a:rPr lang="en-US" sz="800" spc="-5" dirty="0" smtClean="0">
                  <a:latin typeface="Calibri"/>
                  <a:cs typeface="Calibri"/>
                </a:rPr>
                <a:t>Incorporating Squad Immersive  Virtual Trainer (SIVT), Weapon Skills Development  (WSD), Joint Fires Trainer (JFT), Use of Force Trainer (</a:t>
              </a:r>
              <a:r>
                <a:rPr lang="en-US" sz="800" spc="-5" dirty="0" err="1" smtClean="0">
                  <a:latin typeface="Calibri"/>
                  <a:cs typeface="Calibri"/>
                </a:rPr>
                <a:t>UoF</a:t>
              </a:r>
              <a:r>
                <a:rPr lang="en-US" sz="800" spc="-5" dirty="0" smtClean="0">
                  <a:latin typeface="Calibri"/>
                  <a:cs typeface="Calibri"/>
                </a:rPr>
                <a:t>)</a:t>
              </a:r>
            </a:p>
          </p:txBody>
        </p:sp>
        <p:grpSp>
          <p:nvGrpSpPr>
            <p:cNvPr id="48" name="Group 47"/>
            <p:cNvGrpSpPr/>
            <p:nvPr/>
          </p:nvGrpSpPr>
          <p:grpSpPr>
            <a:xfrm>
              <a:off x="331691" y="2850776"/>
              <a:ext cx="4554071" cy="2949388"/>
              <a:chOff x="331691" y="2850776"/>
              <a:chExt cx="4554071" cy="2949388"/>
            </a:xfrm>
          </p:grpSpPr>
          <p:sp>
            <p:nvSpPr>
              <p:cNvPr id="44" name="Rectangle 43"/>
              <p:cNvSpPr/>
              <p:nvPr/>
            </p:nvSpPr>
            <p:spPr>
              <a:xfrm>
                <a:off x="331691" y="2850776"/>
                <a:ext cx="4554071" cy="2949388"/>
              </a:xfrm>
              <a:prstGeom prst="rect">
                <a:avLst/>
              </a:prstGeom>
              <a:solidFill>
                <a:srgbClr val="DFE8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bject 36"/>
              <p:cNvSpPr txBox="1"/>
              <p:nvPr/>
            </p:nvSpPr>
            <p:spPr>
              <a:xfrm>
                <a:off x="1393249" y="2894097"/>
                <a:ext cx="2822575" cy="228909"/>
              </a:xfrm>
              <a:prstGeom prst="rect">
                <a:avLst/>
              </a:prstGeom>
            </p:spPr>
            <p:txBody>
              <a:bodyPr vert="horz" wrap="square" lIns="0" tIns="13335" rIns="0" bIns="0" rtlCol="0">
                <a:spAutoFit/>
              </a:bodyPr>
              <a:lstStyle/>
              <a:p>
                <a:pPr marL="12700">
                  <a:lnSpc>
                    <a:spcPct val="100000"/>
                  </a:lnSpc>
                  <a:spcBef>
                    <a:spcPts val="105"/>
                  </a:spcBef>
                </a:pPr>
                <a:r>
                  <a:rPr lang="en-US" sz="1400" b="1" spc="-5" dirty="0" smtClean="0">
                    <a:latin typeface="Calibri"/>
                    <a:cs typeface="Calibri"/>
                  </a:rPr>
                  <a:t>STE Information System (STE-IS)</a:t>
                </a:r>
                <a:endParaRPr sz="1400" dirty="0">
                  <a:latin typeface="Calibri"/>
                  <a:cs typeface="Calibri"/>
                </a:endParaRPr>
              </a:p>
            </p:txBody>
          </p:sp>
          <p:grpSp>
            <p:nvGrpSpPr>
              <p:cNvPr id="43" name="Group 42"/>
              <p:cNvGrpSpPr/>
              <p:nvPr/>
            </p:nvGrpSpPr>
            <p:grpSpPr>
              <a:xfrm>
                <a:off x="797858" y="3208962"/>
                <a:ext cx="3742065" cy="2169861"/>
                <a:chOff x="1461247" y="2617292"/>
                <a:chExt cx="3742065" cy="2169861"/>
              </a:xfrm>
            </p:grpSpPr>
            <p:sp>
              <p:nvSpPr>
                <p:cNvPr id="23" name="object 23"/>
                <p:cNvSpPr txBox="1"/>
                <p:nvPr/>
              </p:nvSpPr>
              <p:spPr>
                <a:xfrm>
                  <a:off x="1465263" y="2617292"/>
                  <a:ext cx="3730462" cy="589905"/>
                </a:xfrm>
                <a:prstGeom prst="rect">
                  <a:avLst/>
                </a:prstGeom>
                <a:solidFill>
                  <a:srgbClr val="C3D59B"/>
                </a:solidFill>
                <a:ln w="25908">
                  <a:solidFill>
                    <a:srgbClr val="000000"/>
                  </a:solidFill>
                </a:ln>
              </p:spPr>
              <p:txBody>
                <a:bodyPr vert="horz" wrap="square" lIns="0" tIns="45720" rIns="0" bIns="45720" rtlCol="0">
                  <a:spAutoFit/>
                </a:bodyPr>
                <a:lstStyle/>
                <a:p>
                  <a:pPr marL="69850" marR="64135" algn="ctr">
                    <a:lnSpc>
                      <a:spcPct val="100000"/>
                    </a:lnSpc>
                    <a:spcBef>
                      <a:spcPts val="175"/>
                    </a:spcBef>
                  </a:pPr>
                  <a:r>
                    <a:rPr sz="1350" spc="-15" dirty="0" smtClean="0">
                      <a:latin typeface="Calibri"/>
                      <a:cs typeface="Calibri"/>
                    </a:rPr>
                    <a:t>Training</a:t>
                  </a:r>
                  <a:r>
                    <a:rPr sz="1350" spc="-50" dirty="0" smtClean="0">
                      <a:latin typeface="Calibri"/>
                      <a:cs typeface="Calibri"/>
                    </a:rPr>
                    <a:t> </a:t>
                  </a:r>
                  <a:r>
                    <a:rPr sz="1350" spc="-5" dirty="0" smtClean="0">
                      <a:latin typeface="Calibri"/>
                      <a:cs typeface="Calibri"/>
                    </a:rPr>
                    <a:t>Management  </a:t>
                  </a:r>
                  <a:r>
                    <a:rPr sz="1350" spc="-30" dirty="0" smtClean="0">
                      <a:latin typeface="Calibri"/>
                      <a:cs typeface="Calibri"/>
                    </a:rPr>
                    <a:t>Tool </a:t>
                  </a:r>
                  <a:r>
                    <a:rPr sz="1350" spc="-5" dirty="0" smtClean="0">
                      <a:latin typeface="Calibri"/>
                      <a:cs typeface="Calibri"/>
                    </a:rPr>
                    <a:t>(TMT)</a:t>
                  </a:r>
                  <a:endParaRPr sz="1350" dirty="0" smtClean="0">
                    <a:latin typeface="Calibri"/>
                    <a:cs typeface="Calibri"/>
                  </a:endParaRPr>
                </a:p>
                <a:p>
                  <a:pPr marL="298450" marR="301625">
                    <a:lnSpc>
                      <a:spcPct val="100000"/>
                    </a:lnSpc>
                    <a:spcBef>
                      <a:spcPts val="65"/>
                    </a:spcBef>
                  </a:pPr>
                  <a:r>
                    <a:rPr sz="900" spc="-5" dirty="0" smtClean="0">
                      <a:latin typeface="Calibri"/>
                      <a:cs typeface="Calibri"/>
                    </a:rPr>
                    <a:t>Big </a:t>
                  </a:r>
                  <a:r>
                    <a:rPr sz="900" dirty="0" smtClean="0">
                      <a:latin typeface="Calibri"/>
                      <a:cs typeface="Calibri"/>
                    </a:rPr>
                    <a:t>Data, </a:t>
                  </a:r>
                  <a:r>
                    <a:rPr sz="900" spc="-5" dirty="0" smtClean="0">
                      <a:latin typeface="Calibri"/>
                      <a:cs typeface="Calibri"/>
                    </a:rPr>
                    <a:t>Intelligent </a:t>
                  </a:r>
                  <a:r>
                    <a:rPr sz="900" dirty="0" smtClean="0">
                      <a:latin typeface="Calibri"/>
                      <a:cs typeface="Calibri"/>
                    </a:rPr>
                    <a:t>Tutors,  </a:t>
                  </a:r>
                  <a:r>
                    <a:rPr sz="900" spc="-5" dirty="0" smtClean="0">
                      <a:latin typeface="Calibri"/>
                      <a:cs typeface="Calibri"/>
                    </a:rPr>
                    <a:t>Training Effectiveness</a:t>
                  </a:r>
                  <a:r>
                    <a:rPr lang="en-US" sz="900" spc="-5" dirty="0" smtClean="0">
                      <a:latin typeface="Calibri"/>
                      <a:cs typeface="Calibri"/>
                    </a:rPr>
                    <a:t>	</a:t>
                  </a:r>
                  <a:br>
                    <a:rPr lang="en-US" sz="900" spc="-5" dirty="0" smtClean="0">
                      <a:latin typeface="Calibri"/>
                      <a:cs typeface="Calibri"/>
                    </a:rPr>
                  </a:br>
                  <a:r>
                    <a:rPr lang="en-US" sz="900" spc="-5" dirty="0" smtClean="0">
                      <a:latin typeface="Calibri"/>
                      <a:cs typeface="Calibri"/>
                    </a:rPr>
                    <a:t>PLAN 	PREPARE	EXECUTE	ASSESS</a:t>
                  </a:r>
                  <a:endParaRPr sz="900" dirty="0">
                    <a:latin typeface="Calibri"/>
                    <a:cs typeface="Calibri"/>
                  </a:endParaRPr>
                </a:p>
              </p:txBody>
            </p:sp>
            <p:grpSp>
              <p:nvGrpSpPr>
                <p:cNvPr id="3" name="Group 2"/>
                <p:cNvGrpSpPr/>
                <p:nvPr/>
              </p:nvGrpSpPr>
              <p:grpSpPr>
                <a:xfrm>
                  <a:off x="1461247" y="3388083"/>
                  <a:ext cx="3742065" cy="842533"/>
                  <a:chOff x="2722993" y="2228903"/>
                  <a:chExt cx="3827993" cy="923834"/>
                </a:xfrm>
              </p:grpSpPr>
              <p:sp>
                <p:nvSpPr>
                  <p:cNvPr id="30" name="object 30"/>
                  <p:cNvSpPr/>
                  <p:nvPr/>
                </p:nvSpPr>
                <p:spPr>
                  <a:xfrm>
                    <a:off x="2722993" y="2228903"/>
                    <a:ext cx="3824123" cy="855189"/>
                  </a:xfrm>
                  <a:custGeom>
                    <a:avLst/>
                    <a:gdLst/>
                    <a:ahLst/>
                    <a:cxnLst/>
                    <a:rect l="l" t="t" r="r" b="b"/>
                    <a:pathLst>
                      <a:path w="4968240" h="687704">
                        <a:moveTo>
                          <a:pt x="0" y="687324"/>
                        </a:moveTo>
                        <a:lnTo>
                          <a:pt x="4968239" y="687324"/>
                        </a:lnTo>
                        <a:lnTo>
                          <a:pt x="4968239" y="0"/>
                        </a:lnTo>
                        <a:lnTo>
                          <a:pt x="0" y="0"/>
                        </a:lnTo>
                        <a:lnTo>
                          <a:pt x="0" y="687324"/>
                        </a:lnTo>
                        <a:close/>
                      </a:path>
                    </a:pathLst>
                  </a:custGeom>
                  <a:solidFill>
                    <a:srgbClr val="C3D59B"/>
                  </a:solidFill>
                  <a:ln w="25908">
                    <a:solidFill>
                      <a:srgbClr val="000000"/>
                    </a:solidFill>
                  </a:ln>
                </p:spPr>
                <p:txBody>
                  <a:bodyPr wrap="square" lIns="0" tIns="0" rIns="0" bIns="0" rtlCol="0"/>
                  <a:lstStyle/>
                  <a:p>
                    <a:endParaRPr/>
                  </a:p>
                </p:txBody>
              </p:sp>
              <p:sp>
                <p:nvSpPr>
                  <p:cNvPr id="33" name="object 33"/>
                  <p:cNvSpPr txBox="1"/>
                  <p:nvPr/>
                </p:nvSpPr>
                <p:spPr>
                  <a:xfrm>
                    <a:off x="2891935" y="2308344"/>
                    <a:ext cx="3659051" cy="844393"/>
                  </a:xfrm>
                  <a:prstGeom prst="rect">
                    <a:avLst/>
                  </a:prstGeom>
                </p:spPr>
                <p:txBody>
                  <a:bodyPr vert="horz" wrap="square" lIns="0" tIns="13335" rIns="0" bIns="0" rtlCol="0">
                    <a:spAutoFit/>
                  </a:bodyPr>
                  <a:lstStyle/>
                  <a:p>
                    <a:pPr marL="591820">
                      <a:lnSpc>
                        <a:spcPts val="1660"/>
                      </a:lnSpc>
                      <a:spcBef>
                        <a:spcPts val="105"/>
                      </a:spcBef>
                    </a:pPr>
                    <a:r>
                      <a:rPr sz="1400" spc="-15" dirty="0">
                        <a:latin typeface="Calibri"/>
                        <a:cs typeface="Calibri"/>
                      </a:rPr>
                      <a:t>Training </a:t>
                    </a:r>
                    <a:r>
                      <a:rPr sz="1400" spc="-5" dirty="0">
                        <a:latin typeface="Calibri"/>
                        <a:cs typeface="Calibri"/>
                      </a:rPr>
                      <a:t>Simulation Software</a:t>
                    </a:r>
                    <a:r>
                      <a:rPr sz="1400" spc="-35" dirty="0">
                        <a:latin typeface="Calibri"/>
                        <a:cs typeface="Calibri"/>
                      </a:rPr>
                      <a:t> </a:t>
                    </a:r>
                    <a:r>
                      <a:rPr sz="1400" spc="-5" dirty="0">
                        <a:latin typeface="Calibri"/>
                        <a:cs typeface="Calibri"/>
                      </a:rPr>
                      <a:t>(TSS)</a:t>
                    </a:r>
                    <a:endParaRPr sz="1400" dirty="0">
                      <a:latin typeface="Calibri"/>
                      <a:cs typeface="Calibri"/>
                    </a:endParaRPr>
                  </a:p>
                  <a:p>
                    <a:pPr marL="23495" algn="ctr">
                      <a:lnSpc>
                        <a:spcPts val="940"/>
                      </a:lnSpc>
                    </a:pPr>
                    <a:r>
                      <a:rPr sz="800" spc="-5" dirty="0">
                        <a:latin typeface="Calibri"/>
                        <a:cs typeface="Calibri"/>
                      </a:rPr>
                      <a:t>“the</a:t>
                    </a:r>
                    <a:r>
                      <a:rPr sz="800" spc="-15" dirty="0">
                        <a:latin typeface="Calibri"/>
                        <a:cs typeface="Calibri"/>
                      </a:rPr>
                      <a:t> </a:t>
                    </a:r>
                    <a:r>
                      <a:rPr sz="800" spc="-5" dirty="0">
                        <a:latin typeface="Calibri"/>
                        <a:cs typeface="Calibri"/>
                      </a:rPr>
                      <a:t>engine”</a:t>
                    </a:r>
                    <a:endParaRPr sz="800" dirty="0">
                      <a:latin typeface="Calibri"/>
                      <a:cs typeface="Calibri"/>
                    </a:endParaRPr>
                  </a:p>
                  <a:p>
                    <a:pPr>
                      <a:spcBef>
                        <a:spcPts val="10"/>
                      </a:spcBef>
                    </a:pPr>
                    <a:r>
                      <a:rPr lang="en-US" sz="1000" spc="-5" dirty="0">
                        <a:latin typeface="Calibri"/>
                        <a:cs typeface="Calibri"/>
                      </a:rPr>
                      <a:t>Scale </a:t>
                    </a:r>
                    <a:r>
                      <a:rPr lang="en-US" sz="1000" dirty="0">
                        <a:latin typeface="Calibri"/>
                        <a:cs typeface="Calibri"/>
                      </a:rPr>
                      <a:t>&amp;</a:t>
                    </a:r>
                    <a:r>
                      <a:rPr lang="en-US" sz="1000" spc="25" dirty="0">
                        <a:latin typeface="Calibri"/>
                        <a:cs typeface="Calibri"/>
                      </a:rPr>
                      <a:t> </a:t>
                    </a:r>
                    <a:r>
                      <a:rPr lang="en-US" sz="1000" spc="-5" dirty="0">
                        <a:latin typeface="Calibri"/>
                        <a:cs typeface="Calibri"/>
                      </a:rPr>
                      <a:t>Entity</a:t>
                    </a:r>
                    <a:r>
                      <a:rPr lang="en-US" sz="1000" spc="5" dirty="0">
                        <a:latin typeface="Calibri"/>
                        <a:cs typeface="Calibri"/>
                      </a:rPr>
                      <a:t> </a:t>
                    </a:r>
                    <a:r>
                      <a:rPr lang="en-US" sz="1000" spc="-5" dirty="0" smtClean="0">
                        <a:latin typeface="Calibri"/>
                        <a:cs typeface="Calibri"/>
                      </a:rPr>
                      <a:t>Count, </a:t>
                    </a:r>
                    <a:r>
                      <a:rPr lang="en-US" sz="1000" spc="-10" dirty="0" smtClean="0">
                        <a:latin typeface="Calibri"/>
                        <a:cs typeface="Calibri"/>
                      </a:rPr>
                      <a:t>Open</a:t>
                    </a:r>
                    <a:r>
                      <a:rPr lang="en-US" sz="1000" spc="15" dirty="0" smtClean="0">
                        <a:latin typeface="Calibri"/>
                        <a:cs typeface="Calibri"/>
                      </a:rPr>
                      <a:t> </a:t>
                    </a:r>
                    <a:r>
                      <a:rPr lang="en-US" sz="1000" spc="-5" dirty="0" smtClean="0">
                        <a:latin typeface="Calibri"/>
                        <a:cs typeface="Calibri"/>
                      </a:rPr>
                      <a:t>Software, </a:t>
                    </a:r>
                    <a:r>
                      <a:rPr lang="en-US" sz="1000" dirty="0" err="1" smtClean="0">
                        <a:latin typeface="Calibri"/>
                        <a:cs typeface="Calibri"/>
                      </a:rPr>
                      <a:t>PoN</a:t>
                    </a:r>
                    <a:r>
                      <a:rPr lang="en-US" sz="1000" dirty="0" smtClean="0">
                        <a:latin typeface="Calibri"/>
                        <a:cs typeface="Calibri"/>
                      </a:rPr>
                      <a:t> </a:t>
                    </a:r>
                    <a:r>
                      <a:rPr lang="en-US" sz="1000" dirty="0">
                        <a:latin typeface="Calibri"/>
                        <a:cs typeface="Calibri"/>
                      </a:rPr>
                      <a:t>/</a:t>
                    </a:r>
                    <a:r>
                      <a:rPr lang="en-US" sz="1000" spc="-10" dirty="0">
                        <a:latin typeface="Calibri"/>
                        <a:cs typeface="Calibri"/>
                      </a:rPr>
                      <a:t> </a:t>
                    </a:r>
                    <a:r>
                      <a:rPr lang="en-US" sz="1000" dirty="0" smtClean="0">
                        <a:latin typeface="Calibri"/>
                        <a:cs typeface="Calibri"/>
                      </a:rPr>
                      <a:t>Network, Virtual </a:t>
                    </a:r>
                    <a:r>
                      <a:rPr lang="en-US" sz="1000" spc="-5" dirty="0" smtClean="0">
                        <a:latin typeface="Calibri"/>
                        <a:cs typeface="Calibri"/>
                      </a:rPr>
                      <a:t>Humans,</a:t>
                    </a:r>
                    <a:r>
                      <a:rPr lang="en-US" sz="1000" spc="-55" dirty="0" smtClean="0">
                        <a:latin typeface="Calibri"/>
                        <a:cs typeface="Calibri"/>
                      </a:rPr>
                      <a:t> </a:t>
                    </a:r>
                    <a:r>
                      <a:rPr lang="en-US" sz="1000" spc="-5" dirty="0">
                        <a:latin typeface="Calibri"/>
                        <a:cs typeface="Calibri"/>
                      </a:rPr>
                      <a:t>AI</a:t>
                    </a:r>
                    <a:endParaRPr lang="en-US" sz="1000" dirty="0">
                      <a:latin typeface="Calibri"/>
                      <a:cs typeface="Calibri"/>
                    </a:endParaRPr>
                  </a:p>
                  <a:p>
                    <a:pPr>
                      <a:lnSpc>
                        <a:spcPct val="100000"/>
                      </a:lnSpc>
                      <a:spcBef>
                        <a:spcPts val="10"/>
                      </a:spcBef>
                    </a:pPr>
                    <a:endParaRPr sz="750" dirty="0">
                      <a:latin typeface="Times New Roman"/>
                      <a:cs typeface="Times New Roman"/>
                    </a:endParaRPr>
                  </a:p>
                </p:txBody>
              </p:sp>
            </p:grpSp>
            <p:sp>
              <p:nvSpPr>
                <p:cNvPr id="4" name="Rectangle 3"/>
                <p:cNvSpPr/>
                <p:nvPr/>
              </p:nvSpPr>
              <p:spPr>
                <a:xfrm>
                  <a:off x="1467909" y="4276166"/>
                  <a:ext cx="3723890" cy="510987"/>
                </a:xfrm>
                <a:prstGeom prst="rect">
                  <a:avLst/>
                </a:prstGeom>
                <a:solidFill>
                  <a:srgbClr val="C3D5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alibri" panose="020F0502020204030204" pitchFamily="34" charset="0"/>
                      <a:cs typeface="Calibri" panose="020F0502020204030204" pitchFamily="34" charset="0"/>
                    </a:rPr>
                    <a:t>One World Terrain (OWT)</a:t>
                  </a:r>
                </a:p>
                <a:p>
                  <a:pPr algn="ctr"/>
                  <a:r>
                    <a:rPr lang="en-US" sz="1000" dirty="0" smtClean="0">
                      <a:solidFill>
                        <a:schemeClr val="tx1"/>
                      </a:solidFill>
                      <a:latin typeface="Calibri" panose="020F0502020204030204" pitchFamily="34" charset="0"/>
                      <a:cs typeface="Calibri" panose="020F0502020204030204" pitchFamily="34" charset="0"/>
                    </a:rPr>
                    <a:t>Standard, Shareable, </a:t>
                  </a:r>
                  <a:endParaRPr lang="en-US" sz="1000" dirty="0">
                    <a:solidFill>
                      <a:schemeClr val="tx1"/>
                    </a:solidFill>
                    <a:latin typeface="Calibri" panose="020F0502020204030204" pitchFamily="34" charset="0"/>
                    <a:cs typeface="Calibri" panose="020F0502020204030204" pitchFamily="34" charset="0"/>
                  </a:endParaRPr>
                </a:p>
              </p:txBody>
            </p:sp>
          </p:grpSp>
        </p:grpSp>
        <p:sp>
          <p:nvSpPr>
            <p:cNvPr id="42" name="object 10"/>
            <p:cNvSpPr txBox="1"/>
            <p:nvPr/>
          </p:nvSpPr>
          <p:spPr>
            <a:xfrm>
              <a:off x="5060979" y="2869825"/>
              <a:ext cx="3043119" cy="446917"/>
            </a:xfrm>
            <a:prstGeom prst="rect">
              <a:avLst/>
            </a:prstGeom>
            <a:solidFill>
              <a:srgbClr val="C3D59B"/>
            </a:solidFill>
            <a:ln w="25907">
              <a:solidFill>
                <a:srgbClr val="000000"/>
              </a:solidFill>
            </a:ln>
          </p:spPr>
          <p:txBody>
            <a:bodyPr vert="horz" wrap="square" lIns="0" tIns="114935" rIns="0" bIns="0" rtlCol="0">
              <a:spAutoFit/>
            </a:bodyPr>
            <a:lstStyle/>
            <a:p>
              <a:pPr marL="182880">
                <a:lnSpc>
                  <a:spcPct val="100000"/>
                </a:lnSpc>
                <a:spcBef>
                  <a:spcPts val="905"/>
                </a:spcBef>
              </a:pPr>
              <a:r>
                <a:rPr lang="en-US" sz="1350" spc="-5" dirty="0" smtClean="0">
                  <a:latin typeface="Calibri"/>
                  <a:cs typeface="Calibri"/>
                </a:rPr>
                <a:t>STE Next Generation Constructive (NGC)</a:t>
              </a:r>
            </a:p>
            <a:p>
              <a:pPr marL="182880">
                <a:lnSpc>
                  <a:spcPct val="100000"/>
                </a:lnSpc>
              </a:pPr>
              <a:endParaRPr lang="en-US" sz="800" spc="-5" dirty="0" smtClean="0">
                <a:latin typeface="Calibri"/>
                <a:cs typeface="Calibri"/>
              </a:endParaRPr>
            </a:p>
          </p:txBody>
        </p:sp>
        <p:sp>
          <p:nvSpPr>
            <p:cNvPr id="49" name="object 10"/>
            <p:cNvSpPr txBox="1"/>
            <p:nvPr/>
          </p:nvSpPr>
          <p:spPr>
            <a:xfrm>
              <a:off x="5060979" y="4234041"/>
              <a:ext cx="3078974" cy="749564"/>
            </a:xfrm>
            <a:prstGeom prst="rect">
              <a:avLst/>
            </a:prstGeom>
            <a:solidFill>
              <a:srgbClr val="C3D59B"/>
            </a:solidFill>
            <a:ln w="25907">
              <a:solidFill>
                <a:srgbClr val="000000"/>
              </a:solidFill>
            </a:ln>
          </p:spPr>
          <p:txBody>
            <a:bodyPr vert="horz" wrap="square" lIns="0" tIns="114935" rIns="0" bIns="0" rtlCol="0">
              <a:spAutoFit/>
            </a:bodyPr>
            <a:lstStyle/>
            <a:p>
              <a:pPr marL="129539" marR="96520" algn="ctr">
                <a:lnSpc>
                  <a:spcPct val="100200"/>
                </a:lnSpc>
                <a:spcBef>
                  <a:spcPts val="0"/>
                </a:spcBef>
              </a:pPr>
              <a:r>
                <a:rPr lang="en-US" sz="1350" spc="-5" dirty="0">
                  <a:latin typeface="Calibri"/>
                  <a:cs typeface="Calibri"/>
                </a:rPr>
                <a:t>Reconfigurable Virtual Collective Trainer (RVCT</a:t>
              </a:r>
              <a:r>
                <a:rPr lang="en-US" sz="1350" spc="-5" dirty="0" smtClean="0">
                  <a:latin typeface="Calibri"/>
                  <a:cs typeface="Calibri"/>
                </a:rPr>
                <a:t>)</a:t>
              </a:r>
            </a:p>
            <a:p>
              <a:pPr marL="211454" marR="206375" algn="ctr">
                <a:lnSpc>
                  <a:spcPct val="100000"/>
                </a:lnSpc>
                <a:spcBef>
                  <a:spcPts val="455"/>
                </a:spcBef>
              </a:pPr>
              <a:r>
                <a:rPr lang="en-US" sz="1000" dirty="0" smtClean="0">
                  <a:latin typeface="Calibri"/>
                  <a:cs typeface="Calibri"/>
                </a:rPr>
                <a:t>Air and Ground Tactical Trainers</a:t>
              </a:r>
            </a:p>
          </p:txBody>
        </p:sp>
      </p:grpSp>
      <p:sp>
        <p:nvSpPr>
          <p:cNvPr id="52" name="object 27"/>
          <p:cNvSpPr txBox="1"/>
          <p:nvPr/>
        </p:nvSpPr>
        <p:spPr>
          <a:xfrm>
            <a:off x="3634413" y="5752999"/>
            <a:ext cx="1484434" cy="300082"/>
          </a:xfrm>
          <a:prstGeom prst="rect">
            <a:avLst/>
          </a:prstGeom>
          <a:solidFill>
            <a:srgbClr val="B8CDE4"/>
          </a:solidFill>
          <a:ln w="25907">
            <a:solidFill>
              <a:srgbClr val="000000"/>
            </a:solidFill>
          </a:ln>
        </p:spPr>
        <p:txBody>
          <a:bodyPr vert="horz" wrap="square" lIns="0" tIns="45720" rIns="0" bIns="45720" rtlCol="0">
            <a:spAutoFit/>
          </a:bodyPr>
          <a:lstStyle/>
          <a:p>
            <a:pPr marL="142240" marR="132715" indent="-1270" algn="ctr">
              <a:lnSpc>
                <a:spcPct val="100200"/>
              </a:lnSpc>
              <a:spcBef>
                <a:spcPts val="280"/>
              </a:spcBef>
            </a:pPr>
            <a:r>
              <a:rPr lang="en-US" sz="1350" dirty="0" smtClean="0">
                <a:latin typeface="Calibri"/>
                <a:cs typeface="Calibri"/>
              </a:rPr>
              <a:t>Legacy Systems</a:t>
            </a:r>
            <a:endParaRPr sz="1350" dirty="0">
              <a:latin typeface="Calibri"/>
              <a:cs typeface="Calibri"/>
            </a:endParaRPr>
          </a:p>
        </p:txBody>
      </p:sp>
      <p:sp>
        <p:nvSpPr>
          <p:cNvPr id="53" name="object 27"/>
          <p:cNvSpPr txBox="1"/>
          <p:nvPr/>
        </p:nvSpPr>
        <p:spPr>
          <a:xfrm>
            <a:off x="6108671" y="5779894"/>
            <a:ext cx="1484434" cy="300082"/>
          </a:xfrm>
          <a:prstGeom prst="rect">
            <a:avLst/>
          </a:prstGeom>
          <a:solidFill>
            <a:srgbClr val="B8CDE4"/>
          </a:solidFill>
          <a:ln w="25907">
            <a:solidFill>
              <a:srgbClr val="000000"/>
            </a:solidFill>
          </a:ln>
        </p:spPr>
        <p:txBody>
          <a:bodyPr vert="horz" wrap="square" lIns="0" tIns="45720" rIns="0" bIns="45720" rtlCol="0">
            <a:spAutoFit/>
          </a:bodyPr>
          <a:lstStyle/>
          <a:p>
            <a:pPr marL="142240" marR="132715" indent="-1270" algn="ctr">
              <a:lnSpc>
                <a:spcPct val="100200"/>
              </a:lnSpc>
              <a:spcBef>
                <a:spcPts val="280"/>
              </a:spcBef>
            </a:pPr>
            <a:r>
              <a:rPr lang="en-US" sz="1350" dirty="0" smtClean="0">
                <a:latin typeface="Calibri"/>
                <a:cs typeface="Calibri"/>
              </a:rPr>
              <a:t>Live Ranges</a:t>
            </a:r>
            <a:endParaRPr sz="1350" dirty="0">
              <a:latin typeface="Calibri"/>
              <a:cs typeface="Calibri"/>
            </a:endParaRPr>
          </a:p>
        </p:txBody>
      </p:sp>
    </p:spTree>
    <p:extLst>
      <p:ext uri="{BB962C8B-B14F-4D97-AF65-F5344CB8AC3E}">
        <p14:creationId xmlns:p14="http://schemas.microsoft.com/office/powerpoint/2010/main" val="2010952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45" y="1089498"/>
            <a:ext cx="9061856" cy="5097294"/>
          </a:xfrm>
          <a:prstGeom prst="rect">
            <a:avLst/>
          </a:prstGeom>
        </p:spPr>
      </p:pic>
      <p:sp>
        <p:nvSpPr>
          <p:cNvPr id="3" name="Title 2"/>
          <p:cNvSpPr>
            <a:spLocks noGrp="1"/>
          </p:cNvSpPr>
          <p:nvPr>
            <p:ph type="title"/>
          </p:nvPr>
        </p:nvSpPr>
        <p:spPr>
          <a:xfrm>
            <a:off x="1442419" y="274639"/>
            <a:ext cx="6216730" cy="506411"/>
          </a:xfrm>
        </p:spPr>
        <p:txBody>
          <a:bodyPr/>
          <a:lstStyle/>
          <a:p>
            <a:r>
              <a:rPr lang="en-US" dirty="0" smtClean="0"/>
              <a:t>STE-GIFT integration</a:t>
            </a:r>
            <a:endParaRPr lang="en-US" dirty="0"/>
          </a:p>
        </p:txBody>
      </p:sp>
    </p:spTree>
    <p:extLst>
      <p:ext uri="{BB962C8B-B14F-4D97-AF65-F5344CB8AC3E}">
        <p14:creationId xmlns:p14="http://schemas.microsoft.com/office/powerpoint/2010/main" val="1541812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TMT Core Capabilities and S&amp;T Drivers</a:t>
            </a:r>
            <a:endParaRPr lang="en-US" dirty="0"/>
          </a:p>
        </p:txBody>
      </p:sp>
      <p:sp>
        <p:nvSpPr>
          <p:cNvPr id="4" name="Rounded Rectangle 3"/>
          <p:cNvSpPr/>
          <p:nvPr/>
        </p:nvSpPr>
        <p:spPr>
          <a:xfrm>
            <a:off x="714759" y="4442564"/>
            <a:ext cx="3818375" cy="904349"/>
          </a:xfrm>
          <a:prstGeom prst="roundRect">
            <a:avLst/>
          </a:prstGeom>
          <a:solidFill>
            <a:srgbClr val="4775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Automated Performance Assessment for Individual and Teams</a:t>
            </a:r>
            <a:endParaRPr lang="en-US" dirty="0"/>
          </a:p>
        </p:txBody>
      </p:sp>
      <p:sp>
        <p:nvSpPr>
          <p:cNvPr id="6" name="TextBox 5"/>
          <p:cNvSpPr txBox="1"/>
          <p:nvPr/>
        </p:nvSpPr>
        <p:spPr>
          <a:xfrm>
            <a:off x="733529" y="1065127"/>
            <a:ext cx="787395" cy="369332"/>
          </a:xfrm>
          <a:prstGeom prst="rect">
            <a:avLst/>
          </a:prstGeom>
          <a:solidFill>
            <a:srgbClr val="C8BB98"/>
          </a:solidFill>
        </p:spPr>
        <p:txBody>
          <a:bodyPr wrap="none" rtlCol="0">
            <a:spAutoFit/>
          </a:bodyPr>
          <a:lstStyle/>
          <a:p>
            <a:r>
              <a:rPr lang="en-US" dirty="0" smtClean="0"/>
              <a:t>PLAN</a:t>
            </a:r>
            <a:endParaRPr lang="en-US" dirty="0"/>
          </a:p>
        </p:txBody>
      </p:sp>
      <p:sp>
        <p:nvSpPr>
          <p:cNvPr id="7" name="TextBox 6"/>
          <p:cNvSpPr txBox="1"/>
          <p:nvPr/>
        </p:nvSpPr>
        <p:spPr>
          <a:xfrm>
            <a:off x="1589312" y="1056754"/>
            <a:ext cx="1270412" cy="369332"/>
          </a:xfrm>
          <a:prstGeom prst="rect">
            <a:avLst/>
          </a:prstGeom>
          <a:solidFill>
            <a:srgbClr val="C8BB98"/>
          </a:solidFill>
        </p:spPr>
        <p:txBody>
          <a:bodyPr wrap="none" rtlCol="0">
            <a:spAutoFit/>
          </a:bodyPr>
          <a:lstStyle/>
          <a:p>
            <a:r>
              <a:rPr lang="en-US" dirty="0" smtClean="0"/>
              <a:t>PREPARE</a:t>
            </a:r>
            <a:endParaRPr lang="en-US" dirty="0"/>
          </a:p>
        </p:txBody>
      </p:sp>
      <p:sp>
        <p:nvSpPr>
          <p:cNvPr id="8" name="TextBox 7"/>
          <p:cNvSpPr txBox="1"/>
          <p:nvPr/>
        </p:nvSpPr>
        <p:spPr>
          <a:xfrm>
            <a:off x="3428162" y="1036653"/>
            <a:ext cx="2698175" cy="369332"/>
          </a:xfrm>
          <a:prstGeom prst="rect">
            <a:avLst/>
          </a:prstGeom>
          <a:solidFill>
            <a:srgbClr val="C8BB98"/>
          </a:solidFill>
        </p:spPr>
        <p:txBody>
          <a:bodyPr wrap="none" rtlCol="0">
            <a:spAutoFit/>
          </a:bodyPr>
          <a:lstStyle/>
          <a:p>
            <a:r>
              <a:rPr lang="en-US" dirty="0" smtClean="0"/>
              <a:t>TRAINING EXECUTION</a:t>
            </a:r>
            <a:endParaRPr lang="en-US" dirty="0"/>
          </a:p>
        </p:txBody>
      </p:sp>
      <p:sp>
        <p:nvSpPr>
          <p:cNvPr id="9" name="TextBox 8"/>
          <p:cNvSpPr txBox="1"/>
          <p:nvPr/>
        </p:nvSpPr>
        <p:spPr>
          <a:xfrm>
            <a:off x="7239802" y="1006188"/>
            <a:ext cx="1107996" cy="369332"/>
          </a:xfrm>
          <a:prstGeom prst="rect">
            <a:avLst/>
          </a:prstGeom>
          <a:solidFill>
            <a:srgbClr val="C8BB98"/>
          </a:solidFill>
        </p:spPr>
        <p:txBody>
          <a:bodyPr wrap="none" rtlCol="0">
            <a:spAutoFit/>
          </a:bodyPr>
          <a:lstStyle/>
          <a:p>
            <a:r>
              <a:rPr lang="en-US" dirty="0" smtClean="0"/>
              <a:t>ASSESS</a:t>
            </a:r>
            <a:endParaRPr lang="en-US" dirty="0"/>
          </a:p>
        </p:txBody>
      </p:sp>
      <p:sp>
        <p:nvSpPr>
          <p:cNvPr id="10" name="Rounded Rectangle 9"/>
          <p:cNvSpPr/>
          <p:nvPr/>
        </p:nvSpPr>
        <p:spPr>
          <a:xfrm>
            <a:off x="706426" y="5557165"/>
            <a:ext cx="8038681" cy="347525"/>
          </a:xfrm>
          <a:prstGeom prst="roundRect">
            <a:avLst/>
          </a:prstGeom>
          <a:solidFill>
            <a:srgbClr val="4775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Intelligent, Adaptive Training for Individuals and Teams</a:t>
            </a:r>
            <a:endParaRPr lang="en-US" dirty="0"/>
          </a:p>
        </p:txBody>
      </p:sp>
      <p:sp>
        <p:nvSpPr>
          <p:cNvPr id="11" name="Rounded Rectangle 10"/>
          <p:cNvSpPr/>
          <p:nvPr/>
        </p:nvSpPr>
        <p:spPr>
          <a:xfrm>
            <a:off x="4803065" y="4454680"/>
            <a:ext cx="3848521" cy="863940"/>
          </a:xfrm>
          <a:prstGeom prst="roundRect">
            <a:avLst/>
          </a:prstGeom>
          <a:solidFill>
            <a:srgbClr val="4775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Automated Feedback and Data Visualization for Individuals and Teams</a:t>
            </a:r>
            <a:endParaRPr lang="en-US" dirty="0"/>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3977" y="1610596"/>
            <a:ext cx="1508073" cy="1028892"/>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795" y="1660599"/>
            <a:ext cx="1367511" cy="1281644"/>
          </a:xfrm>
          <a:prstGeom prst="rect">
            <a:avLst/>
          </a:prstGeom>
          <a:noFill/>
        </p:spPr>
      </p:pic>
      <p:pic>
        <p:nvPicPr>
          <p:cNvPr id="15" name="Picture 14" descr="VBS2_1.jpg"/>
          <p:cNvPicPr>
            <a:picLocks noChangeAspect="1"/>
          </p:cNvPicPr>
          <p:nvPr/>
        </p:nvPicPr>
        <p:blipFill>
          <a:blip r:embed="rId4" cstate="print"/>
          <a:stretch>
            <a:fillRect/>
          </a:stretch>
        </p:blipFill>
        <p:spPr>
          <a:xfrm>
            <a:off x="4550191" y="1497627"/>
            <a:ext cx="1649273" cy="128953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7125" y="1663765"/>
            <a:ext cx="1406672" cy="940126"/>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4582" y="1557334"/>
            <a:ext cx="1814670" cy="1209348"/>
          </a:xfrm>
          <a:prstGeom prst="rect">
            <a:avLst/>
          </a:prstGeom>
        </p:spPr>
      </p:pic>
      <p:sp>
        <p:nvSpPr>
          <p:cNvPr id="17" name="TextBox 16"/>
          <p:cNvSpPr txBox="1"/>
          <p:nvPr/>
        </p:nvSpPr>
        <p:spPr>
          <a:xfrm>
            <a:off x="808108" y="2974228"/>
            <a:ext cx="1989575" cy="646331"/>
          </a:xfrm>
          <a:prstGeom prst="rect">
            <a:avLst/>
          </a:prstGeom>
          <a:solidFill>
            <a:srgbClr val="C3D59B"/>
          </a:solidFill>
        </p:spPr>
        <p:txBody>
          <a:bodyPr wrap="square" rtlCol="0">
            <a:spAutoFit/>
          </a:bodyPr>
          <a:lstStyle/>
          <a:p>
            <a:pPr algn="ctr"/>
            <a:r>
              <a:rPr lang="en-US" dirty="0" smtClean="0"/>
              <a:t>Tailored Scenario </a:t>
            </a:r>
            <a:r>
              <a:rPr lang="en-US" dirty="0"/>
              <a:t>G</a:t>
            </a:r>
            <a:r>
              <a:rPr lang="en-US" dirty="0" smtClean="0"/>
              <a:t>eneration</a:t>
            </a:r>
            <a:endParaRPr lang="en-US" dirty="0"/>
          </a:p>
        </p:txBody>
      </p:sp>
      <p:sp>
        <p:nvSpPr>
          <p:cNvPr id="18" name="TextBox 17"/>
          <p:cNvSpPr txBox="1"/>
          <p:nvPr/>
        </p:nvSpPr>
        <p:spPr>
          <a:xfrm>
            <a:off x="3599714" y="2974228"/>
            <a:ext cx="2339595" cy="646331"/>
          </a:xfrm>
          <a:prstGeom prst="rect">
            <a:avLst/>
          </a:prstGeom>
          <a:solidFill>
            <a:srgbClr val="C3D59B"/>
          </a:solidFill>
        </p:spPr>
        <p:txBody>
          <a:bodyPr wrap="square" rtlCol="0">
            <a:spAutoFit/>
          </a:bodyPr>
          <a:lstStyle/>
          <a:p>
            <a:pPr algn="ctr"/>
            <a:r>
              <a:rPr lang="en-US" dirty="0" smtClean="0"/>
              <a:t>Real-time Feedback and Adaptation</a:t>
            </a:r>
            <a:endParaRPr lang="en-US" dirty="0"/>
          </a:p>
        </p:txBody>
      </p:sp>
      <p:sp>
        <p:nvSpPr>
          <p:cNvPr id="19" name="TextBox 18"/>
          <p:cNvSpPr txBox="1"/>
          <p:nvPr/>
        </p:nvSpPr>
        <p:spPr>
          <a:xfrm>
            <a:off x="6498787" y="2974228"/>
            <a:ext cx="2339595" cy="646331"/>
          </a:xfrm>
          <a:prstGeom prst="rect">
            <a:avLst/>
          </a:prstGeom>
          <a:solidFill>
            <a:srgbClr val="C3D59B"/>
          </a:solidFill>
        </p:spPr>
        <p:txBody>
          <a:bodyPr wrap="square" rtlCol="0">
            <a:spAutoFit/>
          </a:bodyPr>
          <a:lstStyle/>
          <a:p>
            <a:pPr algn="ctr"/>
            <a:r>
              <a:rPr lang="en-US" dirty="0" smtClean="0"/>
              <a:t>Rapid Assessment and AAR </a:t>
            </a:r>
            <a:endParaRPr lang="en-US" dirty="0"/>
          </a:p>
        </p:txBody>
      </p:sp>
      <p:sp>
        <p:nvSpPr>
          <p:cNvPr id="23" name="Rounded Rectangle 22"/>
          <p:cNvSpPr/>
          <p:nvPr/>
        </p:nvSpPr>
        <p:spPr>
          <a:xfrm>
            <a:off x="674000" y="6079217"/>
            <a:ext cx="8038681" cy="347525"/>
          </a:xfrm>
          <a:prstGeom prst="roundRect">
            <a:avLst/>
          </a:prstGeom>
          <a:solidFill>
            <a:srgbClr val="1EB8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Competency Tracking for Individuals and Teams</a:t>
            </a:r>
            <a:endParaRPr lang="en-US" dirty="0"/>
          </a:p>
        </p:txBody>
      </p:sp>
      <p:sp>
        <p:nvSpPr>
          <p:cNvPr id="3" name="Rectangle 2"/>
          <p:cNvSpPr/>
          <p:nvPr/>
        </p:nvSpPr>
        <p:spPr>
          <a:xfrm>
            <a:off x="662730" y="3976381"/>
            <a:ext cx="8078598" cy="318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S&amp;T DRIVERS</a:t>
            </a:r>
            <a:endParaRPr lang="en-US" sz="1600" dirty="0"/>
          </a:p>
        </p:txBody>
      </p:sp>
      <p:sp>
        <p:nvSpPr>
          <p:cNvPr id="5" name="Right Arrow 4"/>
          <p:cNvSpPr/>
          <p:nvPr/>
        </p:nvSpPr>
        <p:spPr>
          <a:xfrm rot="16200000">
            <a:off x="1585523" y="3608664"/>
            <a:ext cx="184558" cy="385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6200000">
            <a:off x="4598571" y="3608664"/>
            <a:ext cx="184558" cy="385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6200000">
            <a:off x="7585051" y="3608664"/>
            <a:ext cx="184558" cy="385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26050"/>
      </p:ext>
    </p:extLst>
  </p:cSld>
  <p:clrMapOvr>
    <a:masterClrMapping/>
  </p:clrMapOvr>
</p:sld>
</file>

<file path=ppt/theme/theme1.xml><?xml version="1.0" encoding="utf-8"?>
<a:theme xmlns:a="http://schemas.openxmlformats.org/drawingml/2006/main" name="1_UNCLASSIFIED//FOUO//DRAFT//PRE-DECISIONAL">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E1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E1 Theme" id="{78F86ED3-5DF6-44E0-A48A-FF8F02A083C7}" vid="{F9CF8917-6FCC-4FF4-BC6C-1CD01198850D}"/>
    </a:ext>
  </a:extLst>
</a:theme>
</file>

<file path=ppt/theme/theme3.xml><?xml version="1.0" encoding="utf-8"?>
<a:theme xmlns:a="http://schemas.openxmlformats.org/drawingml/2006/main" name="2_Army S&amp;T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chor="t">
        <a:spAutoFit/>
      </a:bodyPr>
      <a:lstStyle>
        <a:defPPr marL="0" marR="0" indent="0" algn="l" defTabSz="914400" rtl="0" eaLnBrk="1" fontAlgn="base" latinLnBrk="0" hangingPunct="1">
          <a:lnSpc>
            <a:spcPct val="90000"/>
          </a:lnSpc>
          <a:spcBef>
            <a:spcPct val="0"/>
          </a:spcBef>
          <a:spcAft>
            <a:spcPct val="0"/>
          </a:spcAft>
          <a:buClrTx/>
          <a:buSzTx/>
          <a:buFontTx/>
          <a:buNone/>
          <a:tabLst/>
          <a:defRPr kumimoji="0" sz="900" b="1" i="0" u="none" strike="noStrike" kern="1200" cap="none" spc="0" normalizeH="0" baseline="0" noProof="0" dirty="0">
            <a:ln>
              <a:noFill/>
            </a:ln>
            <a:solidFill>
              <a:prstClr val="black"/>
            </a:solidFill>
            <a:effectLst/>
            <a:uLnTx/>
            <a:uFillTx/>
            <a:latin typeface="Arial" pitchFamily="34" charset="0"/>
            <a:ea typeface="+mn-ea"/>
            <a:cs typeface="Arial"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84A46977321142AE1EEB53B775F12D" ma:contentTypeVersion="4" ma:contentTypeDescription="Create a new document." ma:contentTypeScope="" ma:versionID="84d380c9fd83b71b7326a681dc79f579">
  <xsd:schema xmlns:xsd="http://www.w3.org/2001/XMLSchema" xmlns:xs="http://www.w3.org/2001/XMLSchema" xmlns:p="http://schemas.microsoft.com/office/2006/metadata/properties" xmlns:ns2="acac29aa-e5c3-4573-8377-ca616f47fbaf" targetNamespace="http://schemas.microsoft.com/office/2006/metadata/properties" ma:root="true" ma:fieldsID="dd328399aea238c8153126e91a2e0bb5" ns2:_="">
    <xsd:import namespace="acac29aa-e5c3-4573-8377-ca616f47fb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ac29aa-e5c3-4573-8377-ca616f47fb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A6EA49-3241-4590-A4C8-7B28200AC827}"/>
</file>

<file path=customXml/itemProps2.xml><?xml version="1.0" encoding="utf-8"?>
<ds:datastoreItem xmlns:ds="http://schemas.openxmlformats.org/officeDocument/2006/customXml" ds:itemID="{3503745C-1A7E-4E28-AD36-2E42F770A835}"/>
</file>

<file path=customXml/itemProps3.xml><?xml version="1.0" encoding="utf-8"?>
<ds:datastoreItem xmlns:ds="http://schemas.openxmlformats.org/officeDocument/2006/customXml" ds:itemID="{B2F73285-0AD3-4DFA-82D3-EE06CEA540E4}"/>
</file>

<file path=docProps/app.xml><?xml version="1.0" encoding="utf-8"?>
<Properties xmlns="http://schemas.openxmlformats.org/officeDocument/2006/extended-properties" xmlns:vt="http://schemas.openxmlformats.org/officeDocument/2006/docPropsVTypes">
  <Template>STE1 Theme</Template>
  <TotalTime>11223</TotalTime>
  <Words>1568</Words>
  <Application>Microsoft Office PowerPoint</Application>
  <PresentationFormat>On-screen Show (4:3)</PresentationFormat>
  <Paragraphs>219</Paragraphs>
  <Slides>17</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17</vt:i4>
      </vt:variant>
    </vt:vector>
  </HeadingPairs>
  <TitlesOfParts>
    <vt:vector size="31" baseType="lpstr">
      <vt:lpstr>ＭＳ Ｐゴシック</vt:lpstr>
      <vt:lpstr> Arial</vt:lpstr>
      <vt:lpstr>Arial</vt:lpstr>
      <vt:lpstr>Arial Black</vt:lpstr>
      <vt:lpstr>Arial Bold</vt:lpstr>
      <vt:lpstr>Calibri</vt:lpstr>
      <vt:lpstr>Kozuka Gothic Pro B</vt:lpstr>
      <vt:lpstr>Lora</vt:lpstr>
      <vt:lpstr>Myriad Pro</vt:lpstr>
      <vt:lpstr>Times New Roman</vt:lpstr>
      <vt:lpstr>Wingdings</vt:lpstr>
      <vt:lpstr>1_UNCLASSIFIED//FOUO//DRAFT//PRE-DECISIONAL</vt:lpstr>
      <vt:lpstr>STE1 Theme</vt:lpstr>
      <vt:lpstr>2_Army S&amp;T 2013</vt:lpstr>
      <vt:lpstr>PowerPoint Presentation</vt:lpstr>
      <vt:lpstr>Multi domain operations</vt:lpstr>
      <vt:lpstr>MDO and cft’s</vt:lpstr>
      <vt:lpstr>STE VISION</vt:lpstr>
      <vt:lpstr>STE Operational view</vt:lpstr>
      <vt:lpstr>STE Framework  c. 2019 SOLDIERS AND LEADERS - OUR ASYMMETRIC ADVANTAGE</vt:lpstr>
      <vt:lpstr>STE Framework 2020 SOLDIERS AND LEADERS - OUR ASYMMETRIC ADVANTAGE</vt:lpstr>
      <vt:lpstr>STE-GIFT integration</vt:lpstr>
      <vt:lpstr>TMT Core Capabilities and S&amp;T Drivers</vt:lpstr>
      <vt:lpstr>TMT S&amp;T Technology Roadmap</vt:lpstr>
      <vt:lpstr>Research Goals</vt:lpstr>
      <vt:lpstr>PowerPoint Presentation</vt:lpstr>
      <vt:lpstr>Backup slides</vt:lpstr>
      <vt:lpstr>Automated Performance Assessment for Teams</vt:lpstr>
      <vt:lpstr>Automated Feedback and AAR for Teams</vt:lpstr>
      <vt:lpstr>Intelligent Adaptive Training for Teams</vt:lpstr>
      <vt:lpstr>Competency tracking for individuals and Teams</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S&amp;T Deep Dive</dc:title>
  <dc:creator>Keller, Thane K MAJ MIL USARMY TRADOC</dc:creator>
  <cp:lastModifiedBy>Gregory Goodwin</cp:lastModifiedBy>
  <cp:revision>516</cp:revision>
  <dcterms:created xsi:type="dcterms:W3CDTF">2019-01-03T16:10:55Z</dcterms:created>
  <dcterms:modified xsi:type="dcterms:W3CDTF">2020-05-28T17:38:04Z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0x0101001284A46977321142AE1EEB53B775F12D</vt:lpwstr>
  </property>
</Properties>
</file>