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fntdata" ContentType="application/x-fontdata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1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5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trictFirstAndLastChars="0" embedTrueTypeFonts="1" saveSubsetFonts="1" autoCompressPictures="0">
  <p:sldMasterIdLst>
    <p:sldMasterId id="2147483681" r:id="rId1"/>
  </p:sldMasterIdLst>
  <p:notesMasterIdLst>
    <p:notesMasterId r:id="rId26"/>
  </p:notesMasterIdLst>
  <p:sldIdLst>
    <p:sldId id="256" r:id="rId2"/>
    <p:sldId id="307" r:id="rId3"/>
    <p:sldId id="306" r:id="rId4"/>
    <p:sldId id="308" r:id="rId5"/>
    <p:sldId id="322" r:id="rId6"/>
    <p:sldId id="268" r:id="rId7"/>
    <p:sldId id="270" r:id="rId8"/>
    <p:sldId id="273" r:id="rId9"/>
    <p:sldId id="274" r:id="rId10"/>
    <p:sldId id="275" r:id="rId11"/>
    <p:sldId id="325" r:id="rId12"/>
    <p:sldId id="323" r:id="rId13"/>
    <p:sldId id="262" r:id="rId14"/>
    <p:sldId id="318" r:id="rId15"/>
    <p:sldId id="310" r:id="rId16"/>
    <p:sldId id="324" r:id="rId17"/>
    <p:sldId id="278" r:id="rId18"/>
    <p:sldId id="321" r:id="rId19"/>
    <p:sldId id="319" r:id="rId20"/>
    <p:sldId id="311" r:id="rId21"/>
    <p:sldId id="313" r:id="rId22"/>
    <p:sldId id="282" r:id="rId23"/>
    <p:sldId id="304" r:id="rId24"/>
    <p:sldId id="303" r:id="rId25"/>
  </p:sldIdLst>
  <p:sldSz cx="12192000" cy="6858000"/>
  <p:notesSz cx="6858000" cy="9144000"/>
  <p:embeddedFontLst>
    <p:embeddedFont>
      <p:font typeface="Bahnschrift SemiBold" panose="020B0502040204020203" pitchFamily="34" charset="0"/>
      <p:bold r:id="rId27"/>
    </p:embeddedFont>
    <p:embeddedFont>
      <p:font typeface="Bookman Old Style" panose="02050604050505020204" pitchFamily="18" charset="0"/>
      <p:regular r:id="rId28"/>
      <p:bold r:id="rId29"/>
      <p:italic r:id="rId30"/>
      <p:boldItalic r:id="rId31"/>
    </p:embeddedFont>
    <p:embeddedFont>
      <p:font typeface="Calibri" panose="020F0502020204030204" pitchFamily="34" charset="0"/>
      <p:regular r:id="rId32"/>
      <p:bold r:id="rId33"/>
      <p:italic r:id="rId34"/>
      <p:boldItalic r:id="rId35"/>
    </p:embeddedFont>
    <p:embeddedFont>
      <p:font typeface="Roboto" panose="02000000000000000000" pitchFamily="2" charset="0"/>
      <p:regular r:id="rId36"/>
      <p:bold r:id="rId37"/>
      <p:italic r:id="rId38"/>
      <p:boldItalic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  <a:srgbClr val="B00000"/>
    <a:srgbClr val="96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5A949A0-97AB-4723-82E8-10CCFB2EE430}">
  <a:tblStyle styleId="{65A949A0-97AB-4723-82E8-10CCFB2EE430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9EFF7"/>
          </a:solidFill>
        </a:fill>
      </a:tcStyle>
    </a:wholeTbl>
    <a:band1H>
      <a:tcTxStyle b="off" i="off"/>
      <a:tcStyle>
        <a:tcBdr/>
        <a:fill>
          <a:solidFill>
            <a:srgbClr val="D0DEEF"/>
          </a:solidFill>
        </a:fill>
      </a:tcStyle>
    </a:band1H>
    <a:band2H>
      <a:tcTxStyle b="off" i="off"/>
      <a:tcStyle>
        <a:tcBdr/>
      </a:tcStyle>
    </a:band2H>
    <a:band1V>
      <a:tcTxStyle b="off" i="off"/>
      <a:tcStyle>
        <a:tcBdr/>
        <a:fill>
          <a:solidFill>
            <a:srgbClr val="D0DEEF"/>
          </a:solidFill>
        </a:fill>
      </a:tcStyle>
    </a:band1V>
    <a:band2V>
      <a:tcTxStyle b="off" i="off"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272A26B2-FF6F-4988-9C84-20E75C83C070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F323111C-5A5E-4027-A948-999C8EA00211}" styleName="Table_2"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 b="off" i="off"/>
      <a:tcStyle>
        <a:tcBdr/>
      </a:tcStyle>
    </a:band1H>
    <a:band2H>
      <a:tcTxStyle b="off" i="off"/>
      <a:tcStyle>
        <a:tcBdr/>
      </a:tcStyle>
    </a:band2H>
    <a:band1V>
      <a:tcTxStyle b="off" i="off"/>
      <a:tcStyle>
        <a:tcBdr/>
      </a:tcStyle>
    </a:band1V>
    <a:band2V>
      <a:tcTxStyle b="off" i="off"/>
      <a:tcStyle>
        <a:tcBdr/>
      </a:tcStyle>
    </a:band2V>
    <a:lastCol>
      <a:tcTxStyle b="off" i="off"/>
      <a:tcStyle>
        <a:tcBdr/>
      </a:tcStyle>
    </a:lastCol>
    <a:firstCol>
      <a:tcTxStyle b="off" i="off"/>
      <a:tcStyle>
        <a:tcBdr/>
      </a:tcStyle>
    </a:firstCol>
    <a:lastRow>
      <a:tcTxStyle b="off" i="off"/>
      <a:tcStyle>
        <a:tcBdr/>
      </a:tcStyle>
    </a:lastRow>
    <a:seCell>
      <a:tcTxStyle b="off" i="off"/>
      <a:tcStyle>
        <a:tcBdr/>
      </a:tcStyle>
    </a:seCell>
    <a:swCell>
      <a:tcTxStyle b="off" i="off"/>
      <a:tcStyle>
        <a:tcBdr/>
      </a:tcStyle>
    </a:swCell>
    <a:firstRow>
      <a:tcTxStyle b="off" i="off"/>
      <a:tcStyle>
        <a:tcBdr/>
      </a:tcStyle>
    </a:firstRow>
    <a:neCell>
      <a:tcTxStyle b="off" i="off"/>
      <a:tcStyle>
        <a:tcBdr/>
      </a:tcStyle>
    </a:neCell>
    <a:nwCell>
      <a:tcTxStyle b="off" i="off"/>
      <a:tcStyle>
        <a:tcBdr/>
      </a:tcStyle>
    </a:nwCel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0692" autoAdjust="0"/>
  </p:normalViewPr>
  <p:slideViewPr>
    <p:cSldViewPr snapToGrid="0">
      <p:cViewPr varScale="1">
        <p:scale>
          <a:sx n="97" d="100"/>
          <a:sy n="97" d="100"/>
        </p:scale>
        <p:origin x="306" y="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648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presProps" Target="presProps.xml"/><Relationship Id="rId45" Type="http://schemas.openxmlformats.org/officeDocument/2006/relationships/customXml" Target="../customXml/item2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46" Type="http://schemas.openxmlformats.org/officeDocument/2006/relationships/customXml" Target="../customXml/item3.xml"/><Relationship Id="rId20" Type="http://schemas.openxmlformats.org/officeDocument/2006/relationships/slide" Target="slides/slide19.xml"/><Relationship Id="rId41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9T12:11:18.802"/>
    </inkml:context>
    <inkml:brush xml:id="br0">
      <inkml:brushProperty name="width" value="0.3" units="cm"/>
      <inkml:brushProperty name="height" value="0.6" units="cm"/>
      <inkml:brushProperty name="color" value="#0069AF"/>
      <inkml:brushProperty name="tip" value="rectangle"/>
      <inkml:brushProperty name="rasterOp" value="maskPen"/>
      <inkml:brushProperty name="ignorePressure" value="1"/>
    </inkml:brush>
  </inkml:definitions>
  <inkml:trace contextRef="#ctx0" brushRef="#br0">0 4123,'5'22,"11"13,2-1,13 20,0-2,118 200,85 99,-117-195,7-4,101 93,-83-113,129 90,-165-145,3-5,4-4,2-6,57 20,157 53,-283-117,1-2,1-2,0-2,1-3,1-1,-1-3,7-1,229-7,-257 0,0-1,-1-1,1-1,-1-2,0 0,-1-2,0-1,6-4,47-28,67-49,-73 46,87-64,121-111,-253 199,122-102,109-117,-183 161,-3-3,55-82,-3-28,95-199,-196 338,-1 0,7-32,26-114,-39 136,105-485,-98 429,13-80,-9-3,-8 0,-10-1,-10-62,-5-443,6 451,-1 217,-2 0,-2 1,-1-1,-2 1,-2 0,-2 1,-2 0,-1 0,-7-10,17 41,-74-148,60 125,-2 1,-1 0,-20-21,-3 5,-32-24,24 22,-9-13,28 27,-2 2,0 1,-2 2,-2 1,0 2,-2 2,-15-6,-4 2,-1 3,0 3,-2 2,-1 3,0 3,61 13,-89-19,-1 5,-1 3,-12 4,-265 8,168 2,88 1,0 5,0 5,-74 20,42 1,2 7,-78 35,89-28,24-9,-62 33,-262 145,407-202,0 2,1 1,0 1,-2 4,-91 87,106-97,-11 10,1 1,1 1,1 1,1 1,0 2,-145 267,-48 79,191-344,-1-2,-1 0,-18 14,8-7,-16 22,37-40,-28 34,-12 26,41-59,2 1,0 0,1 1,1-1,0 2,1 3,-51 180,21-78,-1 27,33-118,1 1,1 28,3-37,-2-1,0 1,-2-1,-1 0,-4 12,-1-3,1 0,2 0,2 1,-1 33,7 151,1-94,-2 148,0-251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</inkml:traceFormat>
        <inkml:channelProperties>
          <inkml:channelProperty channel="X" name="resolution" value="1000" units="1/cm"/>
          <inkml:channelProperty channel="Y" name="resolution" value="1000" units="1/cm"/>
        </inkml:channelProperties>
      </inkml:inkSource>
      <inkml:timestamp xml:id="ts0" timeString="2020-05-19T12:12:09.759"/>
    </inkml:context>
    <inkml:brush xml:id="br0">
      <inkml:brushProperty name="width" value="0.3" units="cm"/>
      <inkml:brushProperty name="height" value="0.6" units="cm"/>
      <inkml:brushProperty name="color" value="#00B44B"/>
      <inkml:brushProperty name="tip" value="rectangle"/>
      <inkml:brushProperty name="rasterOp" value="maskPen"/>
      <inkml:brushProperty name="ignorePressure" value="1"/>
    </inkml:brush>
  </inkml:definitions>
  <inkml:trace contextRef="#ctx0" brushRef="#br0">6240 4198,'1'-17,"0"0,1 0,1 1,1-1,2-8,7-25,23-119,85-453,-98 461,-7-1,-5-153,-16 166,-16-93,8 155,-4 0,-4 0,-14-31,21 71,1 0,3-1,-1-22,-1 2,-17-49,2 3,18 75,-2 0,-1 1,-2 0,-2 0,-2 2,-1 0,-1 1,-2 2,-3-3,-1 6,-1 2,-1 1,-22-18,21 22,2-2,1-1,1-1,-7-12,16 19,-1 0,0 1,-2 1,-15-12,-86-59,71 54,-161-105,183 121,-95-67,89 62,-2 2,0 1,-1 1,-1 3,-1 1,0 1,-1 3,-14-2,-24-3,0 3,0 4,-69 0,-444 8,295 4,105-3,-198 3,345 2,-1 1,1 2,-15 6,-126 39,137-37,-439 156,331-115,-17 6,-23 22,140-57,2 2,-26 19,-65 53,4 6,-17 26,72-55,4 4,4 4,-58 82,33-26,6 4,-11 35,65-92,4 1,4 1,1 12,3-2,5 1,4 1,5 1,5 1,1 101,15 346,-6-533,1 0,1 0,1 0,1 0,0-1,2 1,0-1,1 0,1 0,0-1,7 11,24 43,-28-50,1-1,1 0,1 0,0-1,10 9,24 17,2-2,40 26,-75-58,65 43,-44-31,31 27,-38-27,0-1,2-1,0-2,1 0,30 12,277 131,-313-149,0-1,1-2,0 0,1-2,1-1,20 3,-20-6,20 2,-1 2,45 14,156 44,-193-51,0-2,1-3,1-2,31-1,230-4,-217-4,-42 3,-1 2,26 8,55 4,26 4,-89-9,36 0,308-9,-208-4,1205 2,-1407 0,0 0,0-1,-1 0,1 0,0-1,-1 0,0-1,1 0,-1-1,0 1,0-2,-1 1,1-1,-1-1,0 0,0 0,9-8,0 1,1 1,1 0,-1 1,2 1,0 1,2 0,-10 5,0-1,-1-1,1 0,-1 0,0-1,-1-1,0 0,0 0,0-1,-1 0,-1 0,6-9,-3 5,0 0,0 1,1 0,1 1,0 0,0 1,1 0,1 2,-1-1,2 2,9-4,-18 7,-1 0,1 0,-1-1,0 0,0 0,0 0,-1 0,0-1,0 0,0 0,2-6,24-27,-4 7,-24 27,1 0,0 0,0 0,0 0,0 1,1-1,0 1,0 1,0-1,0 1,1-1,-1 2,1-1,1 0,8-2,-7 3,0 0,0-1,0 0,0-1,-1 1,1-1,4-4,36-20,-36 22,0 0,-1-1,3-2,-11 6,0 0,1 1,-1-1,-1-1,1 1,0 0,-1-1,1 1,-1-1,0 0,0 1,-1-2,8-24,-5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2033452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0" name="Google Shape;16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161" name="Google Shape;161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0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55df3f2356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55df3f2356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dirty="0"/>
              <a:t>Match 2: Above human performance when more often in the majority than any individual rater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b="1" i="1" dirty="0"/>
              <a:t>Match total is % of time in full agreement + majority; human performance is mean across </a:t>
            </a:r>
            <a:r>
              <a:rPr lang="en-US" b="1" i="1"/>
              <a:t>all raters</a:t>
            </a:r>
            <a:endParaRPr lang="en-US" b="1" i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177542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55df54b923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g55df54b923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4" name="Google Shape;264;g55df54b923_2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12</a:t>
            </a:fld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554348d5d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554348d5d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554348d5da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554348d5da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2896580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g5539ad1223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52" name="Google Shape;452;g5539ad1223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3" name="Google Shape;453;g5539ad1223_0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g55df54b923_2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63" name="Google Shape;263;g55df54b923_2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64" name="Google Shape;264;g55df54b923_2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19</a:t>
            </a:fld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g5539ad1223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1" name="Google Shape;461;g5539ad1223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2" name="Google Shape;462;g5539ad1223_0_9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20</a:t>
            </a:fld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g5533f3d1ec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9" name="Google Shape;489;g5533f3d1ec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90" name="Google Shape;490;g5533f3d1ec_0_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21</a:t>
            </a:fld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4572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lang="en-US" dirty="0"/>
              <a:t>1)  Viewing the search results; (2) Selecting those to be saved or collected into a folder; (3) Exporting those saved items into a data store or competency framework indexed by LO; (4) Incorporating those into the training app using GIFT as the example authoring tool.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 smtClean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22</a:t>
            </a:fld>
            <a:endParaRPr lang="en-US"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8937423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544aaf60bf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1" name="Google Shape;481;g544aaf60bf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2" name="Google Shape;482;g544aaf60bf_0_28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23</a:t>
            </a:fld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99" name="Google Shape;199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00" name="Google Shape;200;p3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504" name="Google Shape;504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3735939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55fa3b1058_6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55fa3b1058_6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g55fa3b1058_6_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/>
              <a:t>3</a:t>
            </a:fld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Google Shape;324;g55df3f2356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5" name="Google Shape;325;g55df3f2356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sz="1400" dirty="0">
                <a:solidFill>
                  <a:schemeClr val="dk1"/>
                </a:solidFill>
              </a:rPr>
              <a:t>TRADEM used LDA-based topic detection algorithms to detect ‘natural’ topics in a corpus of documents; each topic is modeled as a multinomial distribution of words; rich topic models are available for matching topics to content excerpts</a:t>
            </a:r>
            <a:endParaRPr sz="1400" dirty="0">
              <a:solidFill>
                <a:schemeClr val="dk1"/>
              </a:solidFill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sz="1400" dirty="0">
                <a:solidFill>
                  <a:schemeClr val="dk1"/>
                </a:solidFill>
              </a:rPr>
              <a:t>Extracting content excerpts aligned to competencies in a competency framework is much harder - we only have a short text string (an competency) and limited context (any other competencies or text in the competency framework)</a:t>
            </a:r>
            <a:endParaRPr sz="1400"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sz="1400" dirty="0">
                <a:solidFill>
                  <a:schemeClr val="dk1"/>
                </a:solidFill>
              </a:rPr>
              <a:t>First challenge: </a:t>
            </a:r>
            <a:endParaRPr sz="1400" dirty="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US" sz="1400" dirty="0">
                <a:solidFill>
                  <a:schemeClr val="dk1"/>
                </a:solidFill>
              </a:rPr>
              <a:t>current short text string analysis techniques in the literature are mostly limited to keyword extraction, or named-entity extraction (using an ontology), </a:t>
            </a:r>
            <a:endParaRPr sz="1400" dirty="0">
              <a:solidFill>
                <a:schemeClr val="dk1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US" sz="1400" dirty="0">
                <a:solidFill>
                  <a:schemeClr val="dk1"/>
                </a:solidFill>
              </a:rPr>
              <a:t>but there is no guarantee that those exact keywords or entities appear in the target corpus documents, or that if they do appear, they are being used in a way similar to the meaning encoded in the competency.</a:t>
            </a:r>
            <a:endParaRPr sz="1400" dirty="0">
              <a:solidFill>
                <a:schemeClr val="dk1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</a:pPr>
            <a:r>
              <a:rPr lang="en-US" sz="1400" dirty="0">
                <a:solidFill>
                  <a:schemeClr val="dk1"/>
                </a:solidFill>
              </a:rPr>
              <a:t>Humans can detect ‘concept equivalency’ between text strings that use different words or terms to describe the same underlying concepts or ideas; likewise, humans perform contextual word sense disambiguation to detect when similar words are used to describe different concepts in different contexts</a:t>
            </a:r>
            <a:endParaRPr sz="1400" dirty="0">
              <a:solidFill>
                <a:schemeClr val="dk1"/>
              </a:solidFill>
            </a:endParaRPr>
          </a:p>
          <a:p>
            <a:pPr marL="9144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r>
              <a:rPr lang="en-US" sz="1400" dirty="0">
                <a:solidFill>
                  <a:schemeClr val="dk1"/>
                </a:solidFill>
              </a:rPr>
              <a:t>A second challenge: Topics are usually modeled in purely semantic terms, but competencies (usually) consist of multiple ‘concepts’ whose relationships are defined through syntactic structure - the relationships between the concepts is important in correctly detecting the </a:t>
            </a:r>
            <a:r>
              <a:rPr lang="en-US" sz="1400" dirty="0" err="1">
                <a:solidFill>
                  <a:schemeClr val="dk1"/>
                </a:solidFill>
              </a:rPr>
              <a:t>the</a:t>
            </a:r>
            <a:r>
              <a:rPr lang="en-US" sz="1400" dirty="0">
                <a:solidFill>
                  <a:schemeClr val="dk1"/>
                </a:solidFill>
              </a:rPr>
              <a:t> overall ‘meaning’ of the competency </a:t>
            </a:r>
            <a:endParaRPr sz="1400" dirty="0">
              <a:solidFill>
                <a:schemeClr val="dk1"/>
              </a:solidFill>
            </a:endParaRPr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</a:pP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Google Shape;344;g55fa3b1058_9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5" name="Google Shape;345;g55fa3b1058_9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US" sz="1200">
                <a:solidFill>
                  <a:schemeClr val="dk1"/>
                </a:solidFill>
              </a:rPr>
              <a:t>Define ‘topics’ as distinct clusters in the combined vector space</a:t>
            </a:r>
            <a:endParaRPr sz="1200">
              <a:solidFill>
                <a:schemeClr val="dk1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US" sz="1200">
                <a:solidFill>
                  <a:schemeClr val="dk1"/>
                </a:solidFill>
              </a:rPr>
              <a:t>Result: produces a result similar to traditional topic detection, but not limited to individual words</a:t>
            </a:r>
            <a:endParaRPr sz="1200">
              <a:solidFill>
                <a:schemeClr val="dk1"/>
              </a:solidFill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Char char="○"/>
            </a:pPr>
            <a:r>
              <a:rPr lang="en-US" sz="1200">
                <a:solidFill>
                  <a:schemeClr val="dk1"/>
                </a:solidFill>
              </a:rPr>
              <a:t>Possible experimental upgrade: iterative hardening of concept boundaries</a:t>
            </a:r>
            <a:endParaRPr sz="120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g55fa3b1058_1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9" name="Google Shape;389;g55fa3b1058_1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g55fa3b1058_12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7" name="Google Shape;397;g55fa3b1058_12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55df3f2356_1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6" name="Google Shape;406;g55df3f2356_1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title"/>
          </p:nvPr>
        </p:nvSpPr>
        <p:spPr>
          <a:xfrm>
            <a:off x="-9294" y="2314"/>
            <a:ext cx="12201293" cy="1230867"/>
          </a:xfrm>
          <a:prstGeom prst="rect">
            <a:avLst/>
          </a:prstGeom>
        </p:spPr>
        <p:txBody>
          <a:bodyPr anchor="ctr"/>
          <a:lstStyle>
            <a:lvl1pPr>
              <a:defRPr dirty="0">
                <a:cs typeface="Bookman Old Style"/>
              </a:defRPr>
            </a:lvl1pPr>
          </a:lstStyle>
          <a:p>
            <a:pPr lvl="0" algn="ctr"/>
            <a:endParaRPr dirty="0"/>
          </a:p>
        </p:txBody>
      </p:sp>
      <p:sp>
        <p:nvSpPr>
          <p:cNvPr id="17" name="Google Shape;17;p2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 dirty="0"/>
          </a:p>
        </p:txBody>
      </p:sp>
      <p:sp>
        <p:nvSpPr>
          <p:cNvPr id="18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4724400" y="63306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13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700" cy="763500"/>
          </a:xfrm>
          <a:prstGeom prst="rect">
            <a:avLst/>
          </a:prstGeom>
        </p:spPr>
        <p:txBody>
          <a:bodyPr anchor="ctr"/>
          <a:lstStyle>
            <a:lvl1pPr>
              <a:defRPr>
                <a:cs typeface="Bookman Old Style"/>
              </a:defRPr>
            </a:lvl1pPr>
          </a:lstStyle>
          <a:p>
            <a:pPr lvl="0" algn="ctr"/>
            <a:endParaRPr/>
          </a:p>
        </p:txBody>
      </p:sp>
      <p:sp>
        <p:nvSpPr>
          <p:cNvPr id="64" name="Google Shape;64;p13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7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/>
          <a:lstStyle>
            <a:lvl1pPr marL="457200" lvl="0" indent="-3810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●"/>
              <a:defRPr/>
            </a:lvl1pPr>
            <a:lvl2pPr marL="914400" lvl="1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2pPr>
            <a:lvl3pPr marL="1371600" lvl="2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3pPr>
            <a:lvl4pPr marL="1828800" lvl="3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4pPr>
            <a:lvl5pPr marL="2286000" lvl="4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5pPr>
            <a:lvl6pPr marL="2743200" lvl="5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■"/>
              <a:defRPr/>
            </a:lvl6pPr>
            <a:lvl7pPr marL="3200400" lvl="6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●"/>
              <a:defRPr/>
            </a:lvl7pPr>
            <a:lvl8pPr marL="3657600" lvl="7" indent="-349250" algn="l">
              <a:lnSpc>
                <a:spcPct val="115000"/>
              </a:lnSpc>
              <a:spcBef>
                <a:spcPts val="2100"/>
              </a:spcBef>
              <a:spcAft>
                <a:spcPts val="0"/>
              </a:spcAft>
              <a:buSzPts val="1900"/>
              <a:buChar char="○"/>
              <a:defRPr/>
            </a:lvl8pPr>
            <a:lvl9pPr marL="4114800" lvl="8" indent="-349250" algn="l">
              <a:lnSpc>
                <a:spcPct val="115000"/>
              </a:lnSpc>
              <a:spcBef>
                <a:spcPts val="2100"/>
              </a:spcBef>
              <a:spcAft>
                <a:spcPts val="2100"/>
              </a:spcAft>
              <a:buSzPts val="1900"/>
              <a:buChar char="■"/>
              <a:defRPr/>
            </a:lvl9pPr>
          </a:lstStyle>
          <a:p>
            <a:endParaRPr/>
          </a:p>
        </p:txBody>
      </p:sp>
      <p:sp>
        <p:nvSpPr>
          <p:cNvPr id="9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4724400" y="63306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52371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-9294" y="2315"/>
            <a:ext cx="12201293" cy="1272812"/>
          </a:xfrm>
          <a:prstGeom prst="rect">
            <a:avLst/>
          </a:prstGeom>
        </p:spPr>
        <p:txBody>
          <a:bodyPr anchor="ctr"/>
          <a:lstStyle>
            <a:lvl1pPr algn="ctr">
              <a:defRPr lang="en-US" sz="4800" b="1" i="0" u="none" strike="noStrike" cap="none">
                <a:solidFill>
                  <a:schemeClr val="dk1"/>
                </a:solidFill>
                <a:latin typeface="Bahnschrift SemiBold" panose="020B0502040204020203" pitchFamily="34" charset="0"/>
                <a:ea typeface="Bookman Old Style"/>
                <a:cs typeface="Bookman Old Style"/>
                <a:sym typeface="Bookman Old Styl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FD9B-DC66-4F2B-B92A-19C65C99AF3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2946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Bookman Old Style"/>
              <a:buNone/>
              <a:defRPr sz="6000">
                <a:latin typeface="Bahnschrift SemiBold" panose="020B0502040204020203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21" name="Google Shape;21;p3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 dirty="0"/>
          </a:p>
        </p:txBody>
      </p:sp>
      <p:sp>
        <p:nvSpPr>
          <p:cNvPr id="6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4724400" y="63306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-9294" y="2314"/>
            <a:ext cx="12201293" cy="1180533"/>
          </a:xfrm>
          <a:prstGeom prst="rect">
            <a:avLst/>
          </a:prstGeom>
        </p:spPr>
        <p:txBody>
          <a:bodyPr anchor="ctr"/>
          <a:lstStyle>
            <a:lvl1pPr>
              <a:defRPr>
                <a:cs typeface="Bookman Old Style"/>
              </a:defRPr>
            </a:lvl1pPr>
          </a:lstStyle>
          <a:p>
            <a:pPr lvl="0" algn="ctr"/>
            <a:endParaRPr dirty="0"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838200" y="174541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body" idx="2"/>
          </p:nvPr>
        </p:nvSpPr>
        <p:spPr>
          <a:xfrm>
            <a:off x="6172200" y="174541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4724400" y="63306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>
  <p:cSld name="Comparison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9788" y="160095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body" idx="2"/>
          </p:nvPr>
        </p:nvSpPr>
        <p:spPr>
          <a:xfrm>
            <a:off x="839788" y="242486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3"/>
          </p:nvPr>
        </p:nvSpPr>
        <p:spPr>
          <a:xfrm>
            <a:off x="6172200" y="160095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4"/>
          </p:nvPr>
        </p:nvSpPr>
        <p:spPr>
          <a:xfrm>
            <a:off x="6172200" y="242486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title"/>
          </p:nvPr>
        </p:nvSpPr>
        <p:spPr>
          <a:xfrm>
            <a:off x="-9294" y="0"/>
            <a:ext cx="12201293" cy="1182847"/>
          </a:xfrm>
          <a:prstGeom prst="rect">
            <a:avLst/>
          </a:prstGeom>
        </p:spPr>
        <p:txBody>
          <a:bodyPr anchor="ctr"/>
          <a:lstStyle>
            <a:lvl1pPr>
              <a:defRPr dirty="0">
                <a:cs typeface="Bookman Old Style"/>
              </a:defRPr>
            </a:lvl1pPr>
          </a:lstStyle>
          <a:p>
            <a:pPr lvl="0" algn="ctr"/>
            <a:endParaRPr dirty="0"/>
          </a:p>
        </p:txBody>
      </p:sp>
      <p:sp>
        <p:nvSpPr>
          <p:cNvPr id="9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4724400" y="63306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4724400" y="63306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>
                <a:latin typeface="Bahnschrift SemiBold" panose="020B0502040204020203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2" name="Google Shape;42;p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43" name="Google Shape;43;p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4724400" y="63306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Bookman Old Style"/>
              <a:buNone/>
              <a:defRPr sz="3200">
                <a:latin typeface="Bahnschrift SemiBold" panose="020B0502040204020203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47" name="Google Shape;47;p9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R="0" lvl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8" name="Google Shape;48;p9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4724400" y="63306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0"/>
          <p:cNvSpPr txBox="1">
            <a:spLocks noGrp="1"/>
          </p:cNvSpPr>
          <p:nvPr>
            <p:ph type="title"/>
          </p:nvPr>
        </p:nvSpPr>
        <p:spPr>
          <a:xfrm>
            <a:off x="-9294" y="2315"/>
            <a:ext cx="12201293" cy="858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Bahnschrift SemiBold" panose="020B0502040204020203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2" name="Google Shape;52;p10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4724400" y="63306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11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>
                <a:latin typeface="Bahnschrift SemiBold" panose="020B0502040204020203" pitchFamily="34" charset="0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dirty="0"/>
          </a:p>
        </p:txBody>
      </p:sp>
      <p:sp>
        <p:nvSpPr>
          <p:cNvPr id="56" name="Google Shape;56;p11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" name="Google Shape;18;p2"/>
          <p:cNvSpPr txBox="1">
            <a:spLocks noGrp="1"/>
          </p:cNvSpPr>
          <p:nvPr>
            <p:ph type="sldNum" idx="12"/>
          </p:nvPr>
        </p:nvSpPr>
        <p:spPr>
          <a:xfrm>
            <a:off x="4724400" y="63306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/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18;p2"/>
          <p:cNvSpPr txBox="1">
            <a:spLocks noGrp="1"/>
          </p:cNvSpPr>
          <p:nvPr>
            <p:ph type="sldNum" idx="4"/>
          </p:nvPr>
        </p:nvSpPr>
        <p:spPr>
          <a:xfrm>
            <a:off x="4724400" y="63306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1"/>
          <p:cNvSpPr txBox="1">
            <a:spLocks/>
          </p:cNvSpPr>
          <p:nvPr userDrawn="1"/>
        </p:nvSpPr>
        <p:spPr>
          <a:xfrm>
            <a:off x="767137" y="6263570"/>
            <a:ext cx="2292054" cy="499310"/>
          </a:xfrm>
          <a:prstGeom prst="rect">
            <a:avLst/>
          </a:prstGeom>
        </p:spPr>
        <p:txBody>
          <a:bodyPr lIns="68580" tIns="34290" rIns="68580" bIns="34290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800" b="1" kern="1200" dirty="0" err="1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GIFTSym</a:t>
            </a:r>
            <a:r>
              <a:rPr lang="en-US" sz="1800" b="1" dirty="0"/>
              <a:t> </a:t>
            </a:r>
            <a:r>
              <a:rPr lang="en-US" sz="1800" b="1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8</a:t>
            </a:r>
            <a:br>
              <a:rPr lang="en-US" dirty="0"/>
            </a:br>
            <a:r>
              <a:rPr lang="en-US" sz="900" kern="1200" dirty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rPr>
              <a:t>May 28-29 2020</a:t>
            </a:r>
          </a:p>
        </p:txBody>
      </p:sp>
      <p:pic>
        <p:nvPicPr>
          <p:cNvPr id="6" name="Google Shape;14;p1">
            <a:extLst>
              <a:ext uri="{FF2B5EF4-FFF2-40B4-BE49-F238E27FC236}">
                <a16:creationId xmlns:a16="http://schemas.microsoft.com/office/drawing/2014/main" id="{F308DBBC-C486-45EC-A893-6BC788FC473B}"/>
              </a:ext>
            </a:extLst>
          </p:cNvPr>
          <p:cNvPicPr preferRelativeResize="0"/>
          <p:nvPr userDrawn="1"/>
        </p:nvPicPr>
        <p:blipFill rotWithShape="1">
          <a:blip r:embed="rId1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211157" y="6289074"/>
            <a:ext cx="2314921" cy="448302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85" r:id="rId10"/>
    <p:sldLayoutId id="2147483686" r:id="rId11"/>
  </p:sldLayoutIdLst>
  <p:hf hd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4800" b="1" i="0" u="none" strike="noStrike" cap="none" dirty="0">
          <a:solidFill>
            <a:schemeClr val="dk1"/>
          </a:solidFill>
          <a:latin typeface="Bahnschrift SemiBold" panose="020B0502040204020203" pitchFamily="34" charset="0"/>
          <a:ea typeface="Bookman Old Style"/>
          <a:cs typeface="Arial"/>
          <a:sym typeface="Bookman Old Style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6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jpe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3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customXml" Target="../ink/ink1.xml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3.png"/><Relationship Id="rId5" Type="http://schemas.openxmlformats.org/officeDocument/2006/relationships/image" Target="../media/image10.png"/><Relationship Id="rId10" Type="http://schemas.openxmlformats.org/officeDocument/2006/relationships/customXml" Target="../ink/ink2.xml"/><Relationship Id="rId4" Type="http://schemas.openxmlformats.org/officeDocument/2006/relationships/image" Target="../media/image9.png"/><Relationship Id="rId9" Type="http://schemas.openxmlformats.org/officeDocument/2006/relationships/image" Target="../media/image10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7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1" y="5656274"/>
            <a:ext cx="12192000" cy="1201726"/>
          </a:xfrm>
          <a:prstGeom prst="rect">
            <a:avLst/>
          </a:prstGeom>
          <a:solidFill>
            <a:srgbClr val="B00000"/>
          </a:solidFill>
          <a:ln>
            <a:noFill/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lIns="457200" rtlCol="0" anchor="ctr"/>
          <a:lstStyle/>
          <a:p>
            <a:r>
              <a:rPr lang="en-US" sz="1600" baseline="30000" dirty="0">
                <a:solidFill>
                  <a:schemeClr val="bg1"/>
                </a:solidFill>
              </a:rPr>
              <a:t>1</a:t>
            </a:r>
            <a:r>
              <a:rPr lang="en-US" dirty="0">
                <a:solidFill>
                  <a:schemeClr val="bg1"/>
                </a:solidFill>
              </a:rPr>
              <a:t> </a:t>
            </a:r>
            <a:r>
              <a:rPr lang="en-US" dirty="0" err="1">
                <a:solidFill>
                  <a:schemeClr val="bg1"/>
                </a:solidFill>
              </a:rPr>
              <a:t>Eduworks</a:t>
            </a:r>
            <a:r>
              <a:rPr lang="en-US" dirty="0">
                <a:solidFill>
                  <a:schemeClr val="bg1"/>
                </a:solidFill>
              </a:rPr>
              <a:t> Corporation, Corvallis, OR</a:t>
            </a:r>
          </a:p>
          <a:p>
            <a:r>
              <a:rPr lang="en-US" sz="1600" baseline="30000" dirty="0">
                <a:solidFill>
                  <a:schemeClr val="bg1"/>
                </a:solidFill>
              </a:rPr>
              <a:t>2</a:t>
            </a:r>
            <a:r>
              <a:rPr lang="en-US" dirty="0">
                <a:solidFill>
                  <a:schemeClr val="bg1"/>
                </a:solidFill>
              </a:rPr>
              <a:t> CCDC STTC, Orlando, FL</a:t>
            </a:r>
            <a:endParaRPr lang="en-US" dirty="0">
              <a:solidFill>
                <a:schemeClr val="bg1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163" name="Google Shape;163;p38"/>
          <p:cNvSpPr txBox="1">
            <a:spLocks noGrp="1"/>
          </p:cNvSpPr>
          <p:nvPr>
            <p:ph type="title"/>
          </p:nvPr>
        </p:nvSpPr>
        <p:spPr>
          <a:xfrm>
            <a:off x="0" y="1381730"/>
            <a:ext cx="12201300" cy="22021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>
              <a:buSzPts val="4000"/>
            </a:pPr>
            <a:r>
              <a:rPr lang="en-US" sz="3600" dirty="0">
                <a:sym typeface="Arial"/>
              </a:rPr>
              <a:t>Matching Content to Competencies w/Machine-Learning</a:t>
            </a:r>
            <a:br>
              <a:rPr lang="en-US" dirty="0">
                <a:sym typeface="Arial"/>
              </a:rPr>
            </a:br>
            <a:br>
              <a:rPr lang="en-US" dirty="0">
                <a:sym typeface="Arial"/>
              </a:rPr>
            </a:br>
            <a:r>
              <a:rPr lang="en-US" sz="2800" dirty="0">
                <a:sym typeface="Arial"/>
              </a:rPr>
              <a:t>A Service-Oriented Content Alignment Tool </a:t>
            </a:r>
            <a:br>
              <a:rPr lang="en-US" sz="2800" dirty="0">
                <a:sym typeface="Arial"/>
              </a:rPr>
            </a:br>
            <a:r>
              <a:rPr lang="en-US" sz="2800" dirty="0">
                <a:sym typeface="Arial"/>
              </a:rPr>
              <a:t>for Authoring in GIFT and Beyond</a:t>
            </a:r>
            <a:endParaRPr sz="6000" dirty="0"/>
          </a:p>
        </p:txBody>
      </p:sp>
      <p:sp>
        <p:nvSpPr>
          <p:cNvPr id="165" name="Google Shape;165;p38"/>
          <p:cNvSpPr/>
          <p:nvPr/>
        </p:nvSpPr>
        <p:spPr>
          <a:xfrm>
            <a:off x="6418996" y="4917610"/>
            <a:ext cx="32060" cy="7386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</a:pPr>
            <a:r>
              <a:rPr lang="en-US" sz="1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Calibri"/>
              <a:buNone/>
            </a:pPr>
            <a:endParaRPr sz="1000" b="1" i="0" u="none" strike="noStrike" cap="none">
              <a:solidFill>
                <a:srgbClr val="000000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000"/>
              <a:buFont typeface="Times New Roman"/>
              <a:buNone/>
            </a:pPr>
            <a:r>
              <a:rPr lang="en-US" sz="1000" b="1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 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" name="Subtitle 8"/>
          <p:cNvSpPr txBox="1">
            <a:spLocks/>
          </p:cNvSpPr>
          <p:nvPr/>
        </p:nvSpPr>
        <p:spPr>
          <a:xfrm>
            <a:off x="0" y="4114800"/>
            <a:ext cx="12192000" cy="8912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indent="0" algn="ctr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>
                <a:solidFill>
                  <a:schemeClr val="tx1"/>
                </a:solidFill>
              </a:rPr>
              <a:t>Benjamin Bell, Ph.D.</a:t>
            </a:r>
            <a:r>
              <a:rPr lang="en-US" sz="2400" baseline="30000" dirty="0">
                <a:solidFill>
                  <a:schemeClr val="tx1"/>
                </a:solidFill>
              </a:rPr>
              <a:t>1</a:t>
            </a:r>
            <a:r>
              <a:rPr lang="en-US" sz="2400" dirty="0">
                <a:solidFill>
                  <a:schemeClr val="tx1"/>
                </a:solidFill>
              </a:rPr>
              <a:t>, Keith Brawner, Ph.D.</a:t>
            </a:r>
            <a:r>
              <a:rPr lang="en-US" sz="2400" baseline="30000" dirty="0">
                <a:solidFill>
                  <a:schemeClr val="tx1"/>
                </a:solidFill>
              </a:rPr>
              <a:t>2</a:t>
            </a:r>
            <a:r>
              <a:rPr lang="en-US" sz="2400" dirty="0">
                <a:solidFill>
                  <a:schemeClr val="tx1"/>
                </a:solidFill>
              </a:rPr>
              <a:t>, Debbie Brown</a:t>
            </a:r>
            <a:r>
              <a:rPr lang="en-US" sz="2400" baseline="30000" dirty="0">
                <a:solidFill>
                  <a:schemeClr val="tx1"/>
                </a:solidFill>
              </a:rPr>
              <a:t>1</a:t>
            </a:r>
            <a:r>
              <a:rPr lang="en-US" sz="2400" dirty="0">
                <a:solidFill>
                  <a:schemeClr val="tx1"/>
                </a:solidFill>
              </a:rPr>
              <a:t>, Elaine Kelsey</a:t>
            </a:r>
            <a:r>
              <a:rPr lang="en-US" sz="2400" baseline="30000" dirty="0">
                <a:solidFill>
                  <a:schemeClr val="tx1"/>
                </a:solidFill>
              </a:rPr>
              <a:t>1 </a:t>
            </a:r>
          </a:p>
        </p:txBody>
      </p:sp>
      <p:sp>
        <p:nvSpPr>
          <p:cNvPr id="10" name="Footer Placeholder 1"/>
          <p:cNvSpPr txBox="1">
            <a:spLocks/>
          </p:cNvSpPr>
          <p:nvPr/>
        </p:nvSpPr>
        <p:spPr>
          <a:xfrm>
            <a:off x="6218484" y="5656274"/>
            <a:ext cx="5486821" cy="1201726"/>
          </a:xfrm>
          <a:prstGeom prst="rect">
            <a:avLst/>
          </a:prstGeom>
        </p:spPr>
        <p:txBody>
          <a:bodyPr lIns="68580" tIns="34290" rIns="68580" bIns="3429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2800" b="1" kern="1200" dirty="0" err="1">
                <a:solidFill>
                  <a:schemeClr val="bg1"/>
                </a:solidFill>
              </a:rPr>
              <a:t>GIFTSym</a:t>
            </a:r>
            <a:r>
              <a:rPr lang="en-US" sz="2800" b="1" dirty="0">
                <a:solidFill>
                  <a:schemeClr val="bg1"/>
                </a:solidFill>
              </a:rPr>
              <a:t> </a:t>
            </a:r>
            <a:r>
              <a:rPr lang="en-US" sz="2800" b="1" kern="1200" dirty="0">
                <a:solidFill>
                  <a:schemeClr val="bg1"/>
                </a:solidFill>
              </a:rPr>
              <a:t>8</a:t>
            </a:r>
            <a:br>
              <a:rPr lang="en-US" sz="2800" dirty="0">
                <a:solidFill>
                  <a:schemeClr val="bg1"/>
                </a:solidFill>
              </a:rPr>
            </a:br>
            <a:r>
              <a:rPr lang="en-US" sz="1100" kern="1200" dirty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May 28-29, 2020</a:t>
            </a:r>
          </a:p>
        </p:txBody>
      </p:sp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1BA5478A-A811-4E48-B084-C4DDFC4EAF89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0</a:t>
            </a:fld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80A068C8-379B-48C5-89D2-3D139AD77D2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958" y="145439"/>
            <a:ext cx="4605386" cy="891869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0D828656-111F-4955-8B4C-36BE56817C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8162" y="96073"/>
            <a:ext cx="2177143" cy="9906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" name="Google Shape;410;p57"/>
          <p:cNvGraphicFramePr/>
          <p:nvPr/>
        </p:nvGraphicFramePr>
        <p:xfrm>
          <a:off x="881300" y="1313375"/>
          <a:ext cx="10287000" cy="3809880"/>
        </p:xfrm>
        <a:graphic>
          <a:graphicData uri="http://schemas.openxmlformats.org/drawingml/2006/table">
            <a:tbl>
              <a:tblPr>
                <a:noFill/>
                <a:tableStyleId>{272A26B2-FF6F-4988-9C84-20E75C83C070}</a:tableStyleId>
              </a:tblPr>
              <a:tblGrid>
                <a:gridCol w="257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Unsupervised Domain-General Model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b="1" dirty="0">
                          <a:solidFill>
                            <a:schemeClr val="dk1"/>
                          </a:solidFill>
                        </a:rPr>
                        <a:t>Unsupervised Domain-General Model</a:t>
                      </a:r>
                      <a:endParaRPr b="1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/>
                        <a:t>+</a:t>
                      </a:r>
                      <a:endParaRPr b="1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/>
                        <a:t>Unsupervised</a:t>
                      </a:r>
                      <a:endParaRPr b="1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/>
                        <a:t>Domain-Specific Model</a:t>
                      </a:r>
                      <a:endParaRPr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b="1">
                          <a:solidFill>
                            <a:schemeClr val="dk1"/>
                          </a:solidFill>
                        </a:rPr>
                        <a:t>Unsupervised Domain-General Model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b="1">
                          <a:solidFill>
                            <a:schemeClr val="dk1"/>
                          </a:solidFill>
                        </a:rPr>
                        <a:t>+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b="1">
                          <a:solidFill>
                            <a:schemeClr val="dk1"/>
                          </a:solidFill>
                        </a:rPr>
                        <a:t>Unsupervised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b="1">
                          <a:solidFill>
                            <a:schemeClr val="dk1"/>
                          </a:solidFill>
                        </a:rPr>
                        <a:t>Domain-Specific Model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+</a:t>
                      </a:r>
                      <a:endParaRPr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Supervised</a:t>
                      </a:r>
                      <a:endParaRPr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Domain-Specific Model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/>
                        <a:t>Match 1: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dk1"/>
                          </a:solidFill>
                        </a:rPr>
                        <a:t>Machine agrees with raters when all humans agree</a:t>
                      </a:r>
                      <a:endParaRPr sz="12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0.827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0.923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0.986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/>
                        <a:t>Match 2:</a:t>
                      </a:r>
                      <a:endParaRPr b="1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dk1"/>
                          </a:solidFill>
                        </a:rPr>
                        <a:t>Machine agrees with the majority when humans disagree</a:t>
                      </a:r>
                      <a:endParaRPr sz="12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0.514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0.723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0.769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/>
                        <a:t>Match Total</a:t>
                      </a:r>
                      <a:endParaRPr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0.762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0.871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0.948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" name="Rectangle 26">
            <a:extLst>
              <a:ext uri="{FF2B5EF4-FFF2-40B4-BE49-F238E27FC236}">
                <a16:creationId xmlns:a16="http://schemas.microsoft.com/office/drawing/2014/main" id="{027E57EC-8F3B-4D76-9DA4-A9113ABB6375}"/>
              </a:ext>
            </a:extLst>
          </p:cNvPr>
          <p:cNvSpPr/>
          <p:nvPr/>
        </p:nvSpPr>
        <p:spPr>
          <a:xfrm>
            <a:off x="8642721" y="1296174"/>
            <a:ext cx="2582820" cy="409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8" name="Google Shape;408;p57"/>
          <p:cNvSpPr txBox="1">
            <a:spLocks noGrp="1"/>
          </p:cNvSpPr>
          <p:nvPr>
            <p:ph type="title"/>
          </p:nvPr>
        </p:nvSpPr>
        <p:spPr>
          <a:xfrm>
            <a:off x="381267" y="275800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en-US" sz="2800" dirty="0"/>
              <a:t>Excerpt Extraction Preliminary Results</a:t>
            </a:r>
            <a:br>
              <a:rPr lang="en-US" sz="2100" dirty="0"/>
            </a:b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BD2C61-B839-4483-B4A7-2F169E1DE891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11296610" y="6217622"/>
            <a:ext cx="731700" cy="5247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9</a:t>
            </a:fld>
            <a:endParaRPr lang="en-US"/>
          </a:p>
        </p:txBody>
      </p:sp>
      <p:sp>
        <p:nvSpPr>
          <p:cNvPr id="411" name="Google Shape;411;p57"/>
          <p:cNvSpPr txBox="1"/>
          <p:nvPr/>
        </p:nvSpPr>
        <p:spPr>
          <a:xfrm>
            <a:off x="881300" y="5241375"/>
            <a:ext cx="79719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dirty="0"/>
              <a:t>Interrater Reliability: 81.6%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dirty="0"/>
              <a:t>Listed values are Fleiss’ kappa</a:t>
            </a:r>
            <a:endParaRPr b="1" i="1" dirty="0"/>
          </a:p>
        </p:txBody>
      </p:sp>
      <p:sp>
        <p:nvSpPr>
          <p:cNvPr id="412" name="Google Shape;412;p57"/>
          <p:cNvSpPr/>
          <p:nvPr/>
        </p:nvSpPr>
        <p:spPr>
          <a:xfrm>
            <a:off x="3351100" y="3172625"/>
            <a:ext cx="966600" cy="4050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57"/>
          <p:cNvSpPr txBox="1"/>
          <p:nvPr/>
        </p:nvSpPr>
        <p:spPr>
          <a:xfrm>
            <a:off x="1482425" y="1797275"/>
            <a:ext cx="1592400" cy="9114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</a:rPr>
              <a:t>Slightly Below Mean Human Performance</a:t>
            </a:r>
            <a:endParaRPr dirty="0">
              <a:solidFill>
                <a:srgbClr val="FF0000"/>
              </a:solidFill>
            </a:endParaRPr>
          </a:p>
        </p:txBody>
      </p:sp>
      <p:cxnSp>
        <p:nvCxnSpPr>
          <p:cNvPr id="414" name="Google Shape;414;p57"/>
          <p:cNvCxnSpPr>
            <a:endCxn id="412" idx="1"/>
          </p:cNvCxnSpPr>
          <p:nvPr/>
        </p:nvCxnSpPr>
        <p:spPr>
          <a:xfrm>
            <a:off x="3084055" y="2717736"/>
            <a:ext cx="408600" cy="514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15" name="Google Shape;415;p57"/>
          <p:cNvSpPr/>
          <p:nvPr/>
        </p:nvSpPr>
        <p:spPr>
          <a:xfrm>
            <a:off x="5915325" y="3172625"/>
            <a:ext cx="966600" cy="4050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6" name="Google Shape;416;p57"/>
          <p:cNvCxnSpPr>
            <a:cxnSpLocks/>
            <a:endCxn id="415" idx="1"/>
          </p:cNvCxnSpPr>
          <p:nvPr/>
        </p:nvCxnSpPr>
        <p:spPr>
          <a:xfrm>
            <a:off x="3065880" y="2708736"/>
            <a:ext cx="2991000" cy="523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17" name="Google Shape;417;p57"/>
          <p:cNvSpPr/>
          <p:nvPr/>
        </p:nvSpPr>
        <p:spPr>
          <a:xfrm>
            <a:off x="8419200" y="3926975"/>
            <a:ext cx="966600" cy="405000"/>
          </a:xfrm>
          <a:prstGeom prst="ellipse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57"/>
          <p:cNvSpPr/>
          <p:nvPr/>
        </p:nvSpPr>
        <p:spPr>
          <a:xfrm>
            <a:off x="5865225" y="3926975"/>
            <a:ext cx="966600" cy="405000"/>
          </a:xfrm>
          <a:prstGeom prst="ellipse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57"/>
          <p:cNvSpPr/>
          <p:nvPr/>
        </p:nvSpPr>
        <p:spPr>
          <a:xfrm>
            <a:off x="8419200" y="3172625"/>
            <a:ext cx="966600" cy="405000"/>
          </a:xfrm>
          <a:prstGeom prst="ellipse">
            <a:avLst/>
          </a:prstGeom>
          <a:noFill/>
          <a:ln w="952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57"/>
          <p:cNvSpPr/>
          <p:nvPr/>
        </p:nvSpPr>
        <p:spPr>
          <a:xfrm>
            <a:off x="8419200" y="4681325"/>
            <a:ext cx="966600" cy="405000"/>
          </a:xfrm>
          <a:prstGeom prst="ellipse">
            <a:avLst/>
          </a:prstGeom>
          <a:noFill/>
          <a:ln w="2857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57"/>
          <p:cNvSpPr txBox="1"/>
          <p:nvPr/>
        </p:nvSpPr>
        <p:spPr>
          <a:xfrm>
            <a:off x="4737049" y="5241724"/>
            <a:ext cx="1592400" cy="911400"/>
          </a:xfrm>
          <a:prstGeom prst="rect">
            <a:avLst/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38761D"/>
                </a:solidFill>
              </a:rPr>
              <a:t>Approaches Mean Human Performance</a:t>
            </a:r>
            <a:endParaRPr dirty="0">
              <a:solidFill>
                <a:srgbClr val="38761D"/>
              </a:solidFill>
            </a:endParaRPr>
          </a:p>
        </p:txBody>
      </p:sp>
      <p:sp>
        <p:nvSpPr>
          <p:cNvPr id="422" name="Google Shape;422;p57"/>
          <p:cNvSpPr txBox="1"/>
          <p:nvPr/>
        </p:nvSpPr>
        <p:spPr>
          <a:xfrm>
            <a:off x="8705670" y="5290850"/>
            <a:ext cx="2462630" cy="911400"/>
          </a:xfrm>
          <a:prstGeom prst="rect">
            <a:avLst/>
          </a:prstGeom>
          <a:noFill/>
          <a:ln w="2857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9900FF"/>
                </a:solidFill>
              </a:rPr>
              <a:t>Exceeds Mean Human Performance</a:t>
            </a:r>
            <a:endParaRPr b="1" dirty="0">
              <a:solidFill>
                <a:srgbClr val="9900FF"/>
              </a:solidFill>
            </a:endParaRPr>
          </a:p>
        </p:txBody>
      </p:sp>
      <p:sp>
        <p:nvSpPr>
          <p:cNvPr id="423" name="Google Shape;423;p57"/>
          <p:cNvSpPr txBox="1"/>
          <p:nvPr/>
        </p:nvSpPr>
        <p:spPr>
          <a:xfrm>
            <a:off x="10298100" y="3231925"/>
            <a:ext cx="1592400" cy="9114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FF"/>
                </a:solidFill>
              </a:rPr>
              <a:t>Slightly Above Mean Human Performance</a:t>
            </a:r>
            <a:endParaRPr dirty="0">
              <a:solidFill>
                <a:srgbClr val="0000FF"/>
              </a:solidFill>
            </a:endParaRPr>
          </a:p>
        </p:txBody>
      </p:sp>
      <p:sp>
        <p:nvSpPr>
          <p:cNvPr id="424" name="Google Shape;424;p57"/>
          <p:cNvSpPr/>
          <p:nvPr/>
        </p:nvSpPr>
        <p:spPr>
          <a:xfrm>
            <a:off x="5865225" y="4681325"/>
            <a:ext cx="966600" cy="405000"/>
          </a:xfrm>
          <a:prstGeom prst="ellipse">
            <a:avLst/>
          </a:prstGeom>
          <a:noFill/>
          <a:ln w="952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5" name="Google Shape;425;p57"/>
          <p:cNvCxnSpPr>
            <a:cxnSpLocks/>
            <a:endCxn id="424" idx="2"/>
          </p:cNvCxnSpPr>
          <p:nvPr/>
        </p:nvCxnSpPr>
        <p:spPr>
          <a:xfrm rot="10800000" flipH="1">
            <a:off x="5533250" y="4883775"/>
            <a:ext cx="332100" cy="274500"/>
          </a:xfrm>
          <a:prstGeom prst="straightConnector1">
            <a:avLst/>
          </a:prstGeom>
          <a:noFill/>
          <a:ln w="28575" cap="flat" cmpd="sng">
            <a:solidFill>
              <a:srgbClr val="274E1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6" name="Google Shape;426;p57"/>
          <p:cNvCxnSpPr>
            <a:cxnSpLocks/>
            <a:endCxn id="419" idx="2"/>
          </p:cNvCxnSpPr>
          <p:nvPr/>
        </p:nvCxnSpPr>
        <p:spPr>
          <a:xfrm rot="10800000" flipH="1">
            <a:off x="6329450" y="3375075"/>
            <a:ext cx="2089800" cy="2238900"/>
          </a:xfrm>
          <a:prstGeom prst="straightConnector1">
            <a:avLst/>
          </a:prstGeom>
          <a:noFill/>
          <a:ln w="28575" cap="flat" cmpd="sng">
            <a:solidFill>
              <a:srgbClr val="274E1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7" name="Google Shape;427;p57"/>
          <p:cNvCxnSpPr>
            <a:endCxn id="418" idx="7"/>
          </p:cNvCxnSpPr>
          <p:nvPr/>
        </p:nvCxnSpPr>
        <p:spPr>
          <a:xfrm flipH="1">
            <a:off x="6690270" y="3687486"/>
            <a:ext cx="3607800" cy="2988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8" name="Google Shape;428;p57"/>
          <p:cNvCxnSpPr>
            <a:stCxn id="423" idx="1"/>
            <a:endCxn id="417" idx="6"/>
          </p:cNvCxnSpPr>
          <p:nvPr/>
        </p:nvCxnSpPr>
        <p:spPr>
          <a:xfrm flipH="1">
            <a:off x="9385800" y="3687625"/>
            <a:ext cx="912300" cy="4419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9" name="Google Shape;429;p57"/>
          <p:cNvCxnSpPr>
            <a:cxnSpLocks/>
            <a:endCxn id="420" idx="6"/>
          </p:cNvCxnSpPr>
          <p:nvPr/>
        </p:nvCxnSpPr>
        <p:spPr>
          <a:xfrm rot="10800000">
            <a:off x="9385725" y="4883775"/>
            <a:ext cx="746100" cy="274500"/>
          </a:xfrm>
          <a:prstGeom prst="straightConnector1">
            <a:avLst/>
          </a:prstGeom>
          <a:noFill/>
          <a:ln w="28575" cap="flat" cmpd="sng">
            <a:solidFill>
              <a:srgbClr val="99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00AA8F-536E-4ED1-8C82-B0EBF7D2C6A1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Eduworks Corporation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0FB539-37DF-4AE9-A6A5-1E45DCB226B5}"/>
              </a:ext>
            </a:extLst>
          </p:cNvPr>
          <p:cNvSpPr/>
          <p:nvPr/>
        </p:nvSpPr>
        <p:spPr>
          <a:xfrm>
            <a:off x="6044180" y="1193800"/>
            <a:ext cx="2582820" cy="409705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53CAD82-854B-4330-908F-1DED363E5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5946" y="241431"/>
            <a:ext cx="2016054" cy="1595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412" grpId="0" animBg="1"/>
      <p:bldP spid="413" grpId="0" animBg="1"/>
      <p:bldP spid="415" grpId="0" animBg="1"/>
      <p:bldP spid="417" grpId="0" animBg="1"/>
      <p:bldP spid="418" grpId="0" animBg="1"/>
      <p:bldP spid="419" grpId="0" animBg="1"/>
      <p:bldP spid="420" grpId="0" animBg="1"/>
      <p:bldP spid="421" grpId="0" animBg="1"/>
      <p:bldP spid="422" grpId="0" animBg="1"/>
      <p:bldP spid="423" grpId="0" animBg="1"/>
      <p:bldP spid="424" grpId="0" animBg="1"/>
      <p:bldP spid="4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10" name="Google Shape;410;p57"/>
          <p:cNvGraphicFramePr/>
          <p:nvPr/>
        </p:nvGraphicFramePr>
        <p:xfrm>
          <a:off x="881300" y="1313375"/>
          <a:ext cx="10287000" cy="3809880"/>
        </p:xfrm>
        <a:graphic>
          <a:graphicData uri="http://schemas.openxmlformats.org/drawingml/2006/table">
            <a:tbl>
              <a:tblPr>
                <a:noFill/>
                <a:tableStyleId>{272A26B2-FF6F-4988-9C84-20E75C83C070}</a:tableStyleId>
              </a:tblPr>
              <a:tblGrid>
                <a:gridCol w="25717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5717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Unsupervised Domain-General Model</a:t>
                      </a:r>
                      <a:endParaRPr b="1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b="1" dirty="0">
                          <a:solidFill>
                            <a:schemeClr val="dk1"/>
                          </a:solidFill>
                        </a:rPr>
                        <a:t>Unsupervised Domain-General Model</a:t>
                      </a:r>
                      <a:endParaRPr b="1" dirty="0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/>
                        <a:t>+</a:t>
                      </a:r>
                      <a:endParaRPr b="1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/>
                        <a:t>Unsupervised</a:t>
                      </a:r>
                      <a:endParaRPr b="1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/>
                        <a:t>Domain-Specific Model</a:t>
                      </a:r>
                      <a:endParaRPr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b="1">
                          <a:solidFill>
                            <a:schemeClr val="dk1"/>
                          </a:solidFill>
                        </a:rPr>
                        <a:t>Unsupervised Domain-General Model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b="1">
                          <a:solidFill>
                            <a:schemeClr val="dk1"/>
                          </a:solidFill>
                        </a:rPr>
                        <a:t>+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b="1">
                          <a:solidFill>
                            <a:schemeClr val="dk1"/>
                          </a:solidFill>
                        </a:rPr>
                        <a:t>Unsupervised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-US" b="1">
                          <a:solidFill>
                            <a:schemeClr val="dk1"/>
                          </a:solidFill>
                        </a:rPr>
                        <a:t>Domain-Specific Model</a:t>
                      </a:r>
                      <a:endParaRPr b="1">
                        <a:solidFill>
                          <a:schemeClr val="dk1"/>
                        </a:solidFill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+</a:t>
                      </a:r>
                      <a:endParaRPr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Supervised</a:t>
                      </a:r>
                      <a:endParaRPr b="1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/>
                        <a:t>Domain-Specific Model</a:t>
                      </a:r>
                      <a:endParaRPr b="1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/>
                        <a:t>Match 1:</a:t>
                      </a:r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dk1"/>
                          </a:solidFill>
                        </a:rPr>
                        <a:t>Machine agrees with raters when all humans agree</a:t>
                      </a:r>
                      <a:endParaRPr sz="12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0.827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0.923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0.986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/>
                        <a:t>Match 2:</a:t>
                      </a:r>
                      <a:endParaRPr b="1" dirty="0"/>
                    </a:p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b="1" dirty="0">
                          <a:solidFill>
                            <a:schemeClr val="dk1"/>
                          </a:solidFill>
                        </a:rPr>
                        <a:t>Machine agrees with the majority when humans disagree</a:t>
                      </a:r>
                      <a:endParaRPr sz="1200"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0.514</a:t>
                      </a:r>
                      <a:endParaRPr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0.723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/>
                        <a:t>0.769</a:t>
                      </a:r>
                      <a:endParaRPr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b="1" dirty="0"/>
                        <a:t>Match Total</a:t>
                      </a:r>
                      <a:endParaRPr b="1"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0.762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0.871</a:t>
                      </a:r>
                      <a:endParaRPr dirty="0"/>
                    </a:p>
                  </a:txBody>
                  <a:tcPr marL="91425" marR="91425" marT="91425" marB="91425"/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dirty="0"/>
                        <a:t>0.948</a:t>
                      </a:r>
                      <a:endParaRPr dirty="0"/>
                    </a:p>
                  </a:txBody>
                  <a:tcPr marL="91425" marR="91425" marT="91425" marB="91425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408" name="Google Shape;408;p57"/>
          <p:cNvSpPr txBox="1">
            <a:spLocks noGrp="1"/>
          </p:cNvSpPr>
          <p:nvPr>
            <p:ph type="title"/>
          </p:nvPr>
        </p:nvSpPr>
        <p:spPr>
          <a:xfrm>
            <a:off x="381267" y="275800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ctr">
              <a:lnSpc>
                <a:spcPct val="90000"/>
              </a:lnSpc>
            </a:pPr>
            <a:r>
              <a:rPr lang="en-US" sz="2800" dirty="0"/>
              <a:t>Excerpt Extraction Preliminary Results</a:t>
            </a:r>
            <a:br>
              <a:rPr lang="en-US" sz="2100" dirty="0"/>
            </a:b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CBD2C61-B839-4483-B4A7-2F169E1DE891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11296610" y="6217622"/>
            <a:ext cx="731700" cy="5247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10</a:t>
            </a:fld>
            <a:endParaRPr lang="en-US"/>
          </a:p>
        </p:txBody>
      </p:sp>
      <p:sp>
        <p:nvSpPr>
          <p:cNvPr id="411" name="Google Shape;411;p57"/>
          <p:cNvSpPr txBox="1"/>
          <p:nvPr/>
        </p:nvSpPr>
        <p:spPr>
          <a:xfrm>
            <a:off x="881300" y="5241375"/>
            <a:ext cx="7971900" cy="36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1" dirty="0"/>
              <a:t>Interrater Reliability: 81.6%</a:t>
            </a:r>
          </a:p>
        </p:txBody>
      </p:sp>
      <p:sp>
        <p:nvSpPr>
          <p:cNvPr id="412" name="Google Shape;412;p57"/>
          <p:cNvSpPr/>
          <p:nvPr/>
        </p:nvSpPr>
        <p:spPr>
          <a:xfrm>
            <a:off x="3351100" y="3172625"/>
            <a:ext cx="966600" cy="4050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57"/>
          <p:cNvSpPr txBox="1"/>
          <p:nvPr/>
        </p:nvSpPr>
        <p:spPr>
          <a:xfrm>
            <a:off x="1482425" y="1797275"/>
            <a:ext cx="1592400" cy="9114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FF0000"/>
                </a:solidFill>
              </a:rPr>
              <a:t>Slightly Below Mean Human Performance</a:t>
            </a:r>
            <a:endParaRPr dirty="0">
              <a:solidFill>
                <a:srgbClr val="FF0000"/>
              </a:solidFill>
            </a:endParaRPr>
          </a:p>
        </p:txBody>
      </p:sp>
      <p:cxnSp>
        <p:nvCxnSpPr>
          <p:cNvPr id="414" name="Google Shape;414;p57"/>
          <p:cNvCxnSpPr>
            <a:endCxn id="412" idx="1"/>
          </p:cNvCxnSpPr>
          <p:nvPr/>
        </p:nvCxnSpPr>
        <p:spPr>
          <a:xfrm>
            <a:off x="3084055" y="2717736"/>
            <a:ext cx="408600" cy="514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15" name="Google Shape;415;p57"/>
          <p:cNvSpPr/>
          <p:nvPr/>
        </p:nvSpPr>
        <p:spPr>
          <a:xfrm>
            <a:off x="5915325" y="3172625"/>
            <a:ext cx="966600" cy="405000"/>
          </a:xfrm>
          <a:prstGeom prst="ellipse">
            <a:avLst/>
          </a:prstGeom>
          <a:noFill/>
          <a:ln w="9525" cap="flat" cmpd="sng">
            <a:solidFill>
              <a:srgbClr val="FF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16" name="Google Shape;416;p57"/>
          <p:cNvCxnSpPr>
            <a:cxnSpLocks/>
            <a:endCxn id="415" idx="1"/>
          </p:cNvCxnSpPr>
          <p:nvPr/>
        </p:nvCxnSpPr>
        <p:spPr>
          <a:xfrm>
            <a:off x="3065880" y="2708736"/>
            <a:ext cx="2991000" cy="523200"/>
          </a:xfrm>
          <a:prstGeom prst="straightConnector1">
            <a:avLst/>
          </a:prstGeom>
          <a:noFill/>
          <a:ln w="28575" cap="flat" cmpd="sng">
            <a:solidFill>
              <a:srgbClr val="FF0000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417" name="Google Shape;417;p57"/>
          <p:cNvSpPr/>
          <p:nvPr/>
        </p:nvSpPr>
        <p:spPr>
          <a:xfrm>
            <a:off x="8419200" y="3926975"/>
            <a:ext cx="966600" cy="405000"/>
          </a:xfrm>
          <a:prstGeom prst="ellipse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57"/>
          <p:cNvSpPr/>
          <p:nvPr/>
        </p:nvSpPr>
        <p:spPr>
          <a:xfrm>
            <a:off x="5865225" y="3926975"/>
            <a:ext cx="966600" cy="405000"/>
          </a:xfrm>
          <a:prstGeom prst="ellipse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57"/>
          <p:cNvSpPr/>
          <p:nvPr/>
        </p:nvSpPr>
        <p:spPr>
          <a:xfrm>
            <a:off x="8419200" y="3172625"/>
            <a:ext cx="966600" cy="405000"/>
          </a:xfrm>
          <a:prstGeom prst="ellipse">
            <a:avLst/>
          </a:prstGeom>
          <a:noFill/>
          <a:ln w="952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57"/>
          <p:cNvSpPr/>
          <p:nvPr/>
        </p:nvSpPr>
        <p:spPr>
          <a:xfrm>
            <a:off x="8419200" y="4681325"/>
            <a:ext cx="966600" cy="405000"/>
          </a:xfrm>
          <a:prstGeom prst="ellipse">
            <a:avLst/>
          </a:prstGeom>
          <a:noFill/>
          <a:ln w="2857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57"/>
          <p:cNvSpPr txBox="1"/>
          <p:nvPr/>
        </p:nvSpPr>
        <p:spPr>
          <a:xfrm>
            <a:off x="4737049" y="5241724"/>
            <a:ext cx="1592400" cy="911400"/>
          </a:xfrm>
          <a:prstGeom prst="rect">
            <a:avLst/>
          </a:prstGeom>
          <a:noFill/>
          <a:ln w="9525" cap="flat" cmpd="sng">
            <a:solidFill>
              <a:srgbClr val="6AA84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38761D"/>
                </a:solidFill>
              </a:rPr>
              <a:t>Approaches Mean Human Performance</a:t>
            </a:r>
            <a:endParaRPr dirty="0">
              <a:solidFill>
                <a:srgbClr val="38761D"/>
              </a:solidFill>
            </a:endParaRPr>
          </a:p>
        </p:txBody>
      </p:sp>
      <p:sp>
        <p:nvSpPr>
          <p:cNvPr id="422" name="Google Shape;422;p57"/>
          <p:cNvSpPr txBox="1"/>
          <p:nvPr/>
        </p:nvSpPr>
        <p:spPr>
          <a:xfrm>
            <a:off x="8705670" y="5290850"/>
            <a:ext cx="2462630" cy="911400"/>
          </a:xfrm>
          <a:prstGeom prst="rect">
            <a:avLst/>
          </a:prstGeom>
          <a:noFill/>
          <a:ln w="28575" cap="flat" cmpd="sng">
            <a:solidFill>
              <a:srgbClr val="99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>
                <a:solidFill>
                  <a:srgbClr val="9900FF"/>
                </a:solidFill>
              </a:rPr>
              <a:t>Exceeds Mean Human Performance</a:t>
            </a:r>
            <a:endParaRPr b="1" dirty="0">
              <a:solidFill>
                <a:srgbClr val="9900FF"/>
              </a:solidFill>
            </a:endParaRPr>
          </a:p>
        </p:txBody>
      </p:sp>
      <p:sp>
        <p:nvSpPr>
          <p:cNvPr id="423" name="Google Shape;423;p57"/>
          <p:cNvSpPr txBox="1"/>
          <p:nvPr/>
        </p:nvSpPr>
        <p:spPr>
          <a:xfrm>
            <a:off x="10298100" y="3231925"/>
            <a:ext cx="1592400" cy="911400"/>
          </a:xfrm>
          <a:prstGeom prst="rect">
            <a:avLst/>
          </a:prstGeom>
          <a:noFill/>
          <a:ln w="9525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>
                <a:solidFill>
                  <a:srgbClr val="0000FF"/>
                </a:solidFill>
              </a:rPr>
              <a:t>Slightly Above Mean Human Performance</a:t>
            </a:r>
            <a:endParaRPr dirty="0">
              <a:solidFill>
                <a:srgbClr val="0000FF"/>
              </a:solidFill>
            </a:endParaRPr>
          </a:p>
        </p:txBody>
      </p:sp>
      <p:sp>
        <p:nvSpPr>
          <p:cNvPr id="424" name="Google Shape;424;p57"/>
          <p:cNvSpPr/>
          <p:nvPr/>
        </p:nvSpPr>
        <p:spPr>
          <a:xfrm>
            <a:off x="5865225" y="4681325"/>
            <a:ext cx="966600" cy="405000"/>
          </a:xfrm>
          <a:prstGeom prst="ellipse">
            <a:avLst/>
          </a:prstGeom>
          <a:noFill/>
          <a:ln w="9525" cap="flat" cmpd="sng">
            <a:solidFill>
              <a:srgbClr val="274E13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425" name="Google Shape;425;p57"/>
          <p:cNvCxnSpPr>
            <a:cxnSpLocks/>
            <a:endCxn id="424" idx="2"/>
          </p:cNvCxnSpPr>
          <p:nvPr/>
        </p:nvCxnSpPr>
        <p:spPr>
          <a:xfrm rot="10800000" flipH="1">
            <a:off x="5533250" y="4883775"/>
            <a:ext cx="332100" cy="274500"/>
          </a:xfrm>
          <a:prstGeom prst="straightConnector1">
            <a:avLst/>
          </a:prstGeom>
          <a:noFill/>
          <a:ln w="28575" cap="flat" cmpd="sng">
            <a:solidFill>
              <a:srgbClr val="274E1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6" name="Google Shape;426;p57"/>
          <p:cNvCxnSpPr>
            <a:cxnSpLocks/>
            <a:endCxn id="419" idx="2"/>
          </p:cNvCxnSpPr>
          <p:nvPr/>
        </p:nvCxnSpPr>
        <p:spPr>
          <a:xfrm rot="10800000" flipH="1">
            <a:off x="6329450" y="3375075"/>
            <a:ext cx="2089800" cy="2238900"/>
          </a:xfrm>
          <a:prstGeom prst="straightConnector1">
            <a:avLst/>
          </a:prstGeom>
          <a:noFill/>
          <a:ln w="28575" cap="flat" cmpd="sng">
            <a:solidFill>
              <a:srgbClr val="274E13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7" name="Google Shape;427;p57"/>
          <p:cNvCxnSpPr>
            <a:endCxn id="418" idx="7"/>
          </p:cNvCxnSpPr>
          <p:nvPr/>
        </p:nvCxnSpPr>
        <p:spPr>
          <a:xfrm flipH="1">
            <a:off x="6690270" y="3687486"/>
            <a:ext cx="3607800" cy="2988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8" name="Google Shape;428;p57"/>
          <p:cNvCxnSpPr>
            <a:stCxn id="423" idx="1"/>
            <a:endCxn id="417" idx="6"/>
          </p:cNvCxnSpPr>
          <p:nvPr/>
        </p:nvCxnSpPr>
        <p:spPr>
          <a:xfrm flipH="1">
            <a:off x="9385800" y="3687625"/>
            <a:ext cx="912300" cy="441900"/>
          </a:xfrm>
          <a:prstGeom prst="straightConnector1">
            <a:avLst/>
          </a:prstGeom>
          <a:noFill/>
          <a:ln w="28575" cap="flat" cmpd="sng">
            <a:solidFill>
              <a:srgbClr val="0000FF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429" name="Google Shape;429;p57"/>
          <p:cNvCxnSpPr>
            <a:cxnSpLocks/>
            <a:endCxn id="420" idx="6"/>
          </p:cNvCxnSpPr>
          <p:nvPr/>
        </p:nvCxnSpPr>
        <p:spPr>
          <a:xfrm rot="10800000">
            <a:off x="9385725" y="4883775"/>
            <a:ext cx="746100" cy="274500"/>
          </a:xfrm>
          <a:prstGeom prst="straightConnector1">
            <a:avLst/>
          </a:prstGeom>
          <a:noFill/>
          <a:ln w="28575" cap="flat" cmpd="sng">
            <a:solidFill>
              <a:srgbClr val="9900FF"/>
            </a:solidFill>
            <a:prstDash val="solid"/>
            <a:round/>
            <a:headEnd type="none" w="med" len="med"/>
            <a:tailEnd type="triangle" w="med" len="med"/>
          </a:ln>
        </p:spPr>
      </p:cxn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2600AA8F-536E-4ED1-8C82-B0EBF7D2C6A1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Eduworks Corporation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553CAD82-854B-4330-908F-1DED363E5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175946" y="241431"/>
            <a:ext cx="2016054" cy="15957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3827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2" grpId="0" animBg="1"/>
      <p:bldP spid="413" grpId="0" animBg="1"/>
      <p:bldP spid="415" grpId="0" animBg="1"/>
      <p:bldP spid="417" grpId="0" animBg="1"/>
      <p:bldP spid="418" grpId="0" animBg="1"/>
      <p:bldP spid="419" grpId="0" animBg="1"/>
      <p:bldP spid="420" grpId="0" animBg="1"/>
      <p:bldP spid="421" grpId="0" animBg="1"/>
      <p:bldP spid="422" grpId="0" animBg="1"/>
      <p:bldP spid="423" grpId="0" animBg="1"/>
      <p:bldP spid="4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815C20F-B4A7-4BAA-9BE3-53EC8D4C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14"/>
            <a:ext cx="11353799" cy="1230867"/>
          </a:xfrm>
        </p:spPr>
        <p:txBody>
          <a:bodyPr/>
          <a:lstStyle/>
          <a:p>
            <a:r>
              <a:rPr lang="en-US" dirty="0"/>
              <a:t>Authoring Workflow</a:t>
            </a:r>
            <a:br>
              <a:rPr lang="en-US" dirty="0"/>
            </a:br>
            <a:r>
              <a:rPr lang="en-US" sz="4000" dirty="0"/>
              <a:t>(or “we built the model. Now what?”)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8B69D8B-DFF3-49EB-A7A1-FC4BD5437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9490" y="1825625"/>
            <a:ext cx="10924310" cy="4351338"/>
          </a:xfrm>
        </p:spPr>
        <p:txBody>
          <a:bodyPr/>
          <a:lstStyle/>
          <a:p>
            <a:pPr marL="628650" indent="-514350">
              <a:buFont typeface="+mj-lt"/>
              <a:buAutoNum type="arabicPeriod"/>
            </a:pPr>
            <a:r>
              <a:rPr lang="en-US" dirty="0"/>
              <a:t>Create/modify corpus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Import/select competency frameworks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Review/filter/export aligned content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370851-5172-472C-87DD-115EE785AF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54B1366D-1B5E-4DBD-BF75-C733D9D3FD0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736054" y="1671925"/>
            <a:ext cx="5026456" cy="3963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62488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44"/>
          <p:cNvSpPr txBox="1">
            <a:spLocks noGrp="1"/>
          </p:cNvSpPr>
          <p:nvPr>
            <p:ph type="title"/>
          </p:nvPr>
        </p:nvSpPr>
        <p:spPr>
          <a:xfrm>
            <a:off x="37393" y="361128"/>
            <a:ext cx="12201300" cy="85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</a:pPr>
            <a:r>
              <a:rPr lang="en-US" sz="3200" dirty="0"/>
              <a:t>Example Source Documents</a:t>
            </a:r>
            <a:endParaRPr sz="3200" dirty="0"/>
          </a:p>
        </p:txBody>
      </p:sp>
      <p:pic>
        <p:nvPicPr>
          <p:cNvPr id="268" name="Google Shape;268;p44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0193"/>
          <a:stretch/>
        </p:blipFill>
        <p:spPr>
          <a:xfrm>
            <a:off x="6261071" y="1555688"/>
            <a:ext cx="4503911" cy="4229412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pic>
        <p:nvPicPr>
          <p:cNvPr id="269" name="Google Shape;269;p44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4799" y="1738365"/>
            <a:ext cx="6142348" cy="4409621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9C624B8C-E904-4B07-9C89-EABF73A52AD1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520AA3-C886-4CA8-B68E-D8E10A998E5A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Eduworks Corporation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8B5C4BC-D190-4703-98C2-1648BF80850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009691" y="361127"/>
            <a:ext cx="2020824" cy="1592164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4EE47742-CA27-43B6-B25D-E136C083FD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5096" y="2314"/>
            <a:ext cx="11736903" cy="1230867"/>
          </a:xfrm>
        </p:spPr>
        <p:txBody>
          <a:bodyPr/>
          <a:lstStyle/>
          <a:p>
            <a:r>
              <a:rPr lang="en-US" dirty="0"/>
              <a:t>1. Create/modify corpus</a:t>
            </a:r>
          </a:p>
        </p:txBody>
      </p:sp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FEFB9DDE-E6F8-4A2A-A675-6C9653D1C29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84D3887-9868-4691-BEF5-6A8FFADD0AB0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163E2AA-1B24-45A7-8F97-A54525E340A2}"/>
              </a:ext>
            </a:extLst>
          </p:cNvPr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65"/>
          <a:stretch/>
        </p:blipFill>
        <p:spPr bwMode="auto">
          <a:xfrm>
            <a:off x="760139" y="1059464"/>
            <a:ext cx="10515601" cy="511749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3935698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9"/>
          <p:cNvSpPr txBox="1">
            <a:spLocks noGrp="1"/>
          </p:cNvSpPr>
          <p:nvPr>
            <p:ph type="title"/>
          </p:nvPr>
        </p:nvSpPr>
        <p:spPr>
          <a:xfrm>
            <a:off x="0" y="325933"/>
            <a:ext cx="12192000" cy="86979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ea typeface="Bookman Old Style"/>
                <a:sym typeface="Bookman Old Style"/>
              </a:rPr>
              <a:t>2. Import/select competency frameworks</a:t>
            </a:r>
            <a:br>
              <a:rPr lang="en-US" sz="4000" dirty="0">
                <a:ea typeface="Bookman Old Style"/>
                <a:sym typeface="Bookman Old Style"/>
              </a:rPr>
            </a:br>
            <a:r>
              <a:rPr lang="en-US" sz="3200" dirty="0">
                <a:ea typeface="Bookman Old Style"/>
                <a:sym typeface="Bookman Old Style"/>
              </a:rPr>
              <a:t>(Competency Frameworks captured in </a:t>
            </a:r>
            <a:r>
              <a:rPr lang="en-US" sz="3200" dirty="0" err="1">
                <a:ea typeface="Bookman Old Style"/>
                <a:sym typeface="Bookman Old Style"/>
              </a:rPr>
              <a:t>CaSS</a:t>
            </a:r>
            <a:r>
              <a:rPr lang="en-US" sz="3200" baseline="30000" dirty="0">
                <a:ea typeface="Bookman Old Style"/>
                <a:sym typeface="Bookman Old Style"/>
              </a:rPr>
              <a:t>*</a:t>
            </a:r>
            <a:r>
              <a:rPr lang="en-US" sz="3200" dirty="0">
                <a:ea typeface="Bookman Old Style"/>
                <a:sym typeface="Bookman Old Style"/>
              </a:rPr>
              <a:t>)</a:t>
            </a:r>
          </a:p>
        </p:txBody>
      </p:sp>
      <p:sp>
        <p:nvSpPr>
          <p:cNvPr id="321" name="Google Shape;321;p49"/>
          <p:cNvSpPr txBox="1"/>
          <p:nvPr/>
        </p:nvSpPr>
        <p:spPr>
          <a:xfrm>
            <a:off x="214533" y="1932922"/>
            <a:ext cx="2248800" cy="3186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sz="1425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53D698-5F68-493E-9952-BA43DDA50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FD9B-DC66-4F2B-B92A-19C65C99AF3B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F773AB-D5DD-4636-88F6-9F2D39488864}"/>
              </a:ext>
            </a:extLst>
          </p:cNvPr>
          <p:cNvSpPr txBox="1"/>
          <p:nvPr/>
        </p:nvSpPr>
        <p:spPr>
          <a:xfrm>
            <a:off x="1725946" y="5952041"/>
            <a:ext cx="92063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* </a:t>
            </a:r>
            <a:r>
              <a:rPr lang="en-US" sz="1600" i="1" dirty="0"/>
              <a:t>Competency and Skills System</a:t>
            </a:r>
            <a:r>
              <a:rPr lang="en-US" sz="1600" dirty="0"/>
              <a:t>, an open-source competency framework tool www.cassproject.org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0E6C5AC-5427-4FC1-B44D-C4BE7ADBF052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206"/>
          <a:stretch/>
        </p:blipFill>
        <p:spPr>
          <a:xfrm>
            <a:off x="1459051" y="1394167"/>
            <a:ext cx="9273898" cy="45379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81381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9"/>
          <p:cNvSpPr txBox="1">
            <a:spLocks noGrp="1"/>
          </p:cNvSpPr>
          <p:nvPr>
            <p:ph type="title"/>
          </p:nvPr>
        </p:nvSpPr>
        <p:spPr>
          <a:xfrm>
            <a:off x="0" y="325933"/>
            <a:ext cx="12192000" cy="869795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US" dirty="0">
                <a:ea typeface="Bookman Old Style"/>
                <a:sym typeface="Bookman Old Style"/>
              </a:rPr>
              <a:t>2. Import/select competency frameworks</a:t>
            </a:r>
            <a:br>
              <a:rPr lang="en-US" sz="4000" dirty="0">
                <a:ea typeface="Bookman Old Style"/>
                <a:sym typeface="Bookman Old Style"/>
              </a:rPr>
            </a:br>
            <a:r>
              <a:rPr lang="en-US" sz="3200" dirty="0">
                <a:ea typeface="Bookman Old Style"/>
                <a:sym typeface="Bookman Old Style"/>
              </a:rPr>
              <a:t>(Competency Frameworks captured in </a:t>
            </a:r>
            <a:r>
              <a:rPr lang="en-US" sz="3200" dirty="0" err="1">
                <a:ea typeface="Bookman Old Style"/>
                <a:sym typeface="Bookman Old Style"/>
              </a:rPr>
              <a:t>CaSS</a:t>
            </a:r>
            <a:r>
              <a:rPr lang="en-US" sz="3200" baseline="30000" dirty="0">
                <a:ea typeface="Bookman Old Style"/>
                <a:sym typeface="Bookman Old Style"/>
              </a:rPr>
              <a:t>*</a:t>
            </a:r>
            <a:r>
              <a:rPr lang="en-US" sz="3200" dirty="0">
                <a:ea typeface="Bookman Old Style"/>
                <a:sym typeface="Bookman Old Style"/>
              </a:rPr>
              <a:t>)</a:t>
            </a:r>
          </a:p>
        </p:txBody>
      </p:sp>
      <p:sp>
        <p:nvSpPr>
          <p:cNvPr id="321" name="Google Shape;321;p49"/>
          <p:cNvSpPr txBox="1"/>
          <p:nvPr/>
        </p:nvSpPr>
        <p:spPr>
          <a:xfrm>
            <a:off x="214533" y="1932922"/>
            <a:ext cx="2248800" cy="31866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endParaRPr sz="1425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8A53D698-5F68-493E-9952-BA43DDA50B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FD9B-DC66-4F2B-B92A-19C65C99AF3B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0F773AB-D5DD-4636-88F6-9F2D39488864}"/>
              </a:ext>
            </a:extLst>
          </p:cNvPr>
          <p:cNvSpPr txBox="1"/>
          <p:nvPr/>
        </p:nvSpPr>
        <p:spPr>
          <a:xfrm>
            <a:off x="1725946" y="5952041"/>
            <a:ext cx="920636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/>
              <a:t>* </a:t>
            </a:r>
            <a:r>
              <a:rPr lang="en-US" sz="1600" i="1" dirty="0"/>
              <a:t>Competency and Skills System</a:t>
            </a:r>
            <a:r>
              <a:rPr lang="en-US" sz="1600" dirty="0"/>
              <a:t>, an open-source competency framework tool www.cassproject.org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EBAA441-48A1-4E5A-A869-2CA7E381747D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760" y="1308661"/>
            <a:ext cx="8040480" cy="4530447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703CDC3-FF57-4EE8-B56F-BEB84001AB4D}"/>
              </a:ext>
            </a:extLst>
          </p:cNvPr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81" t="19241" r="27700" b="41515"/>
          <a:stretch/>
        </p:blipFill>
        <p:spPr>
          <a:xfrm>
            <a:off x="1073270" y="1852763"/>
            <a:ext cx="10433033" cy="3442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67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60"/>
          <p:cNvSpPr txBox="1">
            <a:spLocks noGrp="1"/>
          </p:cNvSpPr>
          <p:nvPr>
            <p:ph type="title"/>
          </p:nvPr>
        </p:nvSpPr>
        <p:spPr>
          <a:xfrm>
            <a:off x="125138" y="287414"/>
            <a:ext cx="10451470" cy="869795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114300" algn="l"/>
            <a:r>
              <a:rPr lang="en-US" sz="4400" dirty="0"/>
              <a:t>3. Review/filter/export aligned content</a:t>
            </a:r>
          </a:p>
        </p:txBody>
      </p:sp>
      <p:sp>
        <p:nvSpPr>
          <p:cNvPr id="457" name="Google Shape;457;p60"/>
          <p:cNvSpPr txBox="1">
            <a:spLocks noGrp="1"/>
          </p:cNvSpPr>
          <p:nvPr>
            <p:ph type="sldNum" idx="12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00"/>
              <a:buFont typeface="Arial"/>
              <a:buNone/>
            </a:pPr>
            <a:fld id="{00000000-1234-1234-1234-123412341234}" type="slidenum">
              <a:rPr lang="en-US"/>
              <a:t>16</a:t>
            </a:fld>
            <a:endParaRPr/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40908B08-5926-4567-8281-DB5DF5F6C530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9724" y="1328013"/>
            <a:ext cx="8944131" cy="5002650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83809C4-4B4C-4002-A9E3-DA48264256C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9691" y="361127"/>
            <a:ext cx="2020824" cy="1592164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E899D3-0C80-4807-921D-2738FB283F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6AA8343-3E7D-4B0F-847F-2F579AE5C8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FDDE0DD-18BC-4597-87CE-EA879B708A8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17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DC2E5C17-4D9D-4E3E-8C4A-052C1F3A709B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68" y="75537"/>
            <a:ext cx="11786263" cy="66202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53156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517CB2-C5F3-410A-B296-55DEB1EF8A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245EAA6-5BAF-4578-8D12-687B61602ABE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290588D-E911-4920-8BBB-3496CB6431FC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18</a:t>
            </a:fld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E2D52F4-3686-4198-B076-AE9BE554F29E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82" y="254058"/>
            <a:ext cx="11413751" cy="6441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40944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Google Shape;202;p41"/>
          <p:cNvSpPr/>
          <p:nvPr/>
        </p:nvSpPr>
        <p:spPr>
          <a:xfrm>
            <a:off x="462058" y="450221"/>
            <a:ext cx="4402377" cy="3918123"/>
          </a:xfrm>
          <a:prstGeom prst="rect">
            <a:avLst/>
          </a:prstGeom>
          <a:solidFill>
            <a:srgbClr val="59595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3" name="Google Shape;203;p41"/>
          <p:cNvSpPr txBox="1">
            <a:spLocks noGrp="1"/>
          </p:cNvSpPr>
          <p:nvPr>
            <p:ph type="title"/>
          </p:nvPr>
        </p:nvSpPr>
        <p:spPr>
          <a:xfrm>
            <a:off x="620111" y="780655"/>
            <a:ext cx="4141075" cy="32611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200"/>
              <a:buFont typeface="Bookman Old Style"/>
              <a:buNone/>
            </a:pPr>
            <a:r>
              <a:rPr lang="en-US" sz="4200" dirty="0">
                <a:solidFill>
                  <a:srgbClr val="FFFFFF"/>
                </a:solidFill>
              </a:rPr>
              <a:t>Vision: Automate Content Alignment &amp; Tagging</a:t>
            </a:r>
            <a:endParaRPr dirty="0"/>
          </a:p>
        </p:txBody>
      </p:sp>
      <p:sp>
        <p:nvSpPr>
          <p:cNvPr id="204" name="Google Shape;204;p41"/>
          <p:cNvSpPr/>
          <p:nvPr/>
        </p:nvSpPr>
        <p:spPr>
          <a:xfrm>
            <a:off x="5018376" y="458922"/>
            <a:ext cx="2138070" cy="1877811"/>
          </a:xfrm>
          <a:prstGeom prst="rect">
            <a:avLst/>
          </a:prstGeom>
          <a:solidFill>
            <a:srgbClr val="2A3B5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5" name="Google Shape;205;p41"/>
          <p:cNvSpPr/>
          <p:nvPr/>
        </p:nvSpPr>
        <p:spPr>
          <a:xfrm>
            <a:off x="5018377" y="2469002"/>
            <a:ext cx="2146028" cy="1898903"/>
          </a:xfrm>
          <a:prstGeom prst="rect">
            <a:avLst/>
          </a:prstGeom>
          <a:solidFill>
            <a:srgbClr val="283773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6" name="Google Shape;206;p41"/>
          <p:cNvSpPr/>
          <p:nvPr/>
        </p:nvSpPr>
        <p:spPr>
          <a:xfrm>
            <a:off x="7311418" y="450221"/>
            <a:ext cx="4421661" cy="5948858"/>
          </a:xfrm>
          <a:prstGeom prst="rect">
            <a:avLst/>
          </a:prstGeom>
          <a:solidFill>
            <a:srgbClr val="7F7F7F">
              <a:alpha val="20000"/>
            </a:srgb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Calibri"/>
              <a:buNone/>
            </a:pPr>
            <a:endParaRPr sz="1800" b="0" i="0" u="none" strike="noStrike" cap="none">
              <a:solidFill>
                <a:srgbClr val="D8D8D8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07" name="Google Shape;207;p41"/>
          <p:cNvSpPr txBox="1">
            <a:spLocks noGrp="1"/>
          </p:cNvSpPr>
          <p:nvPr>
            <p:ph type="body" idx="1"/>
          </p:nvPr>
        </p:nvSpPr>
        <p:spPr>
          <a:xfrm>
            <a:off x="7460446" y="900442"/>
            <a:ext cx="4111443" cy="50484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r>
              <a:rPr lang="en-US" sz="2400" dirty="0"/>
              <a:t>Need training </a:t>
            </a:r>
            <a:r>
              <a:rPr lang="en-US" sz="2400" dirty="0" err="1"/>
              <a:t>mgmt</a:t>
            </a:r>
            <a:r>
              <a:rPr lang="en-US" sz="2400" dirty="0"/>
              <a:t> tools to:</a:t>
            </a:r>
            <a:endParaRPr dirty="0"/>
          </a:p>
          <a:p>
            <a:pPr marL="228600" lvl="1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Find, organize &amp; curate resources aligned with desired competencies</a:t>
            </a:r>
            <a:endParaRPr dirty="0"/>
          </a:p>
          <a:p>
            <a:pPr marL="228600" lvl="1" indent="-228600" algn="l" rtl="0">
              <a:lnSpc>
                <a:spcPct val="15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</a:pPr>
            <a:r>
              <a:rPr lang="en-US" dirty="0"/>
              <a:t>Distinguish content aligned with taskwork v. teamwork</a:t>
            </a:r>
          </a:p>
        </p:txBody>
      </p:sp>
      <p:pic>
        <p:nvPicPr>
          <p:cNvPr id="208" name="Google Shape;208;p41" descr="https://educationaltechnology.net/wp-content/uploads/2016/12/instrcutional-design.gif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9811" r="10381"/>
          <a:stretch/>
        </p:blipFill>
        <p:spPr>
          <a:xfrm>
            <a:off x="5052324" y="552372"/>
            <a:ext cx="2040928" cy="169684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209" name="Google Shape;209;p41"/>
          <p:cNvGrpSpPr/>
          <p:nvPr/>
        </p:nvGrpSpPr>
        <p:grpSpPr>
          <a:xfrm>
            <a:off x="5094365" y="2505041"/>
            <a:ext cx="1945062" cy="1820825"/>
            <a:chOff x="5083855" y="2547081"/>
            <a:chExt cx="1945062" cy="1820825"/>
          </a:xfrm>
        </p:grpSpPr>
        <p:pic>
          <p:nvPicPr>
            <p:cNvPr id="210" name="Google Shape;210;p41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5083855" y="2547082"/>
              <a:ext cx="1485112" cy="1820824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211" name="Google Shape;211;p41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6547856" y="2547081"/>
              <a:ext cx="481061" cy="1820824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0939903-5CAA-4544-9707-B6C25D7C07CE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B0E4B8B-E89A-4FB0-AA5B-B993BD2BE191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Eduworks Corporation</a:t>
            </a:r>
          </a:p>
        </p:txBody>
      </p:sp>
      <p:pic>
        <p:nvPicPr>
          <p:cNvPr id="5" name="Picture 4" descr="A group of people walking down a dirt road&#10;&#10;Description automatically generated">
            <a:extLst>
              <a:ext uri="{FF2B5EF4-FFF2-40B4-BE49-F238E27FC236}">
                <a16:creationId xmlns:a16="http://schemas.microsoft.com/office/drawing/2014/main" id="{FCA43CCB-6481-4A3E-BF70-C7A38AF9F69F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63880" y="4479249"/>
            <a:ext cx="6700525" cy="1898903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A3ADBC59-E584-4F8C-9EB8-523F60D2AE8B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alphaModFix amt="3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52634" y="1843002"/>
            <a:ext cx="7834316" cy="4405491"/>
          </a:xfrm>
          <a:prstGeom prst="rect">
            <a:avLst/>
          </a:prstGeom>
        </p:spPr>
      </p:pic>
      <p:sp>
        <p:nvSpPr>
          <p:cNvPr id="266" name="Google Shape;266;p44"/>
          <p:cNvSpPr txBox="1">
            <a:spLocks noGrp="1"/>
          </p:cNvSpPr>
          <p:nvPr>
            <p:ph type="title"/>
          </p:nvPr>
        </p:nvSpPr>
        <p:spPr>
          <a:xfrm>
            <a:off x="271462" y="162212"/>
            <a:ext cx="11649075" cy="1557250"/>
          </a:xfrm>
          <a:prstGeom prst="rect">
            <a:avLst/>
          </a:prstGeom>
        </p:spPr>
        <p:txBody>
          <a:bodyPr spcFirstLastPara="1" vert="horz" wrap="square" lIns="68580" tIns="34290" rIns="68580" bIns="34290" rtlCol="0" anchor="t" anchorCtr="0">
            <a:normAutofit fontScale="90000"/>
          </a:bodyPr>
          <a:lstStyle/>
          <a:p>
            <a:pPr algn="l">
              <a:lnSpc>
                <a:spcPct val="114000"/>
              </a:lnSpc>
              <a:spcAft>
                <a:spcPts val="1200"/>
              </a:spcAft>
            </a:pPr>
            <a:r>
              <a:rPr lang="en-US" dirty="0"/>
              <a:t>Adjacent Use Case Example: </a:t>
            </a:r>
            <a:br>
              <a:rPr lang="en-US" dirty="0"/>
            </a:br>
            <a:r>
              <a:rPr lang="en-US" sz="4200" dirty="0"/>
              <a:t>Aligning Training Support Packages &amp; competencies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C37EE981-0C8F-4795-BFA5-0D92B4120C5B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1"/>
          <a:stretch/>
        </p:blipFill>
        <p:spPr>
          <a:xfrm>
            <a:off x="2052640" y="1555502"/>
            <a:ext cx="3363589" cy="3990817"/>
          </a:xfrm>
          <a:custGeom>
            <a:avLst/>
            <a:gdLst>
              <a:gd name="connsiteX0" fmla="*/ 1082595 w 5234519"/>
              <a:gd name="connsiteY0" fmla="*/ 0 h 6210629"/>
              <a:gd name="connsiteX1" fmla="*/ 3027450 w 5234519"/>
              <a:gd name="connsiteY1" fmla="*/ 0 h 6210629"/>
              <a:gd name="connsiteX2" fmla="*/ 3291029 w 5234519"/>
              <a:gd name="connsiteY2" fmla="*/ 96471 h 6210629"/>
              <a:gd name="connsiteX3" fmla="*/ 5234519 w 5234519"/>
              <a:gd name="connsiteY3" fmla="*/ 3028517 h 6210629"/>
              <a:gd name="connsiteX4" fmla="*/ 2052407 w 5234519"/>
              <a:gd name="connsiteY4" fmla="*/ 6210629 h 6210629"/>
              <a:gd name="connsiteX5" fmla="*/ 28288 w 5234519"/>
              <a:gd name="connsiteY5" fmla="*/ 5483989 h 6210629"/>
              <a:gd name="connsiteX6" fmla="*/ 0 w 5234519"/>
              <a:gd name="connsiteY6" fmla="*/ 5458279 h 6210629"/>
              <a:gd name="connsiteX7" fmla="*/ 0 w 5234519"/>
              <a:gd name="connsiteY7" fmla="*/ 598754 h 6210629"/>
              <a:gd name="connsiteX8" fmla="*/ 28288 w 5234519"/>
              <a:gd name="connsiteY8" fmla="*/ 573044 h 6210629"/>
              <a:gd name="connsiteX9" fmla="*/ 958290 w 5234519"/>
              <a:gd name="connsiteY9" fmla="*/ 39494 h 6210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5234519" h="6210629">
                <a:moveTo>
                  <a:pt x="1082595" y="0"/>
                </a:moveTo>
                <a:lnTo>
                  <a:pt x="3027450" y="0"/>
                </a:lnTo>
                <a:lnTo>
                  <a:pt x="3291029" y="96471"/>
                </a:lnTo>
                <a:cubicBezTo>
                  <a:pt x="4433137" y="579542"/>
                  <a:pt x="5234519" y="1710443"/>
                  <a:pt x="5234519" y="3028517"/>
                </a:cubicBezTo>
                <a:cubicBezTo>
                  <a:pt x="5234519" y="4785949"/>
                  <a:pt x="3809839" y="6210629"/>
                  <a:pt x="2052407" y="6210629"/>
                </a:cubicBezTo>
                <a:cubicBezTo>
                  <a:pt x="1283531" y="6210629"/>
                  <a:pt x="578345" y="5937936"/>
                  <a:pt x="28288" y="5483989"/>
                </a:cubicBezTo>
                <a:lnTo>
                  <a:pt x="0" y="5458279"/>
                </a:lnTo>
                <a:lnTo>
                  <a:pt x="0" y="598754"/>
                </a:lnTo>
                <a:lnTo>
                  <a:pt x="28288" y="573044"/>
                </a:lnTo>
                <a:cubicBezTo>
                  <a:pt x="303317" y="346070"/>
                  <a:pt x="617127" y="164410"/>
                  <a:pt x="958290" y="39494"/>
                </a:cubicBezTo>
                <a:close/>
              </a:path>
            </a:pathLst>
          </a:custGeom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D520AA3-C886-4CA8-B68E-D8E10A998E5A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25" tIns="45700" rIns="91425" bIns="45700" rtlCol="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algn="l">
              <a:spcAft>
                <a:spcPts val="450"/>
              </a:spcAft>
            </a:pPr>
            <a:r>
              <a:rPr lang="en-US"/>
              <a:t>Eduworks Corporation</a:t>
            </a:r>
            <a:endParaRPr lang="en-US" sz="825">
              <a:solidFill>
                <a:schemeClr val="tx1"/>
              </a:solidFill>
            </a:endParaRP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3850480-18DF-4B36-9468-43DE974BB9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FD9B-DC66-4F2B-B92A-19C65C99AF3B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060CB9E3-B622-447F-990C-CE87D6D961F9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>
              <a:spcAft>
                <a:spcPts val="450"/>
              </a:spcAft>
            </a:pPr>
            <a:r>
              <a:rPr lang="en-US"/>
              <a:t>Eduworks Corporation</a:t>
            </a:r>
            <a:endParaRPr lang="en-US">
              <a:solidFill>
                <a:srgbClr val="898989"/>
              </a:solidFill>
            </a:endParaRPr>
          </a:p>
        </p:txBody>
      </p:sp>
      <p:sp>
        <p:nvSpPr>
          <p:cNvPr id="466" name="Google Shape;466;p61"/>
          <p:cNvSpPr txBox="1">
            <a:spLocks noGrp="1"/>
          </p:cNvSpPr>
          <p:nvPr>
            <p:ph type="sldNum" idx="12"/>
          </p:nvPr>
        </p:nvSpPr>
        <p:spPr>
          <a:xfrm>
            <a:off x="10006694" y="5624513"/>
            <a:ext cx="420007" cy="273844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rmAutofit lnSpcReduction="10000"/>
          </a:bodyPr>
          <a:lstStyle/>
          <a:p>
            <a:pPr>
              <a:lnSpc>
                <a:spcPct val="90000"/>
              </a:lnSpc>
              <a:spcAft>
                <a:spcPts val="450"/>
              </a:spcAft>
            </a:pPr>
            <a:fld id="{00000000-1234-1234-1234-123412341234}" type="slidenum">
              <a:rPr lang="en-US" sz="225">
                <a:solidFill>
                  <a:srgbClr val="898989"/>
                </a:solidFill>
              </a:rPr>
              <a:pPr>
                <a:lnSpc>
                  <a:spcPct val="90000"/>
                </a:lnSpc>
                <a:spcAft>
                  <a:spcPts val="450"/>
                </a:spcAft>
              </a:pPr>
              <a:t>20</a:t>
            </a:fld>
            <a:endParaRPr lang="en-US" sz="225">
              <a:solidFill>
                <a:srgbClr val="898989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F84DA91-B181-4F12-9EED-5A5379B7D45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1250"/>
          <a:stretch/>
        </p:blipFill>
        <p:spPr>
          <a:xfrm>
            <a:off x="857245" y="0"/>
            <a:ext cx="10558463" cy="6827608"/>
          </a:xfrm>
          <a:prstGeom prst="rect">
            <a:avLst/>
          </a:prstGeom>
        </p:spPr>
      </p:pic>
      <p:sp>
        <p:nvSpPr>
          <p:cNvPr id="465" name="Google Shape;465;p61"/>
          <p:cNvSpPr txBox="1">
            <a:spLocks noGrp="1"/>
          </p:cNvSpPr>
          <p:nvPr>
            <p:ph type="title"/>
          </p:nvPr>
        </p:nvSpPr>
        <p:spPr>
          <a:xfrm>
            <a:off x="144051" y="2270664"/>
            <a:ext cx="2037269" cy="2005383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spcFirstLastPara="1" vert="horz" wrap="square" lIns="91425" tIns="91425" rIns="91425" bIns="91425" rtlCol="0" anchor="ctr" anchorCtr="0">
            <a:normAutofit/>
          </a:bodyPr>
          <a:lstStyle/>
          <a:p>
            <a:r>
              <a:rPr lang="en-US" sz="1950" dirty="0">
                <a:solidFill>
                  <a:srgbClr val="FFFFFF"/>
                </a:solidFill>
              </a:rPr>
              <a:t>Example: Aligned Results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6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400" dirty="0"/>
              <a:t>GIFT Integration</a:t>
            </a:r>
            <a:endParaRPr sz="4400" dirty="0"/>
          </a:p>
        </p:txBody>
      </p:sp>
      <p:sp>
        <p:nvSpPr>
          <p:cNvPr id="494" name="Google Shape;494;p64"/>
          <p:cNvSpPr txBox="1">
            <a:spLocks noGrp="1"/>
          </p:cNvSpPr>
          <p:nvPr>
            <p:ph type="body" idx="4294967295"/>
          </p:nvPr>
        </p:nvSpPr>
        <p:spPr>
          <a:xfrm>
            <a:off x="467032" y="1536700"/>
            <a:ext cx="5868681" cy="4554538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400"/>
              <a:buChar char="●"/>
            </a:pPr>
            <a:r>
              <a:rPr lang="en-US" dirty="0"/>
              <a:t>Expanding MAGIC RESTful APIs to support integration requirements, including </a:t>
            </a:r>
            <a:r>
              <a:rPr lang="en-US" dirty="0" err="1"/>
              <a:t>CaSS</a:t>
            </a:r>
            <a:endParaRPr dirty="0"/>
          </a:p>
          <a:p>
            <a:pPr marL="457200" lvl="0" indent="-381000" algn="l" rtl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400"/>
              <a:buChar char="●"/>
            </a:pPr>
            <a:r>
              <a:rPr lang="en-US" dirty="0"/>
              <a:t>Designed UI modifications to incorporate new MAGIC-supported workflows</a:t>
            </a:r>
            <a:endParaRPr dirty="0"/>
          </a:p>
        </p:txBody>
      </p:sp>
      <p:sp>
        <p:nvSpPr>
          <p:cNvPr id="495" name="Google Shape;495;p64"/>
          <p:cNvSpPr/>
          <p:nvPr/>
        </p:nvSpPr>
        <p:spPr>
          <a:xfrm>
            <a:off x="6779050" y="3483138"/>
            <a:ext cx="4361400" cy="914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MAGIC Services</a:t>
            </a:r>
            <a:endParaRPr sz="2400"/>
          </a:p>
        </p:txBody>
      </p:sp>
      <p:sp>
        <p:nvSpPr>
          <p:cNvPr id="496" name="Google Shape;496;p64"/>
          <p:cNvSpPr/>
          <p:nvPr/>
        </p:nvSpPr>
        <p:spPr>
          <a:xfrm>
            <a:off x="6779050" y="5373700"/>
            <a:ext cx="4361400" cy="914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2400" dirty="0"/>
              <a:t>GIFT Cloud</a:t>
            </a:r>
            <a:endParaRPr sz="2400" dirty="0"/>
          </a:p>
        </p:txBody>
      </p:sp>
      <p:sp>
        <p:nvSpPr>
          <p:cNvPr id="497" name="Google Shape;497;p64"/>
          <p:cNvSpPr/>
          <p:nvPr/>
        </p:nvSpPr>
        <p:spPr>
          <a:xfrm>
            <a:off x="6779050" y="1592575"/>
            <a:ext cx="4361400" cy="9144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/>
              <a:t>CaSS </a:t>
            </a:r>
            <a:br>
              <a:rPr lang="en-US" sz="2400"/>
            </a:br>
            <a:r>
              <a:rPr lang="en-US" sz="1800"/>
              <a:t>Competency Framework Management</a:t>
            </a:r>
            <a:endParaRPr sz="1800"/>
          </a:p>
        </p:txBody>
      </p:sp>
      <p:sp>
        <p:nvSpPr>
          <p:cNvPr id="498" name="Google Shape;498;p64"/>
          <p:cNvSpPr txBox="1"/>
          <p:nvPr/>
        </p:nvSpPr>
        <p:spPr>
          <a:xfrm>
            <a:off x="7869975" y="2614218"/>
            <a:ext cx="3118200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 dirty="0">
                <a:solidFill>
                  <a:srgbClr val="666666"/>
                </a:solidFill>
              </a:rPr>
              <a:t>Uses </a:t>
            </a:r>
            <a:r>
              <a:rPr lang="en-US" i="1" dirty="0" err="1">
                <a:solidFill>
                  <a:srgbClr val="666666"/>
                </a:solidFill>
              </a:rPr>
              <a:t>CaSS</a:t>
            </a:r>
            <a:r>
              <a:rPr lang="en-US" i="1" dirty="0">
                <a:solidFill>
                  <a:srgbClr val="666666"/>
                </a:solidFill>
              </a:rPr>
              <a:t> API for competency management, alignment to resources</a:t>
            </a:r>
            <a:endParaRPr i="1" dirty="0">
              <a:solidFill>
                <a:srgbClr val="666666"/>
              </a:solidFill>
            </a:endParaRPr>
          </a:p>
        </p:txBody>
      </p:sp>
      <p:sp>
        <p:nvSpPr>
          <p:cNvPr id="499" name="Google Shape;499;p64"/>
          <p:cNvSpPr txBox="1"/>
          <p:nvPr/>
        </p:nvSpPr>
        <p:spPr>
          <a:xfrm>
            <a:off x="7869975" y="4366634"/>
            <a:ext cx="3118200" cy="6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i="1">
                <a:solidFill>
                  <a:srgbClr val="666666"/>
                </a:solidFill>
              </a:rPr>
              <a:t>Uses MAGIC API for resource curation, ML &amp; NLP processing pipeline, queries, performance analytics, and packaging</a:t>
            </a:r>
            <a:endParaRPr i="1">
              <a:solidFill>
                <a:srgbClr val="666666"/>
              </a:solidFill>
            </a:endParaRPr>
          </a:p>
        </p:txBody>
      </p:sp>
      <p:sp>
        <p:nvSpPr>
          <p:cNvPr id="500" name="Google Shape;500;p64"/>
          <p:cNvSpPr/>
          <p:nvPr/>
        </p:nvSpPr>
        <p:spPr>
          <a:xfrm>
            <a:off x="7371125" y="4392322"/>
            <a:ext cx="453900" cy="976200"/>
          </a:xfrm>
          <a:prstGeom prst="upDownArrow">
            <a:avLst>
              <a:gd name="adj1" fmla="val 56521"/>
              <a:gd name="adj2" fmla="val 30430"/>
            </a:avLst>
          </a:prstGeom>
          <a:solidFill>
            <a:srgbClr val="A2C4C9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1" name="Google Shape;501;p64"/>
          <p:cNvSpPr/>
          <p:nvPr/>
        </p:nvSpPr>
        <p:spPr>
          <a:xfrm>
            <a:off x="7371125" y="2506975"/>
            <a:ext cx="453900" cy="976200"/>
          </a:xfrm>
          <a:prstGeom prst="upDownArrow">
            <a:avLst>
              <a:gd name="adj1" fmla="val 56521"/>
              <a:gd name="adj2" fmla="val 30430"/>
            </a:avLst>
          </a:prstGeom>
          <a:solidFill>
            <a:srgbClr val="A2C4C9"/>
          </a:solidFill>
          <a:ln w="2857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Slide Number Placeholder 1">
            <a:extLst>
              <a:ext uri="{FF2B5EF4-FFF2-40B4-BE49-F238E27FC236}">
                <a16:creationId xmlns:a16="http://schemas.microsoft.com/office/drawing/2014/main" id="{25B15799-FCDA-4163-BB5A-EB0AAB8B9170}"/>
              </a:ext>
            </a:extLst>
          </p:cNvPr>
          <p:cNvSpPr txBox="1">
            <a:spLocks/>
          </p:cNvSpPr>
          <p:nvPr/>
        </p:nvSpPr>
        <p:spPr>
          <a:xfrm>
            <a:off x="4724400" y="6330663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1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fld id="{00000000-1234-1234-1234-123412341234}" type="slidenum">
              <a:rPr lang="en-US" smtClean="0"/>
              <a:pPr/>
              <a:t>21</a:t>
            </a:fld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7EE8A03-5433-4679-9847-5CF448C36B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E6FD9B-DC66-4F2B-B92A-19C65C99AF3B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/>
              <a:t>Potential GIFT Integration Points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838200" y="1211993"/>
            <a:ext cx="10515600" cy="4351338"/>
          </a:xfrm>
        </p:spPr>
        <p:txBody>
          <a:bodyPr/>
          <a:lstStyle/>
          <a:p>
            <a:pPr marL="76200" lvl="0" indent="0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SzPts val="2400"/>
              <a:buNone/>
            </a:pPr>
            <a:r>
              <a:rPr lang="en-US" sz="3400" i="1" dirty="0"/>
              <a:t>GOAL: Incorporate </a:t>
            </a:r>
            <a:r>
              <a:rPr lang="en-US" sz="3400" i="1" dirty="0" err="1"/>
              <a:t>MAGICal</a:t>
            </a:r>
            <a:r>
              <a:rPr lang="en-US" sz="3400" i="1" dirty="0"/>
              <a:t> powers into GIFT authoring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●"/>
            </a:pPr>
            <a:r>
              <a:rPr lang="en-US" sz="3200" dirty="0" err="1"/>
              <a:t>MAGICal</a:t>
            </a:r>
            <a:r>
              <a:rPr lang="en-US" sz="3200" dirty="0"/>
              <a:t> curation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●"/>
            </a:pPr>
            <a:r>
              <a:rPr lang="en-US" dirty="0"/>
              <a:t>Importing competencies into centrally managed, reusable frameworks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●"/>
            </a:pPr>
            <a:r>
              <a:rPr lang="en-US" dirty="0"/>
              <a:t>Importing new content into the MAGIC pipeline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●"/>
            </a:pPr>
            <a:r>
              <a:rPr lang="en-US" dirty="0"/>
              <a:t>Review and validation of MAGIC outputs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●"/>
            </a:pPr>
            <a:r>
              <a:rPr lang="en-US" sz="3200" dirty="0" err="1"/>
              <a:t>MAGICal</a:t>
            </a:r>
            <a:r>
              <a:rPr lang="en-US" sz="3200" dirty="0"/>
              <a:t> searching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●"/>
            </a:pPr>
            <a:r>
              <a:rPr lang="en-US" dirty="0"/>
              <a:t>Finding content in context for a set of competencies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●"/>
            </a:pPr>
            <a:r>
              <a:rPr lang="en-US" dirty="0"/>
              <a:t>Finding content in context for a competency and course object</a:t>
            </a:r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●"/>
            </a:pPr>
            <a:r>
              <a:rPr lang="en-US" sz="3200" dirty="0" err="1"/>
              <a:t>MAGICal</a:t>
            </a:r>
            <a:r>
              <a:rPr lang="en-US" sz="3200" dirty="0"/>
              <a:t> packaging</a:t>
            </a:r>
          </a:p>
          <a:p>
            <a:pPr lvl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/>
              <a:buChar char="●"/>
            </a:pPr>
            <a:r>
              <a:rPr lang="en-US" dirty="0"/>
              <a:t>Integrating selected items into originating GIFT component format</a:t>
            </a:r>
            <a:endParaRPr lang="en-US" sz="36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20E6FD9B-DC66-4F2B-B92A-19C65C99AF3B}" type="slidenum">
              <a:rPr lang="en-US" smtClean="0"/>
              <a:pPr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1442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63"/>
          <p:cNvSpPr txBox="1">
            <a:spLocks noGrp="1"/>
          </p:cNvSpPr>
          <p:nvPr>
            <p:ph type="title"/>
          </p:nvPr>
        </p:nvSpPr>
        <p:spPr>
          <a:xfrm>
            <a:off x="-9294" y="2315"/>
            <a:ext cx="12201293" cy="862389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ctr" anchorCtr="0">
            <a:noAutofit/>
          </a:bodyPr>
          <a:lstStyle/>
          <a:p>
            <a:pPr algn="ctr"/>
            <a:r>
              <a:rPr lang="en-US" sz="4400" dirty="0"/>
              <a:t>Conclusion &amp; Next steps</a:t>
            </a:r>
            <a:endParaRPr sz="4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369917A-6817-4DF6-8B5E-583E77D432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485" name="Google Shape;485;p63"/>
          <p:cNvSpPr txBox="1">
            <a:spLocks noGrp="1"/>
          </p:cNvSpPr>
          <p:nvPr>
            <p:ph idx="4294967295"/>
          </p:nvPr>
        </p:nvSpPr>
        <p:spPr>
          <a:xfrm>
            <a:off x="412447" y="715617"/>
            <a:ext cx="11357810" cy="449525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 marL="571500" indent="-457200">
              <a:spcBef>
                <a:spcPts val="600"/>
              </a:spcBef>
              <a:buClr>
                <a:schemeClr val="tx1"/>
              </a:buClr>
            </a:pPr>
            <a:r>
              <a:rPr lang="en-US" dirty="0"/>
              <a:t>Results</a:t>
            </a:r>
          </a:p>
          <a:p>
            <a:pPr marL="1028700" lvl="1" indent="-457200">
              <a:spcBef>
                <a:spcPts val="0"/>
              </a:spcBef>
              <a:buClr>
                <a:schemeClr val="tx1"/>
              </a:buClr>
            </a:pPr>
            <a:r>
              <a:rPr lang="en-US" dirty="0"/>
              <a:t>MAGIC algorithmic results approach human performance</a:t>
            </a:r>
          </a:p>
          <a:p>
            <a:pPr marL="1028700" lvl="1" indent="-457200">
              <a:spcBef>
                <a:spcPts val="0"/>
              </a:spcBef>
              <a:buClr>
                <a:schemeClr val="tx1"/>
              </a:buClr>
            </a:pPr>
            <a:r>
              <a:rPr lang="en-US" dirty="0"/>
              <a:t>Incorporating supervised models can exceed human performance</a:t>
            </a:r>
          </a:p>
          <a:p>
            <a:pPr marL="1028700" lvl="1" indent="-457200">
              <a:spcBef>
                <a:spcPts val="0"/>
              </a:spcBef>
              <a:buClr>
                <a:schemeClr val="tx1"/>
              </a:buClr>
            </a:pPr>
            <a:r>
              <a:rPr lang="en-US" dirty="0"/>
              <a:t>Testing with other inputs (TSPs, FRAGOs) shows broader potential value</a:t>
            </a:r>
          </a:p>
          <a:p>
            <a:pPr marL="571500" indent="-457200">
              <a:spcBef>
                <a:spcPts val="600"/>
              </a:spcBef>
              <a:buClr>
                <a:schemeClr val="tx1"/>
              </a:buClr>
            </a:pPr>
            <a:r>
              <a:rPr lang="en-US" dirty="0"/>
              <a:t>Benefits</a:t>
            </a:r>
          </a:p>
          <a:p>
            <a:pPr marL="1028700" lvl="1" indent="-457200">
              <a:spcBef>
                <a:spcPts val="0"/>
              </a:spcBef>
              <a:buClr>
                <a:schemeClr val="tx1"/>
              </a:buClr>
            </a:pPr>
            <a:r>
              <a:rPr lang="en-US" dirty="0"/>
              <a:t>Helps team tutors extend reach, span diverse competencies &amp; content</a:t>
            </a:r>
          </a:p>
          <a:p>
            <a:pPr marL="1028700" lvl="1" indent="-457200">
              <a:spcBef>
                <a:spcPts val="0"/>
              </a:spcBef>
              <a:buClr>
                <a:schemeClr val="tx1"/>
              </a:buClr>
            </a:pPr>
            <a:r>
              <a:rPr lang="en-US" dirty="0"/>
              <a:t>Finds, organizes &amp; tags resources aligned with desired competencies</a:t>
            </a:r>
          </a:p>
          <a:p>
            <a:pPr marL="1028700" lvl="1" indent="-457200">
              <a:spcBef>
                <a:spcPts val="0"/>
              </a:spcBef>
              <a:buClr>
                <a:schemeClr val="tx1"/>
              </a:buClr>
            </a:pPr>
            <a:r>
              <a:rPr lang="en-US" dirty="0"/>
              <a:t>Enables workflows that propel reuse and repurposing</a:t>
            </a:r>
          </a:p>
          <a:p>
            <a:pPr marL="1028700" lvl="1" indent="-457200">
              <a:spcBef>
                <a:spcPts val="0"/>
              </a:spcBef>
              <a:buClr>
                <a:schemeClr val="tx1"/>
              </a:buClr>
            </a:pPr>
            <a:r>
              <a:rPr lang="en-US" dirty="0"/>
              <a:t>Helps advance STE TMT, GIFT</a:t>
            </a:r>
          </a:p>
          <a:p>
            <a:pPr marL="571500" indent="-457200">
              <a:spcBef>
                <a:spcPts val="600"/>
              </a:spcBef>
              <a:buClr>
                <a:schemeClr val="tx1"/>
              </a:buClr>
            </a:pPr>
            <a:r>
              <a:rPr lang="en-US" dirty="0"/>
              <a:t>Future Work</a:t>
            </a:r>
          </a:p>
          <a:p>
            <a:pPr marL="1028700" lvl="1" indent="-457200">
              <a:spcBef>
                <a:spcPts val="0"/>
              </a:spcBef>
              <a:buClr>
                <a:schemeClr val="tx1"/>
              </a:buClr>
            </a:pPr>
            <a:r>
              <a:rPr lang="en-US" dirty="0"/>
              <a:t>Aligning content with specific team roles</a:t>
            </a:r>
          </a:p>
          <a:p>
            <a:pPr marL="1028700" lvl="1" indent="-457200">
              <a:spcBef>
                <a:spcPts val="0"/>
              </a:spcBef>
              <a:buClr>
                <a:schemeClr val="tx1"/>
              </a:buClr>
            </a:pPr>
            <a:r>
              <a:rPr lang="en-US" dirty="0"/>
              <a:t>Incorporate non-text content using metadata; automated transcription</a:t>
            </a:r>
          </a:p>
          <a:p>
            <a:pPr marL="1028700" lvl="1" indent="-457200">
              <a:spcBef>
                <a:spcPts val="0"/>
              </a:spcBef>
              <a:buClr>
                <a:schemeClr val="tx1"/>
              </a:buClr>
            </a:pPr>
            <a:r>
              <a:rPr lang="en-US" dirty="0"/>
              <a:t>Integrate w/Army-selected authoring/CMS/LMS tools</a:t>
            </a:r>
          </a:p>
          <a:p>
            <a:pPr marL="1028700" lvl="1" indent="-457200">
              <a:spcBef>
                <a:spcPts val="0"/>
              </a:spcBef>
              <a:buClr>
                <a:schemeClr val="tx1"/>
              </a:buClr>
            </a:pPr>
            <a:r>
              <a:rPr lang="en-US" dirty="0"/>
              <a:t>Test/evaluate MAGIC prototype w/authors of team training simulations</a:t>
            </a:r>
          </a:p>
        </p:txBody>
      </p:sp>
    </p:spTree>
    <p:extLst>
      <p:ext uri="{BB962C8B-B14F-4D97-AF65-F5344CB8AC3E}">
        <p14:creationId xmlns:p14="http://schemas.microsoft.com/office/powerpoint/2010/main" val="8318091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9" name="Google Shape;509;p65"/>
          <p:cNvSpPr txBox="1">
            <a:spLocks noGrp="1"/>
          </p:cNvSpPr>
          <p:nvPr>
            <p:ph type="body" idx="1"/>
          </p:nvPr>
        </p:nvSpPr>
        <p:spPr>
          <a:xfrm>
            <a:off x="428627" y="1980633"/>
            <a:ext cx="11986980" cy="48773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SzPts val="2400"/>
              <a:buNone/>
            </a:pPr>
            <a:r>
              <a:rPr lang="en-US" dirty="0"/>
              <a:t>OBJECTIVES</a:t>
            </a:r>
          </a:p>
          <a:p>
            <a:pPr marL="0" lvl="0" indent="0">
              <a:lnSpc>
                <a:spcPct val="100000"/>
              </a:lnSpc>
              <a:spcBef>
                <a:spcPts val="0"/>
              </a:spcBef>
              <a:buSzPts val="2400"/>
              <a:buNone/>
            </a:pPr>
            <a:endParaRPr lang="en-US" dirty="0"/>
          </a:p>
          <a:p>
            <a:pPr indent="-457200">
              <a:lnSpc>
                <a:spcPct val="100000"/>
              </a:lnSpc>
              <a:spcBef>
                <a:spcPts val="0"/>
              </a:spcBef>
              <a:buSzPts val="2400"/>
            </a:pPr>
            <a:r>
              <a:rPr lang="en-US" dirty="0"/>
              <a:t>Enhance team training development w/content discovery &amp; auto-tagging</a:t>
            </a:r>
          </a:p>
          <a:p>
            <a:pPr marL="685800" lvl="1" indent="-228600">
              <a:lnSpc>
                <a:spcPct val="100000"/>
              </a:lnSpc>
              <a:spcBef>
                <a:spcPts val="0"/>
              </a:spcBef>
              <a:buSzPts val="2400"/>
            </a:pPr>
            <a:r>
              <a:rPr lang="en-US" sz="2600" dirty="0"/>
              <a:t>Find, organize &amp; tag resources aligned w/desired competencies</a:t>
            </a:r>
          </a:p>
          <a:p>
            <a:pPr marL="685800" lvl="1" indent="-228600">
              <a:lnSpc>
                <a:spcPct val="100000"/>
              </a:lnSpc>
              <a:spcBef>
                <a:spcPts val="0"/>
              </a:spcBef>
              <a:buSzPts val="2400"/>
            </a:pPr>
            <a:r>
              <a:rPr lang="en-US" sz="2600" dirty="0"/>
              <a:t>Identify taskwork/teamwork content</a:t>
            </a:r>
          </a:p>
          <a:p>
            <a:pPr marL="228600" lvl="0" indent="-228600">
              <a:lnSpc>
                <a:spcPct val="100000"/>
              </a:lnSpc>
              <a:spcBef>
                <a:spcPts val="0"/>
              </a:spcBef>
              <a:buSzPts val="2400"/>
            </a:pPr>
            <a:r>
              <a:rPr lang="en-US" dirty="0"/>
              <a:t>Extend reach of team tutoring to diverse competencies &amp; content</a:t>
            </a:r>
          </a:p>
          <a:p>
            <a:pPr marL="685800" lvl="1" indent="-228600">
              <a:lnSpc>
                <a:spcPct val="100000"/>
              </a:lnSpc>
              <a:spcBef>
                <a:spcPts val="0"/>
              </a:spcBef>
              <a:buSzPts val="2400"/>
            </a:pPr>
            <a:r>
              <a:rPr lang="en-US" sz="2600" dirty="0"/>
              <a:t>Enhance team training outcomes across spectrum of Army needs</a:t>
            </a:r>
          </a:p>
          <a:p>
            <a:pPr marL="685800" lvl="1" indent="-228600">
              <a:lnSpc>
                <a:spcPct val="100000"/>
              </a:lnSpc>
              <a:spcBef>
                <a:spcPts val="0"/>
              </a:spcBef>
              <a:buSzPts val="2400"/>
            </a:pPr>
            <a:r>
              <a:rPr lang="en-US" sz="2600" dirty="0"/>
              <a:t>Enable workflows that propel reuse and repurposing</a:t>
            </a:r>
          </a:p>
          <a:p>
            <a:pPr marL="228600" indent="-228600">
              <a:lnSpc>
                <a:spcPct val="100000"/>
              </a:lnSpc>
              <a:spcBef>
                <a:spcPts val="0"/>
              </a:spcBef>
              <a:buSzPts val="2400"/>
            </a:pPr>
            <a:r>
              <a:rPr lang="en-US" dirty="0"/>
              <a:t>Help advance STE TMT, GIFT</a:t>
            </a: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</a:pPr>
            <a:endParaRPr lang="en-US" sz="3200" dirty="0"/>
          </a:p>
          <a:p>
            <a:pPr marL="228600" indent="-228600">
              <a:lnSpc>
                <a:spcPct val="100000"/>
              </a:lnSpc>
              <a:buSzPts val="2400"/>
            </a:pP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4A4B09C-4F0E-4BDC-A73C-568FC0265EE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563FDE-3779-499B-A859-F427263E8A03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Eduworks Corporation</a:t>
            </a: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8640B6F-B260-4A53-9ACC-F8E072EF6A7A}"/>
              </a:ext>
            </a:extLst>
          </p:cNvPr>
          <p:cNvCxnSpPr/>
          <p:nvPr/>
        </p:nvCxnSpPr>
        <p:spPr>
          <a:xfrm>
            <a:off x="596976" y="1802052"/>
            <a:ext cx="9858375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8">
            <a:extLst>
              <a:ext uri="{FF2B5EF4-FFF2-40B4-BE49-F238E27FC236}">
                <a16:creationId xmlns:a16="http://schemas.microsoft.com/office/drawing/2014/main" id="{065FB5A7-209D-4176-8F4F-64B25BE1A3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8627" y="975782"/>
            <a:ext cx="12201293" cy="858644"/>
          </a:xfrm>
        </p:spPr>
        <p:txBody>
          <a:bodyPr/>
          <a:lstStyle/>
          <a:p>
            <a:r>
              <a:rPr lang="en-US" dirty="0"/>
              <a:t>Machine-Assisted Generation of Instructional Content (MAGIC)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1147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B2A9F72-7637-43A5-B870-777D034B15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5462" y="102331"/>
            <a:ext cx="11796538" cy="858644"/>
          </a:xfrm>
        </p:spPr>
        <p:txBody>
          <a:bodyPr/>
          <a:lstStyle/>
          <a:p>
            <a:r>
              <a:rPr lang="en-US" dirty="0"/>
              <a:t>Top-level Workflow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AEEAE58C-FDA1-45FC-ABF7-44D10C53FF7F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9414F4-9796-4F98-89FF-836A357C461A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Eduworks Corporation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2A398C8-14D6-4994-A473-3C053FDA652C}"/>
              </a:ext>
            </a:extLst>
          </p:cNvPr>
          <p:cNvGrpSpPr/>
          <p:nvPr/>
        </p:nvGrpSpPr>
        <p:grpSpPr>
          <a:xfrm>
            <a:off x="561722" y="972794"/>
            <a:ext cx="5614145" cy="5486090"/>
            <a:chOff x="561722" y="972794"/>
            <a:chExt cx="5614145" cy="5486090"/>
          </a:xfrm>
        </p:grpSpPr>
        <p:grpSp>
          <p:nvGrpSpPr>
            <p:cNvPr id="4" name="Group 3">
              <a:extLst>
                <a:ext uri="{FF2B5EF4-FFF2-40B4-BE49-F238E27FC236}">
                  <a16:creationId xmlns:a16="http://schemas.microsoft.com/office/drawing/2014/main" id="{21AC618D-0DC1-4ABF-8B0F-C24FF2EC240C}"/>
                </a:ext>
              </a:extLst>
            </p:cNvPr>
            <p:cNvGrpSpPr/>
            <p:nvPr/>
          </p:nvGrpSpPr>
          <p:grpSpPr>
            <a:xfrm>
              <a:off x="561722" y="972794"/>
              <a:ext cx="5614145" cy="5286549"/>
              <a:chOff x="561722" y="972794"/>
              <a:chExt cx="5614145" cy="5286549"/>
            </a:xfrm>
          </p:grpSpPr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C2C4E088-FF48-43E5-BAF5-3A9AED249CA4}"/>
                  </a:ext>
                </a:extLst>
              </p:cNvPr>
              <p:cNvSpPr/>
              <p:nvPr/>
            </p:nvSpPr>
            <p:spPr>
              <a:xfrm>
                <a:off x="561722" y="972794"/>
                <a:ext cx="5614145" cy="5286549"/>
              </a:xfrm>
              <a:prstGeom prst="rect">
                <a:avLst/>
              </a:prstGeom>
              <a:solidFill>
                <a:srgbClr val="5B9BD5">
                  <a:alpha val="18824"/>
                </a:srgb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101" name="Google Shape;184;p39">
                <a:extLst>
                  <a:ext uri="{FF2B5EF4-FFF2-40B4-BE49-F238E27FC236}">
                    <a16:creationId xmlns:a16="http://schemas.microsoft.com/office/drawing/2014/main" id="{98089CC3-5DF8-4B3D-B7B6-A0A9C6062BE5}"/>
                  </a:ext>
                </a:extLst>
              </p:cNvPr>
              <p:cNvSpPr txBox="1"/>
              <p:nvPr/>
            </p:nvSpPr>
            <p:spPr>
              <a:xfrm>
                <a:off x="790527" y="3906666"/>
                <a:ext cx="1970700" cy="587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dirty="0"/>
                  <a:t>Human Rating Data</a:t>
                </a:r>
                <a:endParaRPr sz="1600" dirty="0"/>
              </a:p>
            </p:txBody>
          </p:sp>
          <p:pic>
            <p:nvPicPr>
              <p:cNvPr id="104" name="Google Shape;173;p39">
                <a:extLst>
                  <a:ext uri="{FF2B5EF4-FFF2-40B4-BE49-F238E27FC236}">
                    <a16:creationId xmlns:a16="http://schemas.microsoft.com/office/drawing/2014/main" id="{A58565C2-51F5-432B-A16B-002790659510}"/>
                  </a:ext>
                </a:extLst>
              </p:cNvPr>
              <p:cNvPicPr preferRelativeResize="0"/>
              <p:nvPr/>
            </p:nvPicPr>
            <p:blipFill>
              <a:blip r:embed="rId3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800009" y="2698890"/>
                <a:ext cx="1817056" cy="1836078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5" name="Google Shape;175;p39">
                <a:extLst>
                  <a:ext uri="{FF2B5EF4-FFF2-40B4-BE49-F238E27FC236}">
                    <a16:creationId xmlns:a16="http://schemas.microsoft.com/office/drawing/2014/main" id="{4DF8B24C-E468-4CB4-A98A-909EFA4F4DF8}"/>
                  </a:ext>
                </a:extLst>
              </p:cNvPr>
              <p:cNvPicPr preferRelativeResize="0"/>
              <p:nvPr/>
            </p:nvPicPr>
            <p:blipFill>
              <a:blip r:embed="rId4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2952924" y="4597694"/>
                <a:ext cx="1463155" cy="1478473"/>
              </a:xfrm>
              <a:prstGeom prst="rect">
                <a:avLst/>
              </a:prstGeom>
              <a:noFill/>
              <a:ln>
                <a:noFill/>
              </a:ln>
            </p:spPr>
          </p:pic>
          <p:pic>
            <p:nvPicPr>
              <p:cNvPr id="106" name="Google Shape;177;p39">
                <a:extLst>
                  <a:ext uri="{FF2B5EF4-FFF2-40B4-BE49-F238E27FC236}">
                    <a16:creationId xmlns:a16="http://schemas.microsoft.com/office/drawing/2014/main" id="{9E76C6A7-7C97-4419-BBA8-CBFB6108A2FE}"/>
                  </a:ext>
                </a:extLst>
              </p:cNvPr>
              <p:cNvPicPr preferRelativeResize="0"/>
              <p:nvPr/>
            </p:nvPicPr>
            <p:blipFill>
              <a:blip r:embed="rId5" cstate="screen">
                <a:alphaModFix/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724212" y="1483890"/>
                <a:ext cx="1048158" cy="1056285"/>
              </a:xfrm>
              <a:prstGeom prst="rect">
                <a:avLst/>
              </a:prstGeom>
              <a:noFill/>
              <a:ln>
                <a:noFill/>
              </a:ln>
            </p:spPr>
          </p:pic>
          <p:cxnSp>
            <p:nvCxnSpPr>
              <p:cNvPr id="107" name="Google Shape;178;p39">
                <a:extLst>
                  <a:ext uri="{FF2B5EF4-FFF2-40B4-BE49-F238E27FC236}">
                    <a16:creationId xmlns:a16="http://schemas.microsoft.com/office/drawing/2014/main" id="{758BD67B-7828-42A5-B1CE-12C52D1B702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657265" y="2367134"/>
                <a:ext cx="2292375" cy="599266"/>
              </a:xfrm>
              <a:prstGeom prst="straightConnector1">
                <a:avLst/>
              </a:prstGeom>
              <a:noFill/>
              <a:ln w="76200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108" name="Google Shape;179;p39">
                <a:extLst>
                  <a:ext uri="{FF2B5EF4-FFF2-40B4-BE49-F238E27FC236}">
                    <a16:creationId xmlns:a16="http://schemas.microsoft.com/office/drawing/2014/main" id="{6F1BDB56-83C6-4A37-89CD-FD3CA5650DBC}"/>
                  </a:ext>
                </a:extLst>
              </p:cNvPr>
              <p:cNvCxnSpPr>
                <a:cxnSpLocks/>
                <a:stCxn id="104" idx="3"/>
              </p:cNvCxnSpPr>
              <p:nvPr/>
            </p:nvCxnSpPr>
            <p:spPr>
              <a:xfrm>
                <a:off x="2617065" y="3616929"/>
                <a:ext cx="2270151" cy="8014"/>
              </a:xfrm>
              <a:prstGeom prst="straightConnector1">
                <a:avLst/>
              </a:prstGeom>
              <a:noFill/>
              <a:ln w="76200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cxnSp>
            <p:nvCxnSpPr>
              <p:cNvPr id="109" name="Google Shape;180;p39">
                <a:extLst>
                  <a:ext uri="{FF2B5EF4-FFF2-40B4-BE49-F238E27FC236}">
                    <a16:creationId xmlns:a16="http://schemas.microsoft.com/office/drawing/2014/main" id="{426DC5D5-1B6A-41BC-A042-9FC9B27D71A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4458657" y="4424622"/>
                <a:ext cx="715160" cy="501283"/>
              </a:xfrm>
              <a:prstGeom prst="straightConnector1">
                <a:avLst/>
              </a:prstGeom>
              <a:noFill/>
              <a:ln w="76200" cap="flat" cmpd="sng">
                <a:solidFill>
                  <a:srgbClr val="CCCCCC"/>
                </a:solidFill>
                <a:prstDash val="solid"/>
                <a:round/>
                <a:headEnd type="none" w="med" len="med"/>
                <a:tailEnd type="stealth" w="med" len="med"/>
              </a:ln>
            </p:spPr>
          </p:cxnSp>
          <p:sp>
            <p:nvSpPr>
              <p:cNvPr id="110" name="Google Shape;182;p39">
                <a:extLst>
                  <a:ext uri="{FF2B5EF4-FFF2-40B4-BE49-F238E27FC236}">
                    <a16:creationId xmlns:a16="http://schemas.microsoft.com/office/drawing/2014/main" id="{E3FC9959-0C85-49B3-9569-DE6455B1C155}"/>
                  </a:ext>
                </a:extLst>
              </p:cNvPr>
              <p:cNvSpPr txBox="1"/>
              <p:nvPr/>
            </p:nvSpPr>
            <p:spPr>
              <a:xfrm>
                <a:off x="1596560" y="1621610"/>
                <a:ext cx="1588497" cy="5874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t" anchorCtr="0">
                <a:noAutofit/>
              </a:bodyPr>
              <a:lstStyle/>
              <a:p>
                <a:pPr marL="0" lvl="0" indent="0" algn="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-US" sz="1600" dirty="0"/>
                  <a:t>Competencies, METLs, TSPs</a:t>
                </a:r>
                <a:endParaRPr sz="1600" dirty="0"/>
              </a:p>
            </p:txBody>
          </p:sp>
          <p:sp>
            <p:nvSpPr>
              <p:cNvPr id="112" name="TextBox 111">
                <a:extLst>
                  <a:ext uri="{FF2B5EF4-FFF2-40B4-BE49-F238E27FC236}">
                    <a16:creationId xmlns:a16="http://schemas.microsoft.com/office/drawing/2014/main" id="{1F182C75-5726-4D62-B621-91C3EA907091}"/>
                  </a:ext>
                </a:extLst>
              </p:cNvPr>
              <p:cNvSpPr txBox="1"/>
              <p:nvPr/>
            </p:nvSpPr>
            <p:spPr>
              <a:xfrm>
                <a:off x="760531" y="1186544"/>
                <a:ext cx="4019049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800" b="1" dirty="0"/>
                  <a:t>Domain Training (Performed Once)</a:t>
                </a:r>
              </a:p>
            </p:txBody>
          </p:sp>
        </p:grpSp>
        <p:sp>
          <p:nvSpPr>
            <p:cNvPr id="111" name="Google Shape;183;p39">
              <a:extLst>
                <a:ext uri="{FF2B5EF4-FFF2-40B4-BE49-F238E27FC236}">
                  <a16:creationId xmlns:a16="http://schemas.microsoft.com/office/drawing/2014/main" id="{7BE53F2A-0A54-450E-A239-1F47E3AC57D5}"/>
                </a:ext>
              </a:extLst>
            </p:cNvPr>
            <p:cNvSpPr txBox="1"/>
            <p:nvPr/>
          </p:nvSpPr>
          <p:spPr>
            <a:xfrm>
              <a:off x="2699151" y="5871484"/>
              <a:ext cx="1970700" cy="58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/>
                <a:t>Corpus</a:t>
              </a:r>
              <a:endParaRPr sz="1600" dirty="0"/>
            </a:p>
          </p:txBody>
        </p:sp>
      </p:grpSp>
      <p:pic>
        <p:nvPicPr>
          <p:cNvPr id="114" name="Picture 113">
            <a:extLst>
              <a:ext uri="{FF2B5EF4-FFF2-40B4-BE49-F238E27FC236}">
                <a16:creationId xmlns:a16="http://schemas.microsoft.com/office/drawing/2014/main" id="{AACCFC57-B941-4A7A-8574-4367DD4E163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98950" y="2457643"/>
            <a:ext cx="2743200" cy="2770147"/>
          </a:xfrm>
          <a:prstGeom prst="rect">
            <a:avLst/>
          </a:prstGeom>
        </p:spPr>
      </p:pic>
      <p:grpSp>
        <p:nvGrpSpPr>
          <p:cNvPr id="6" name="Group 5">
            <a:extLst>
              <a:ext uri="{FF2B5EF4-FFF2-40B4-BE49-F238E27FC236}">
                <a16:creationId xmlns:a16="http://schemas.microsoft.com/office/drawing/2014/main" id="{C7C60377-9F07-4691-B0F8-2BA1BD0A9F02}"/>
              </a:ext>
            </a:extLst>
          </p:cNvPr>
          <p:cNvGrpSpPr/>
          <p:nvPr/>
        </p:nvGrpSpPr>
        <p:grpSpPr>
          <a:xfrm>
            <a:off x="6178363" y="972794"/>
            <a:ext cx="5611856" cy="5514163"/>
            <a:chOff x="6178363" y="972794"/>
            <a:chExt cx="5611856" cy="5514163"/>
          </a:xfrm>
        </p:grpSpPr>
        <p:sp>
          <p:nvSpPr>
            <p:cNvPr id="123" name="Rectangle 122">
              <a:extLst>
                <a:ext uri="{FF2B5EF4-FFF2-40B4-BE49-F238E27FC236}">
                  <a16:creationId xmlns:a16="http://schemas.microsoft.com/office/drawing/2014/main" id="{9A0CB1CB-06E6-4E23-9DC8-31972228885A}"/>
                </a:ext>
              </a:extLst>
            </p:cNvPr>
            <p:cNvSpPr/>
            <p:nvPr/>
          </p:nvSpPr>
          <p:spPr>
            <a:xfrm>
              <a:off x="6178363" y="972794"/>
              <a:ext cx="5611856" cy="5286549"/>
            </a:xfrm>
            <a:prstGeom prst="rect">
              <a:avLst/>
            </a:prstGeom>
            <a:solidFill>
              <a:schemeClr val="accent6">
                <a:lumMod val="60000"/>
                <a:lumOff val="40000"/>
                <a:alpha val="18824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pic>
          <p:nvPicPr>
            <p:cNvPr id="102" name="Google Shape;185;p39">
              <a:extLst>
                <a:ext uri="{FF2B5EF4-FFF2-40B4-BE49-F238E27FC236}">
                  <a16:creationId xmlns:a16="http://schemas.microsoft.com/office/drawing/2014/main" id="{FC68D0DC-5EBD-4FFC-A1DB-5051DB5C5D3D}"/>
                </a:ext>
              </a:extLst>
            </p:cNvPr>
            <p:cNvPicPr preferRelativeResize="0"/>
            <p:nvPr/>
          </p:nvPicPr>
          <p:blipFill>
            <a:blip r:embed="rId7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9221897" y="2774476"/>
              <a:ext cx="1581344" cy="1597900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3" name="Google Shape;186;p39">
              <a:extLst>
                <a:ext uri="{FF2B5EF4-FFF2-40B4-BE49-F238E27FC236}">
                  <a16:creationId xmlns:a16="http://schemas.microsoft.com/office/drawing/2014/main" id="{9F915B73-C2D2-4AB3-B811-EE5AE92FAABC}"/>
                </a:ext>
              </a:extLst>
            </p:cNvPr>
            <p:cNvSpPr txBox="1"/>
            <p:nvPr/>
          </p:nvSpPr>
          <p:spPr>
            <a:xfrm>
              <a:off x="8950085" y="4110317"/>
              <a:ext cx="2201100" cy="79900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b="1" dirty="0"/>
                <a:t>Training content aligned with competencies</a:t>
              </a:r>
              <a:endParaRPr sz="1600" b="1" dirty="0"/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469C73EC-24A0-4034-A1FA-293AA34279A0}"/>
                </a:ext>
              </a:extLst>
            </p:cNvPr>
            <p:cNvSpPr txBox="1"/>
            <p:nvPr/>
          </p:nvSpPr>
          <p:spPr>
            <a:xfrm>
              <a:off x="6821328" y="1186544"/>
              <a:ext cx="494237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algn="ctr">
                <a:defRPr sz="1800" b="1"/>
              </a:lvl1pPr>
            </a:lstStyle>
            <a:p>
              <a:r>
                <a:rPr lang="en-US" dirty="0"/>
                <a:t>Authoring Support (on-demand, multiple x)</a:t>
              </a:r>
            </a:p>
          </p:txBody>
        </p:sp>
        <p:pic>
          <p:nvPicPr>
            <p:cNvPr id="116" name="Google Shape;175;p39">
              <a:extLst>
                <a:ext uri="{FF2B5EF4-FFF2-40B4-BE49-F238E27FC236}">
                  <a16:creationId xmlns:a16="http://schemas.microsoft.com/office/drawing/2014/main" id="{C774A9D2-DD2E-48C7-AD67-AA8FC5910271}"/>
                </a:ext>
              </a:extLst>
            </p:cNvPr>
            <p:cNvPicPr preferRelativeResize="0"/>
            <p:nvPr/>
          </p:nvPicPr>
          <p:blipFill>
            <a:blip r:embed="rId4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7650255" y="4597694"/>
              <a:ext cx="1463155" cy="1478473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17" name="Google Shape;177;p39">
              <a:extLst>
                <a:ext uri="{FF2B5EF4-FFF2-40B4-BE49-F238E27FC236}">
                  <a16:creationId xmlns:a16="http://schemas.microsoft.com/office/drawing/2014/main" id="{13F66C6C-7C70-43D3-A196-0FA42D0D1C38}"/>
                </a:ext>
              </a:extLst>
            </p:cNvPr>
            <p:cNvPicPr preferRelativeResize="0"/>
            <p:nvPr/>
          </p:nvPicPr>
          <p:blipFill>
            <a:blip r:embed="rId5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6860364" y="1489986"/>
              <a:ext cx="1048158" cy="1056285"/>
            </a:xfrm>
            <a:prstGeom prst="rect">
              <a:avLst/>
            </a:prstGeom>
            <a:noFill/>
            <a:ln>
              <a:noFill/>
            </a:ln>
          </p:spPr>
        </p:pic>
        <p:cxnSp>
          <p:nvCxnSpPr>
            <p:cNvPr id="118" name="Google Shape;178;p39">
              <a:extLst>
                <a:ext uri="{FF2B5EF4-FFF2-40B4-BE49-F238E27FC236}">
                  <a16:creationId xmlns:a16="http://schemas.microsoft.com/office/drawing/2014/main" id="{358BC14D-8BD8-4AE6-9062-EFFFC89BD90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233435" y="2293395"/>
              <a:ext cx="1074266" cy="698085"/>
            </a:xfrm>
            <a:prstGeom prst="straightConnector1">
              <a:avLst/>
            </a:prstGeom>
            <a:noFill/>
            <a:ln w="76200" cap="flat" cmpd="sng">
              <a:solidFill>
                <a:srgbClr val="CCCCCC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cxnSp>
          <p:nvCxnSpPr>
            <p:cNvPr id="119" name="Google Shape;179;p39">
              <a:extLst>
                <a:ext uri="{FF2B5EF4-FFF2-40B4-BE49-F238E27FC236}">
                  <a16:creationId xmlns:a16="http://schemas.microsoft.com/office/drawing/2014/main" id="{12FE59B3-62B2-4D3C-82E1-03BD4E6A15A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413813" y="3573426"/>
              <a:ext cx="1699597" cy="1"/>
            </a:xfrm>
            <a:prstGeom prst="straightConnector1">
              <a:avLst/>
            </a:prstGeom>
            <a:noFill/>
            <a:ln w="76200" cap="flat" cmpd="sng">
              <a:solidFill>
                <a:srgbClr val="C00000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sp>
          <p:nvSpPr>
            <p:cNvPr id="120" name="Google Shape;182;p39">
              <a:extLst>
                <a:ext uri="{FF2B5EF4-FFF2-40B4-BE49-F238E27FC236}">
                  <a16:creationId xmlns:a16="http://schemas.microsoft.com/office/drawing/2014/main" id="{6C8AFF05-31ED-42A9-9D42-9FDD03ABF46F}"/>
                </a:ext>
              </a:extLst>
            </p:cNvPr>
            <p:cNvSpPr txBox="1"/>
            <p:nvPr/>
          </p:nvSpPr>
          <p:spPr>
            <a:xfrm>
              <a:off x="7661042" y="1621610"/>
              <a:ext cx="1581345" cy="58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/>
                <a:t>Competencies, METLs, TSPs</a:t>
              </a:r>
              <a:endParaRPr sz="1600" dirty="0"/>
            </a:p>
          </p:txBody>
        </p:sp>
        <p:cxnSp>
          <p:nvCxnSpPr>
            <p:cNvPr id="121" name="Google Shape;178;p39">
              <a:extLst>
                <a:ext uri="{FF2B5EF4-FFF2-40B4-BE49-F238E27FC236}">
                  <a16:creationId xmlns:a16="http://schemas.microsoft.com/office/drawing/2014/main" id="{07796A48-2AF0-4981-9A34-B7CFBF400B7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291549" y="4421948"/>
              <a:ext cx="625460" cy="398344"/>
            </a:xfrm>
            <a:prstGeom prst="straightConnector1">
              <a:avLst/>
            </a:prstGeom>
            <a:noFill/>
            <a:ln w="76200" cap="flat" cmpd="sng">
              <a:solidFill>
                <a:srgbClr val="CCCCCC"/>
              </a:solidFill>
              <a:prstDash val="solid"/>
              <a:round/>
              <a:headEnd type="none" w="med" len="med"/>
              <a:tailEnd type="stealth" w="med" len="med"/>
            </a:ln>
          </p:spPr>
        </p:cxnSp>
        <p:sp>
          <p:nvSpPr>
            <p:cNvPr id="122" name="Google Shape;182;p39">
              <a:extLst>
                <a:ext uri="{FF2B5EF4-FFF2-40B4-BE49-F238E27FC236}">
                  <a16:creationId xmlns:a16="http://schemas.microsoft.com/office/drawing/2014/main" id="{789286FE-9BE0-445E-A211-5A38FCA0CD99}"/>
                </a:ext>
              </a:extLst>
            </p:cNvPr>
            <p:cNvSpPr txBox="1"/>
            <p:nvPr/>
          </p:nvSpPr>
          <p:spPr>
            <a:xfrm>
              <a:off x="7108824" y="5899557"/>
              <a:ext cx="2474609" cy="5874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 dirty="0"/>
                <a:t>Corpus</a:t>
              </a:r>
              <a:endParaRPr sz="1600" dirty="0"/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6D9B665B-949F-45E8-8E70-2B8FE1548833}"/>
                  </a:ext>
                </a:extLst>
              </p14:cNvPr>
              <p14:cNvContentPartPr/>
              <p14:nvPr/>
            </p14:nvContentPartPr>
            <p14:xfrm>
              <a:off x="2915640" y="4245800"/>
              <a:ext cx="1952640" cy="23083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6D9B665B-949F-45E8-8E70-2B8FE154883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861640" y="4138160"/>
                <a:ext cx="2060280" cy="252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79CC8107-7F5D-46E0-B4F6-4FEA3D6D73ED}"/>
                  </a:ext>
                </a:extLst>
              </p14:cNvPr>
              <p14:cNvContentPartPr/>
              <p14:nvPr/>
            </p14:nvContentPartPr>
            <p14:xfrm>
              <a:off x="7151512" y="4485009"/>
              <a:ext cx="2332080" cy="172008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79CC8107-7F5D-46E0-B4F6-4FEA3D6D73ED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7097512" y="4377009"/>
                <a:ext cx="2439720" cy="1935720"/>
              </a:xfrm>
              <a:prstGeom prst="rect">
                <a:avLst/>
              </a:prstGeom>
            </p:spPr>
          </p:pic>
        </mc:Fallback>
      </mc:AlternateContent>
      <p:sp>
        <p:nvSpPr>
          <p:cNvPr id="17" name="TextBox 16">
            <a:extLst>
              <a:ext uri="{FF2B5EF4-FFF2-40B4-BE49-F238E27FC236}">
                <a16:creationId xmlns:a16="http://schemas.microsoft.com/office/drawing/2014/main" id="{982DB44D-8F1B-49C8-852D-D6962D5B30AF}"/>
              </a:ext>
            </a:extLst>
          </p:cNvPr>
          <p:cNvSpPr txBox="1"/>
          <p:nvPr/>
        </p:nvSpPr>
        <p:spPr>
          <a:xfrm>
            <a:off x="4981580" y="4909326"/>
            <a:ext cx="1879440" cy="1200329"/>
          </a:xfrm>
          <a:prstGeom prst="rect">
            <a:avLst/>
          </a:prstGeom>
          <a:solidFill>
            <a:srgbClr val="FFFFCC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/>
              <a:t>Can be different corpora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4815C20F-B4A7-4BAA-9BE3-53EC8D4C3D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14"/>
            <a:ext cx="11353799" cy="1230867"/>
          </a:xfrm>
        </p:spPr>
        <p:txBody>
          <a:bodyPr/>
          <a:lstStyle/>
          <a:p>
            <a:r>
              <a:rPr lang="en-US" dirty="0"/>
              <a:t>Domain Model Training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E8B69D8B-DFF3-49EB-A7A1-FC4BD54370E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555672" y="1825625"/>
            <a:ext cx="6414655" cy="4351338"/>
          </a:xfrm>
        </p:spPr>
        <p:txBody>
          <a:bodyPr/>
          <a:lstStyle/>
          <a:p>
            <a:pPr marL="628650" indent="-514350">
              <a:buFont typeface="+mj-lt"/>
              <a:buAutoNum type="arabicPeriod"/>
            </a:pPr>
            <a:r>
              <a:rPr lang="en-US" dirty="0"/>
              <a:t>Create training corpus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Employ ML to create concept maps</a:t>
            </a:r>
          </a:p>
          <a:p>
            <a:pPr marL="114300" indent="0">
              <a:buNone/>
            </a:pPr>
            <a:endParaRPr lang="en-US" dirty="0"/>
          </a:p>
          <a:p>
            <a:pPr marL="114300" indent="0">
              <a:buNone/>
            </a:pPr>
            <a:r>
              <a:rPr lang="en-US" dirty="0"/>
              <a:t>Tested on three ML methods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Unsupervised learning, generic corpus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Unsupervised learning, domain corpus</a:t>
            </a:r>
          </a:p>
          <a:p>
            <a:pPr marL="628650" indent="-514350">
              <a:buFont typeface="+mj-lt"/>
              <a:buAutoNum type="arabicPeriod"/>
            </a:pPr>
            <a:r>
              <a:rPr lang="en-US" dirty="0"/>
              <a:t>Supervised learning, domain corpus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4370851-5172-472C-87DD-115EE785AFC2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-US" smtClean="0"/>
              <a:pPr/>
              <a:t>4</a:t>
            </a:fld>
            <a:endParaRPr lang="en-US"/>
          </a:p>
        </p:txBody>
      </p:sp>
      <p:pic>
        <p:nvPicPr>
          <p:cNvPr id="40" name="Picture 39">
            <a:extLst>
              <a:ext uri="{FF2B5EF4-FFF2-40B4-BE49-F238E27FC236}">
                <a16:creationId xmlns:a16="http://schemas.microsoft.com/office/drawing/2014/main" id="{C52FEF0D-78D6-4DF6-9F17-41A9783BE5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490" y="1671925"/>
            <a:ext cx="4080409" cy="3978950"/>
          </a:xfrm>
          <a:prstGeom prst="rect">
            <a:avLst/>
          </a:prstGeom>
        </p:spPr>
      </p:pic>
      <p:pic>
        <p:nvPicPr>
          <p:cNvPr id="41" name="Picture 40">
            <a:extLst>
              <a:ext uri="{FF2B5EF4-FFF2-40B4-BE49-F238E27FC236}">
                <a16:creationId xmlns:a16="http://schemas.microsoft.com/office/drawing/2014/main" id="{3D939868-D6B2-46A6-94A9-AF93C1A3D0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6264" y="2738351"/>
            <a:ext cx="2009005" cy="20287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61803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" name="Google Shape;327;p5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13702" y="1664966"/>
            <a:ext cx="7263787" cy="4552655"/>
          </a:xfrm>
          <a:prstGeom prst="rect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pic>
      <p:sp>
        <p:nvSpPr>
          <p:cNvPr id="328" name="Google Shape;328;p50"/>
          <p:cNvSpPr txBox="1">
            <a:spLocks noGrp="1"/>
          </p:cNvSpPr>
          <p:nvPr>
            <p:ph type="title"/>
          </p:nvPr>
        </p:nvSpPr>
        <p:spPr>
          <a:xfrm>
            <a:off x="381267" y="275800"/>
            <a:ext cx="11360700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>
              <a:buFont typeface="Arial"/>
              <a:buNone/>
            </a:pPr>
            <a:r>
              <a:rPr lang="en-US" dirty="0"/>
              <a:t>Limitations of Topic Mapping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4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5C7CA21F-C2F7-4993-9B49-1DB9271EFD6B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11296610" y="6217622"/>
            <a:ext cx="731700" cy="5247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5</a:t>
            </a:fld>
            <a:endParaRPr lang="en-US"/>
          </a:p>
        </p:txBody>
      </p:sp>
      <p:sp>
        <p:nvSpPr>
          <p:cNvPr id="329" name="Google Shape;329;p50"/>
          <p:cNvSpPr txBox="1"/>
          <p:nvPr/>
        </p:nvSpPr>
        <p:spPr>
          <a:xfrm>
            <a:off x="259628" y="1734330"/>
            <a:ext cx="4203253" cy="4552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609600" lvl="0" indent="-425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US" sz="1900" dirty="0">
                <a:solidFill>
                  <a:schemeClr val="dk1"/>
                </a:solidFill>
              </a:rPr>
              <a:t>Goal: Extract content excerpts aligned to a competency in a Competency Framework</a:t>
            </a:r>
            <a:endParaRPr sz="1900" dirty="0">
              <a:solidFill>
                <a:schemeClr val="dk1"/>
              </a:solidFill>
            </a:endParaRPr>
          </a:p>
          <a:p>
            <a:pPr marL="609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</a:endParaRPr>
          </a:p>
          <a:p>
            <a:pPr marL="609600" indent="-425450">
              <a:buClr>
                <a:schemeClr val="dk1"/>
              </a:buClr>
              <a:buSzPts val="1900"/>
              <a:buFont typeface="Arial"/>
              <a:buChar char="●"/>
            </a:pPr>
            <a:r>
              <a:rPr lang="en-US" sz="1900" dirty="0">
                <a:solidFill>
                  <a:schemeClr val="dk1"/>
                </a:solidFill>
              </a:rPr>
              <a:t>Process: Match short text string (competency) &amp; limited context (other competencies or text in same Competency Framework)</a:t>
            </a:r>
          </a:p>
          <a:p>
            <a:pPr marL="609600" lvl="0" indent="-425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endParaRPr lang="en-US" sz="1900" dirty="0">
              <a:solidFill>
                <a:schemeClr val="dk1"/>
              </a:solidFill>
            </a:endParaRPr>
          </a:p>
          <a:p>
            <a:pPr marL="609600" lvl="0" indent="-42545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900"/>
              <a:buChar char="●"/>
            </a:pPr>
            <a:r>
              <a:rPr lang="en-US" sz="1900" dirty="0">
                <a:solidFill>
                  <a:schemeClr val="dk1"/>
                </a:solidFill>
              </a:rPr>
              <a:t>Short text sample makes this much more challenging than topic detection in large documents</a:t>
            </a:r>
            <a:endParaRPr sz="1900" dirty="0">
              <a:solidFill>
                <a:schemeClr val="dk1"/>
              </a:solidFill>
            </a:endParaRPr>
          </a:p>
          <a:p>
            <a:pPr marL="609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>
              <a:solidFill>
                <a:schemeClr val="dk1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sp>
        <p:nvSpPr>
          <p:cNvPr id="332" name="Google Shape;332;p50"/>
          <p:cNvSpPr/>
          <p:nvPr/>
        </p:nvSpPr>
        <p:spPr>
          <a:xfrm>
            <a:off x="6783571" y="4246100"/>
            <a:ext cx="2064701" cy="145146"/>
          </a:xfrm>
          <a:prstGeom prst="rect">
            <a:avLst/>
          </a:prstGeom>
          <a:noFill/>
          <a:ln w="12700" cap="flat" cmpd="sng">
            <a:solidFill>
              <a:srgbClr val="0000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03558220-9222-4FFE-B385-5C5BF24CCFF5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Eduworks Corporation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1061ECA-55EF-46F0-9516-EA287551FE93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9345" t="54181" r="39222" b="36806"/>
          <a:stretch/>
        </p:blipFill>
        <p:spPr>
          <a:xfrm>
            <a:off x="4403864" y="2944712"/>
            <a:ext cx="7499072" cy="1351444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59E7D2A-17AD-4AD3-A71E-5A6A870BF9A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175946" y="241431"/>
            <a:ext cx="2016054" cy="159573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" name="Google Shape;347;p52"/>
          <p:cNvSpPr txBox="1">
            <a:spLocks noGrp="1"/>
          </p:cNvSpPr>
          <p:nvPr>
            <p:ph type="title"/>
          </p:nvPr>
        </p:nvSpPr>
        <p:spPr>
          <a:xfrm>
            <a:off x="209538" y="275799"/>
            <a:ext cx="10580382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dirty="0"/>
              <a:t>Novel Solution: Concept Embedding </a:t>
            </a:r>
            <a:endParaRPr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BE5E7594-F982-4205-935A-E9BA0DED536C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11296610" y="6217622"/>
            <a:ext cx="731700" cy="5247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6</a:t>
            </a:fld>
            <a:endParaRPr lang="en-US"/>
          </a:p>
        </p:txBody>
      </p:sp>
      <p:sp>
        <p:nvSpPr>
          <p:cNvPr id="348" name="Google Shape;348;p52"/>
          <p:cNvSpPr txBox="1"/>
          <p:nvPr/>
        </p:nvSpPr>
        <p:spPr>
          <a:xfrm>
            <a:off x="328104" y="1751274"/>
            <a:ext cx="11535791" cy="65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dirty="0"/>
              <a:t>Build concept map’ aided by word embedding neural network approaches (Word2Vec, </a:t>
            </a:r>
            <a:r>
              <a:rPr lang="en-US" sz="2100" dirty="0" err="1"/>
              <a:t>GLoVe</a:t>
            </a:r>
            <a:r>
              <a:rPr lang="en-US" sz="2100" dirty="0"/>
              <a:t>)</a:t>
            </a: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1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grpSp>
        <p:nvGrpSpPr>
          <p:cNvPr id="349" name="Google Shape;349;p52"/>
          <p:cNvGrpSpPr/>
          <p:nvPr/>
        </p:nvGrpSpPr>
        <p:grpSpPr>
          <a:xfrm>
            <a:off x="7509568" y="2272127"/>
            <a:ext cx="4407490" cy="4643951"/>
            <a:chOff x="5632317" y="1189775"/>
            <a:chExt cx="3305700" cy="3483050"/>
          </a:xfrm>
        </p:grpSpPr>
        <p:sp>
          <p:nvSpPr>
            <p:cNvPr id="350" name="Google Shape;350;p52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rgbClr val="D8382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Define Concepts</a:t>
              </a:r>
              <a:endParaRPr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1" name="Google Shape;351;p52"/>
            <p:cNvSpPr txBox="1"/>
            <p:nvPr/>
          </p:nvSpPr>
          <p:spPr>
            <a:xfrm>
              <a:off x="6167063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Roboto"/>
                  <a:ea typeface="Roboto"/>
                  <a:cs typeface="Roboto"/>
                  <a:sym typeface="Roboto"/>
                </a:rPr>
                <a:t>Instantiate ‘concepts’ as tight clusters of phrases in the resulting entity and relation vector spaces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52" name="Google Shape;352;p52"/>
          <p:cNvGrpSpPr/>
          <p:nvPr/>
        </p:nvGrpSpPr>
        <p:grpSpPr>
          <a:xfrm>
            <a:off x="0" y="2272413"/>
            <a:ext cx="4729082" cy="4643665"/>
            <a:chOff x="0" y="1189989"/>
            <a:chExt cx="3546900" cy="3482836"/>
          </a:xfrm>
        </p:grpSpPr>
        <p:sp>
          <p:nvSpPr>
            <p:cNvPr id="353" name="Google Shape;353;p52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name="adj" fmla="val 50000"/>
              </a:avLst>
            </a:prstGeom>
            <a:solidFill>
              <a:srgbClr val="80201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Parse input corpus</a:t>
              </a:r>
              <a:endParaRPr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4" name="Google Shape;354;p52"/>
            <p:cNvSpPr txBox="1"/>
            <p:nvPr/>
          </p:nvSpPr>
          <p:spPr>
            <a:xfrm>
              <a:off x="655361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Roboto"/>
                  <a:ea typeface="Roboto"/>
                  <a:cs typeface="Roboto"/>
                  <a:sym typeface="Roboto"/>
                </a:rPr>
                <a:t>Detect entities and relations as short text strings (rather than as individual words)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Roboto"/>
                  <a:ea typeface="Roboto"/>
                  <a:cs typeface="Roboto"/>
                  <a:sym typeface="Roboto"/>
                </a:rPr>
                <a:t>using TensorFlow / SyntaxNet - style dependency parsing, and traditional ontological approaches (e.g. Wikipedia for general knowledge ontology)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endParaRPr sz="16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grpSp>
        <p:nvGrpSpPr>
          <p:cNvPr id="355" name="Google Shape;355;p52"/>
          <p:cNvGrpSpPr/>
          <p:nvPr/>
        </p:nvGrpSpPr>
        <p:grpSpPr>
          <a:xfrm>
            <a:off x="3978657" y="2272277"/>
            <a:ext cx="4407490" cy="4643951"/>
            <a:chOff x="2944204" y="1189775"/>
            <a:chExt cx="3305700" cy="3483050"/>
          </a:xfrm>
        </p:grpSpPr>
        <p:sp>
          <p:nvSpPr>
            <p:cNvPr id="356" name="Google Shape;356;p52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name="adj" fmla="val 50000"/>
              </a:avLst>
            </a:prstGeom>
            <a:solidFill>
              <a:srgbClr val="B02C20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900">
                  <a:solidFill>
                    <a:srgbClr val="FFFFFF"/>
                  </a:solidFill>
                  <a:latin typeface="Roboto"/>
                  <a:ea typeface="Roboto"/>
                  <a:cs typeface="Roboto"/>
                  <a:sym typeface="Roboto"/>
                </a:rPr>
                <a:t>Build corpus models</a:t>
              </a:r>
              <a:endParaRPr sz="1900">
                <a:solidFill>
                  <a:srgbClr val="FFFFFF"/>
                </a:solidFill>
                <a:latin typeface="Roboto"/>
                <a:ea typeface="Roboto"/>
                <a:cs typeface="Roboto"/>
                <a:sym typeface="Roboto"/>
              </a:endParaRPr>
            </a:p>
          </p:txBody>
        </p:sp>
        <p:sp>
          <p:nvSpPr>
            <p:cNvPr id="357" name="Google Shape;357;p52"/>
            <p:cNvSpPr txBox="1"/>
            <p:nvPr/>
          </p:nvSpPr>
          <p:spPr>
            <a:xfrm>
              <a:off x="3478949" y="2057125"/>
              <a:ext cx="2236200" cy="2615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21900" tIns="121900" rIns="121900" bIns="121900" anchor="t" anchorCtr="0">
              <a:noAutofit/>
            </a:bodyPr>
            <a:lstStyle/>
            <a:p>
              <a:pPr marL="0" lvl="0" indent="0" algn="l" rtl="0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600">
                  <a:latin typeface="Roboto"/>
                  <a:ea typeface="Roboto"/>
                  <a:cs typeface="Roboto"/>
                  <a:sym typeface="Roboto"/>
                </a:rPr>
                <a:t>Build an entity embedding model, a relation embedding model, and a combined model (modified W2V-SG) with words replaced by the short text strings from Step 1.</a:t>
              </a:r>
              <a:endParaRPr sz="1600">
                <a:latin typeface="Roboto"/>
                <a:ea typeface="Roboto"/>
                <a:cs typeface="Roboto"/>
                <a:sym typeface="Roboto"/>
              </a:endParaRPr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57E4D5CA-7642-4969-9D2A-3527C41D8686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62663" y="4813152"/>
            <a:ext cx="2727257" cy="1457812"/>
          </a:xfrm>
          <a:prstGeom prst="rect">
            <a:avLst/>
          </a:prstGeom>
        </p:spPr>
      </p:pic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791C167-843D-4D2B-ACCC-13D13BD5949C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Eduworks Corporation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8D20ACDE-9CD5-4070-8507-A6C1F04C664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5946" y="241431"/>
            <a:ext cx="2016054" cy="159573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55"/>
          <p:cNvSpPr txBox="1">
            <a:spLocks noGrp="1"/>
          </p:cNvSpPr>
          <p:nvPr>
            <p:ph type="title"/>
          </p:nvPr>
        </p:nvSpPr>
        <p:spPr>
          <a:xfrm>
            <a:off x="478738" y="275800"/>
            <a:ext cx="11549571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>
              <a:lnSpc>
                <a:spcPct val="90000"/>
              </a:lnSpc>
            </a:pPr>
            <a:r>
              <a:rPr lang="en-US" sz="3600" dirty="0"/>
              <a:t>Two Unsupervised ML Models</a:t>
            </a:r>
            <a:endParaRPr sz="36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9623E87-B687-4B83-B72D-F3D784339F0E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11296610" y="6217622"/>
            <a:ext cx="731700" cy="5247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7</a:t>
            </a:fld>
            <a:endParaRPr lang="en-US"/>
          </a:p>
        </p:txBody>
      </p:sp>
      <p:sp>
        <p:nvSpPr>
          <p:cNvPr id="392" name="Google Shape;392;p55"/>
          <p:cNvSpPr txBox="1"/>
          <p:nvPr/>
        </p:nvSpPr>
        <p:spPr>
          <a:xfrm>
            <a:off x="478739" y="1065507"/>
            <a:ext cx="5617261" cy="662471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1" algn="l" rtl="0">
              <a:spcBef>
                <a:spcPts val="0"/>
              </a:spcBef>
              <a:spcAft>
                <a:spcPts val="0"/>
              </a:spcAft>
              <a:buSzPts val="1600"/>
            </a:pPr>
            <a:r>
              <a:rPr lang="en-US" sz="2000" u="sng" dirty="0"/>
              <a:t>1. Unsupervised General model: </a:t>
            </a:r>
            <a:r>
              <a:rPr lang="en-US" sz="2000" dirty="0"/>
              <a:t>Trained using Wikipedia &amp; NYTimes Corpus to map concepts</a:t>
            </a:r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600"/>
            </a:pPr>
            <a:endParaRPr lang="en-US" sz="2000"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600"/>
            </a:pPr>
            <a:endParaRPr lang="en-US" sz="2000"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600"/>
            </a:pPr>
            <a:endParaRPr lang="en-US" sz="2000"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600"/>
            </a:pPr>
            <a:endParaRPr sz="2000"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600"/>
            </a:pPr>
            <a:endParaRPr lang="en-US" sz="2000" dirty="0"/>
          </a:p>
          <a:p>
            <a:pPr lvl="1" algn="l" rtl="0">
              <a:spcBef>
                <a:spcPts val="0"/>
              </a:spcBef>
              <a:spcAft>
                <a:spcPts val="0"/>
              </a:spcAft>
              <a:buSzPts val="1600"/>
            </a:pPr>
            <a:r>
              <a:rPr lang="en-US" sz="2000" u="sng" dirty="0"/>
              <a:t>2. Unsupervised Domain-specific model: </a:t>
            </a:r>
            <a:r>
              <a:rPr lang="en-US" sz="2000" dirty="0"/>
              <a:t>Trained using corpus of military-related documents to define domain-specific concepts</a:t>
            </a:r>
            <a:endParaRPr sz="2000" dirty="0"/>
          </a:p>
          <a:p>
            <a:pPr marL="3048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600" dirty="0"/>
          </a:p>
          <a:p>
            <a:pPr marL="609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900" dirty="0"/>
          </a:p>
        </p:txBody>
      </p:sp>
      <p:pic>
        <p:nvPicPr>
          <p:cNvPr id="393" name="Google Shape;393;p55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6450"/>
          <a:stretch/>
        </p:blipFill>
        <p:spPr>
          <a:xfrm>
            <a:off x="6291607" y="2122137"/>
            <a:ext cx="5736703" cy="317758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55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936758" y="1896451"/>
            <a:ext cx="2847975" cy="1273632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CFB34E-736B-4EB9-A390-C92B3EB40733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Eduworks Corporation</a:t>
            </a:r>
          </a:p>
        </p:txBody>
      </p:sp>
      <p:pic>
        <p:nvPicPr>
          <p:cNvPr id="9" name="Google Shape;315;p48">
            <a:extLst>
              <a:ext uri="{FF2B5EF4-FFF2-40B4-BE49-F238E27FC236}">
                <a16:creationId xmlns:a16="http://schemas.microsoft.com/office/drawing/2014/main" id="{C2377BEC-A68A-4ED5-AB97-504296F33AC8}"/>
              </a:ext>
            </a:extLst>
          </p:cNvPr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07438" y="4427260"/>
            <a:ext cx="3559861" cy="1852393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064AE6B-C98E-439D-91C6-6AAD7CF896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75946" y="241431"/>
            <a:ext cx="2016054" cy="159573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56"/>
          <p:cNvSpPr txBox="1">
            <a:spLocks noGrp="1"/>
          </p:cNvSpPr>
          <p:nvPr>
            <p:ph type="title"/>
          </p:nvPr>
        </p:nvSpPr>
        <p:spPr>
          <a:xfrm>
            <a:off x="165100" y="275800"/>
            <a:ext cx="12026899" cy="7635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lvl="0" algn="ctr"/>
            <a:r>
              <a:rPr lang="en-US" sz="2800" dirty="0"/>
              <a:t>Supervised ML Model</a:t>
            </a:r>
            <a:endParaRPr sz="2800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C92215A5-AD1B-4102-B4EF-99B5DA4CEB12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11296610" y="6217622"/>
            <a:ext cx="731700" cy="524700"/>
          </a:xfrm>
        </p:spPr>
        <p:txBody>
          <a:bodyPr/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mtClean="0"/>
              <a:t>8</a:t>
            </a:fld>
            <a:endParaRPr lang="en-US"/>
          </a:p>
        </p:txBody>
      </p:sp>
      <p:sp>
        <p:nvSpPr>
          <p:cNvPr id="400" name="Google Shape;400;p56"/>
          <p:cNvSpPr txBox="1"/>
          <p:nvPr/>
        </p:nvSpPr>
        <p:spPr>
          <a:xfrm>
            <a:off x="31032" y="1823000"/>
            <a:ext cx="3606541" cy="585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800" dirty="0"/>
              <a:t>Domain-specific Supervised Training Layer (using human-labeled data)</a:t>
            </a:r>
            <a:endParaRPr sz="18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●"/>
            </a:pPr>
            <a:r>
              <a:rPr lang="en-US" sz="1800" dirty="0"/>
              <a:t>Each labeling and evaluation task completed by 3 human evaluators simulating the role of an instructional designer</a:t>
            </a:r>
            <a:endParaRPr sz="1800" dirty="0"/>
          </a:p>
          <a:p>
            <a:pPr marL="6096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dirty="0"/>
          </a:p>
        </p:txBody>
      </p:sp>
      <p:pic>
        <p:nvPicPr>
          <p:cNvPr id="401" name="Google Shape;401;p5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37573" y="1299254"/>
            <a:ext cx="7753258" cy="3710500"/>
          </a:xfrm>
          <a:prstGeom prst="rect">
            <a:avLst/>
          </a:prstGeom>
          <a:noFill/>
          <a:ln>
            <a:noFill/>
          </a:ln>
        </p:spPr>
      </p:pic>
      <p:sp>
        <p:nvSpPr>
          <p:cNvPr id="402" name="Google Shape;402;p56"/>
          <p:cNvSpPr/>
          <p:nvPr/>
        </p:nvSpPr>
        <p:spPr>
          <a:xfrm>
            <a:off x="9664521" y="4379974"/>
            <a:ext cx="1632089" cy="629779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" name="Google Shape;403;p56"/>
          <p:cNvSpPr txBox="1"/>
          <p:nvPr/>
        </p:nvSpPr>
        <p:spPr>
          <a:xfrm>
            <a:off x="1755909" y="5324712"/>
            <a:ext cx="9356591" cy="743583"/>
          </a:xfrm>
          <a:prstGeom prst="rect">
            <a:avLst/>
          </a:pr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1" dirty="0">
                <a:solidFill>
                  <a:srgbClr val="FFFF00"/>
                </a:solidFill>
              </a:rPr>
              <a:t>Average Interrater Reliability:	</a:t>
            </a:r>
            <a:r>
              <a:rPr lang="en-US" sz="1800" i="1" dirty="0">
                <a:solidFill>
                  <a:srgbClr val="FFFF00"/>
                </a:solidFill>
              </a:rPr>
              <a:t>Text Selection and Extraction:   		81.6%</a:t>
            </a:r>
            <a:endParaRPr sz="1800" i="1" dirty="0">
              <a:solidFill>
                <a:srgbClr val="FFFF00"/>
              </a:solidFill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i="1" dirty="0">
                <a:solidFill>
                  <a:srgbClr val="FFFF00"/>
                </a:solidFill>
              </a:rPr>
              <a:t>				Distinguish Team and Individual Content: 	87.8%</a:t>
            </a:r>
            <a:endParaRPr sz="1800" i="1" dirty="0">
              <a:solidFill>
                <a:srgbClr val="FFFF00"/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09ACB46-2747-46B7-AD93-971AAB63B23B}"/>
              </a:ext>
            </a:extLst>
          </p:cNvPr>
          <p:cNvSpPr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r>
              <a:rPr lang="en-US"/>
              <a:t>Eduworks Corporation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095B3CDD-75EE-469F-B623-4950FA8F4B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75946" y="241431"/>
            <a:ext cx="2016054" cy="159573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1284A46977321142AE1EEB53B775F12D" ma:contentTypeVersion="4" ma:contentTypeDescription="Create a new document." ma:contentTypeScope="" ma:versionID="84d380c9fd83b71b7326a681dc79f579">
  <xsd:schema xmlns:xsd="http://www.w3.org/2001/XMLSchema" xmlns:xs="http://www.w3.org/2001/XMLSchema" xmlns:p="http://schemas.microsoft.com/office/2006/metadata/properties" xmlns:ns2="acac29aa-e5c3-4573-8377-ca616f47fbaf" targetNamespace="http://schemas.microsoft.com/office/2006/metadata/properties" ma:root="true" ma:fieldsID="dd328399aea238c8153126e91a2e0bb5" ns2:_="">
    <xsd:import namespace="acac29aa-e5c3-4573-8377-ca616f47fb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ac29aa-e5c3-4573-8377-ca616f47fba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259D8014-B693-4EC7-A0AB-01FDC6204A90}"/>
</file>

<file path=customXml/itemProps2.xml><?xml version="1.0" encoding="utf-8"?>
<ds:datastoreItem xmlns:ds="http://schemas.openxmlformats.org/officeDocument/2006/customXml" ds:itemID="{4D8CE87E-4CAD-4455-99BA-25F6D2905026}"/>
</file>

<file path=customXml/itemProps3.xml><?xml version="1.0" encoding="utf-8"?>
<ds:datastoreItem xmlns:ds="http://schemas.openxmlformats.org/officeDocument/2006/customXml" ds:itemID="{E608BA1F-F131-4059-B5D0-3DBAE3D2F64A}"/>
</file>

<file path=docProps/app.xml><?xml version="1.0" encoding="utf-8"?>
<Properties xmlns="http://schemas.openxmlformats.org/officeDocument/2006/extended-properties" xmlns:vt="http://schemas.openxmlformats.org/officeDocument/2006/docPropsVTypes">
  <Template>Composite</Template>
  <TotalTime>15312</TotalTime>
  <Words>1457</Words>
  <Application>Microsoft Office PowerPoint</Application>
  <PresentationFormat>Widescreen</PresentationFormat>
  <Paragraphs>247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1" baseType="lpstr">
      <vt:lpstr>Calibri</vt:lpstr>
      <vt:lpstr>Bookman Old Style</vt:lpstr>
      <vt:lpstr>Roboto</vt:lpstr>
      <vt:lpstr>Times New Roman</vt:lpstr>
      <vt:lpstr>Arial</vt:lpstr>
      <vt:lpstr>Bahnschrift SemiBold</vt:lpstr>
      <vt:lpstr>Office Theme</vt:lpstr>
      <vt:lpstr>Matching Content to Competencies w/Machine-Learning  A Service-Oriented Content Alignment Tool  for Authoring in GIFT and Beyond</vt:lpstr>
      <vt:lpstr>Vision: Automate Content Alignment &amp; Tagging</vt:lpstr>
      <vt:lpstr>Machine-Assisted Generation of Instructional Content (MAGIC)  </vt:lpstr>
      <vt:lpstr>Top-level Workflow</vt:lpstr>
      <vt:lpstr>Domain Model Training</vt:lpstr>
      <vt:lpstr>Limitations of Topic Mapping </vt:lpstr>
      <vt:lpstr>Novel Solution: Concept Embedding </vt:lpstr>
      <vt:lpstr>Two Unsupervised ML Models</vt:lpstr>
      <vt:lpstr>Supervised ML Model</vt:lpstr>
      <vt:lpstr>Excerpt Extraction Preliminary Results </vt:lpstr>
      <vt:lpstr>Excerpt Extraction Preliminary Results </vt:lpstr>
      <vt:lpstr>Authoring Workflow (or “we built the model. Now what?”)</vt:lpstr>
      <vt:lpstr>Example Source Documents</vt:lpstr>
      <vt:lpstr>1. Create/modify corpus</vt:lpstr>
      <vt:lpstr>2. Import/select competency frameworks (Competency Frameworks captured in CaSS*)</vt:lpstr>
      <vt:lpstr>2. Import/select competency frameworks (Competency Frameworks captured in CaSS*)</vt:lpstr>
      <vt:lpstr>3. Review/filter/export aligned content</vt:lpstr>
      <vt:lpstr>PowerPoint Presentation</vt:lpstr>
      <vt:lpstr>PowerPoint Presentation</vt:lpstr>
      <vt:lpstr>Adjacent Use Case Example:  Aligning Training Support Packages &amp; competencies</vt:lpstr>
      <vt:lpstr>Example: Aligned Results</vt:lpstr>
      <vt:lpstr>GIFT Integration</vt:lpstr>
      <vt:lpstr>Potential GIFT Integration Points</vt:lpstr>
      <vt:lpstr>Conclusion &amp; Next steps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Machine-Assisted Generation of Instructional Content Interim Progress Brief         05 APR 2019</dc:title>
  <dc:creator>Benjamin Bell</dc:creator>
  <cp:lastModifiedBy>Benjamin Bell</cp:lastModifiedBy>
  <cp:revision>161</cp:revision>
  <dcterms:modified xsi:type="dcterms:W3CDTF">2020-05-22T19:48:08Z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0x0101001284A46977321142AE1EEB53B775F12D</vt:lpwstr>
  </property>
</Properties>
</file>