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4"/>
  </p:sldMasterIdLst>
  <p:notesMasterIdLst>
    <p:notesMasterId r:id="rId22"/>
  </p:notesMasterIdLst>
  <p:handoutMasterIdLst>
    <p:handoutMasterId r:id="rId23"/>
  </p:handoutMasterIdLst>
  <p:sldIdLst>
    <p:sldId id="338" r:id="rId5"/>
    <p:sldId id="347" r:id="rId6"/>
    <p:sldId id="340" r:id="rId7"/>
    <p:sldId id="333" r:id="rId8"/>
    <p:sldId id="350" r:id="rId9"/>
    <p:sldId id="351" r:id="rId10"/>
    <p:sldId id="352" r:id="rId11"/>
    <p:sldId id="353" r:id="rId12"/>
    <p:sldId id="354" r:id="rId13"/>
    <p:sldId id="355" r:id="rId14"/>
    <p:sldId id="356" r:id="rId15"/>
    <p:sldId id="263" r:id="rId16"/>
    <p:sldId id="357" r:id="rId17"/>
    <p:sldId id="264" r:id="rId18"/>
    <p:sldId id="345" r:id="rId19"/>
    <p:sldId id="266" r:id="rId20"/>
    <p:sldId id="34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M" initials="CM" lastIdx="1" clrIdx="0">
    <p:extLst>
      <p:ext uri="{19B8F6BF-5375-455C-9EA6-DF929625EA0E}">
        <p15:presenceInfo xmlns:p15="http://schemas.microsoft.com/office/powerpoint/2012/main" userId="9443b517ee9d3a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75406"/>
  </p:normalViewPr>
  <p:slideViewPr>
    <p:cSldViewPr snapToGrid="0">
      <p:cViewPr varScale="1">
        <p:scale>
          <a:sx n="156" d="100"/>
          <a:sy n="156" d="100"/>
        </p:scale>
        <p:origin x="1096" y="168"/>
      </p:cViewPr>
      <p:guideLst/>
    </p:cSldViewPr>
  </p:slideViewPr>
  <p:notesTextViewPr>
    <p:cViewPr>
      <p:scale>
        <a:sx n="1" d="1"/>
        <a:sy n="1" d="1"/>
      </p:scale>
      <p:origin x="0" y="0"/>
    </p:cViewPr>
  </p:notesTextViewPr>
  <p:notesViewPr>
    <p:cSldViewPr snapToGrid="0" showGuides="1">
      <p:cViewPr varScale="1">
        <p:scale>
          <a:sx n="60" d="100"/>
          <a:sy n="60" d="100"/>
        </p:scale>
        <p:origin x="2438"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ln>
                  <a:noFill/>
                </a:ln>
                <a:solidFill>
                  <a:schemeClr val="tx1">
                    <a:lumMod val="65000"/>
                    <a:lumOff val="35000"/>
                  </a:schemeClr>
                </a:solidFill>
                <a:latin typeface="+mn-lt"/>
                <a:ea typeface="+mn-ea"/>
                <a:cs typeface="+mn-cs"/>
              </a:defRPr>
            </a:pPr>
            <a:r>
              <a:rPr lang="en-US" dirty="0"/>
              <a:t>Training Effectiveness Improvements</a:t>
            </a:r>
            <a:r>
              <a:rPr lang="en-US" baseline="0" dirty="0"/>
              <a:t> with GIFT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ln>
                <a:noFill/>
              </a:ln>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Training on Stone Tablets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Retention</c:v>
                </c:pt>
                <c:pt idx="1">
                  <c:v>Efficiency</c:v>
                </c:pt>
                <c:pt idx="2">
                  <c:v>Availability</c:v>
                </c:pt>
                <c:pt idx="3">
                  <c:v>Overall</c:v>
                </c:pt>
              </c:strCache>
            </c:strRef>
          </c:cat>
          <c:val>
            <c:numRef>
              <c:f>Sheet1!$B$2:$B$5</c:f>
              <c:numCache>
                <c:formatCode>General</c:formatCode>
                <c:ptCount val="4"/>
                <c:pt idx="0">
                  <c:v>1</c:v>
                </c:pt>
                <c:pt idx="1">
                  <c:v>1</c:v>
                </c:pt>
                <c:pt idx="2">
                  <c:v>1</c:v>
                </c:pt>
                <c:pt idx="3">
                  <c:v>1.3</c:v>
                </c:pt>
              </c:numCache>
            </c:numRef>
          </c:val>
          <c:smooth val="0"/>
          <c:extLst>
            <c:ext xmlns:c16="http://schemas.microsoft.com/office/drawing/2014/chart" uri="{C3380CC4-5D6E-409C-BE32-E72D297353CC}">
              <c16:uniqueId val="{00000000-F0CC-403B-8AEF-370D78185368}"/>
            </c:ext>
          </c:extLst>
        </c:ser>
        <c:ser>
          <c:idx val="1"/>
          <c:order val="1"/>
          <c:tx>
            <c:strRef>
              <c:f>Sheet1!$C$1</c:f>
              <c:strCache>
                <c:ptCount val="1"/>
                <c:pt idx="0">
                  <c:v>Modernized Training</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Retention</c:v>
                </c:pt>
                <c:pt idx="1">
                  <c:v>Efficiency</c:v>
                </c:pt>
                <c:pt idx="2">
                  <c:v>Availability</c:v>
                </c:pt>
                <c:pt idx="3">
                  <c:v>Overall</c:v>
                </c:pt>
              </c:strCache>
            </c:strRef>
          </c:cat>
          <c:val>
            <c:numRef>
              <c:f>Sheet1!$C$2:$C$5</c:f>
              <c:numCache>
                <c:formatCode>General</c:formatCode>
                <c:ptCount val="4"/>
                <c:pt idx="0">
                  <c:v>5</c:v>
                </c:pt>
                <c:pt idx="1">
                  <c:v>2</c:v>
                </c:pt>
                <c:pt idx="2">
                  <c:v>2</c:v>
                </c:pt>
                <c:pt idx="3">
                  <c:v>3</c:v>
                </c:pt>
              </c:numCache>
            </c:numRef>
          </c:val>
          <c:smooth val="0"/>
          <c:extLst>
            <c:ext xmlns:c16="http://schemas.microsoft.com/office/drawing/2014/chart" uri="{C3380CC4-5D6E-409C-BE32-E72D297353CC}">
              <c16:uniqueId val="{00000001-F0CC-403B-8AEF-370D78185368}"/>
            </c:ext>
          </c:extLst>
        </c:ser>
        <c:ser>
          <c:idx val="2"/>
          <c:order val="2"/>
          <c:tx>
            <c:strRef>
              <c:f>Sheet1!$D$1</c:f>
              <c:strCache>
                <c:ptCount val="1"/>
                <c:pt idx="0">
                  <c:v>Modernized Training with GIFT Adaptive Instruction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Retention</c:v>
                </c:pt>
                <c:pt idx="1">
                  <c:v>Efficiency</c:v>
                </c:pt>
                <c:pt idx="2">
                  <c:v>Availability</c:v>
                </c:pt>
                <c:pt idx="3">
                  <c:v>Overall</c:v>
                </c:pt>
              </c:strCache>
            </c:strRef>
          </c:cat>
          <c:val>
            <c:numRef>
              <c:f>Sheet1!$D$2:$D$5</c:f>
              <c:numCache>
                <c:formatCode>General</c:formatCode>
                <c:ptCount val="4"/>
                <c:pt idx="0">
                  <c:v>2</c:v>
                </c:pt>
                <c:pt idx="1">
                  <c:v>4</c:v>
                </c:pt>
                <c:pt idx="2">
                  <c:v>0</c:v>
                </c:pt>
                <c:pt idx="3">
                  <c:v>2</c:v>
                </c:pt>
              </c:numCache>
            </c:numRef>
          </c:val>
          <c:smooth val="0"/>
          <c:extLst>
            <c:ext xmlns:c16="http://schemas.microsoft.com/office/drawing/2014/chart" uri="{C3380CC4-5D6E-409C-BE32-E72D297353CC}">
              <c16:uniqueId val="{00000002-F0CC-403B-8AEF-370D78185368}"/>
            </c:ext>
          </c:extLst>
        </c:ser>
        <c:dLbls>
          <c:showLegendKey val="0"/>
          <c:showVal val="0"/>
          <c:showCatName val="0"/>
          <c:showSerName val="0"/>
          <c:showPercent val="0"/>
          <c:showBubbleSize val="0"/>
        </c:dLbls>
        <c:marker val="1"/>
        <c:smooth val="0"/>
        <c:axId val="1277573487"/>
        <c:axId val="880051679"/>
      </c:lineChart>
      <c:catAx>
        <c:axId val="127757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noFill/>
                </a:ln>
                <a:solidFill>
                  <a:schemeClr val="tx1">
                    <a:lumMod val="65000"/>
                    <a:lumOff val="35000"/>
                  </a:schemeClr>
                </a:solidFill>
                <a:latin typeface="+mn-lt"/>
                <a:ea typeface="+mn-ea"/>
                <a:cs typeface="+mn-cs"/>
              </a:defRPr>
            </a:pPr>
            <a:endParaRPr lang="en-US"/>
          </a:p>
        </c:txPr>
        <c:crossAx val="880051679"/>
        <c:crosses val="autoZero"/>
        <c:auto val="1"/>
        <c:lblAlgn val="ctr"/>
        <c:lblOffset val="100"/>
        <c:noMultiLvlLbl val="0"/>
      </c:catAx>
      <c:valAx>
        <c:axId val="880051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solidFill>
                  <a:schemeClr val="tx1">
                    <a:lumMod val="65000"/>
                    <a:lumOff val="35000"/>
                  </a:schemeClr>
                </a:solidFill>
                <a:latin typeface="+mn-lt"/>
                <a:ea typeface="+mn-ea"/>
                <a:cs typeface="+mn-cs"/>
              </a:defRPr>
            </a:pPr>
            <a:endParaRPr lang="en-US"/>
          </a:p>
        </c:txPr>
        <c:crossAx val="12775734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tx2"/>
      </a:solidFill>
    </a:ln>
    <a:effectLst/>
  </c:spPr>
  <c:txPr>
    <a:bodyPr/>
    <a:lstStyle/>
    <a:p>
      <a:pPr>
        <a:defRPr>
          <a:ln>
            <a:noFill/>
          </a:ln>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5-26T20:28:55.750" idx="1">
    <p:pos x="10" y="10"/>
    <p:text/>
    <p:extLst>
      <p:ext uri="{C676402C-5697-4E1C-873F-D02D1690AC5C}">
        <p15:threadingInfo xmlns:p15="http://schemas.microsoft.com/office/powerpoint/2012/main" timeZoneBias="240"/>
      </p:ext>
    </p:extLst>
  </p:cm>
</p:cmLst>
</file>

<file path=ppt/diagrams/_rels/data2.xml.rels><?xml version="1.0" encoding="UTF-8" standalone="yes"?>
<Relationships xmlns="http://schemas.openxmlformats.org/package/2006/relationships"><Relationship Id="rId3" Type="http://schemas.openxmlformats.org/officeDocument/2006/relationships/hyperlink" Target="mailto:chris@synapticsparks.org" TargetMode="External"/><Relationship Id="rId7" Type="http://schemas.openxmlformats.org/officeDocument/2006/relationships/image" Target="../media/image17.svg"/><Relationship Id="rId2" Type="http://schemas.openxmlformats.org/officeDocument/2006/relationships/hyperlink" Target="mailto:mike@synapticsparks.org" TargetMode="External"/><Relationship Id="rId1" Type="http://schemas.openxmlformats.org/officeDocument/2006/relationships/hyperlink" Target="mailto:lucy@synapticsparks.org" TargetMode="Externa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hyperlink" Target="mailto:lucy@synapticsparks.org" TargetMode="External"/><Relationship Id="rId7" Type="http://schemas.openxmlformats.org/officeDocument/2006/relationships/image" Target="../media/image17.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6.png"/><Relationship Id="rId5" Type="http://schemas.openxmlformats.org/officeDocument/2006/relationships/hyperlink" Target="mailto:chris@synapticsparks.org" TargetMode="External"/><Relationship Id="rId4" Type="http://schemas.openxmlformats.org/officeDocument/2006/relationships/hyperlink" Target="mailto:mike@synapticsparks.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1_2" csCatId="accent1" phldr="1"/>
      <dgm:spPr/>
      <dgm:t>
        <a:bodyPr/>
        <a:lstStyle/>
        <a:p>
          <a:endParaRPr lang="en-US"/>
        </a:p>
      </dgm:t>
    </dgm:pt>
    <dgm:pt modelId="{AACEAFD5-63CF-4AFC-B46F-BE086C5D447C}">
      <dgm:prSet phldrT="[Text]" custT="1"/>
      <dgm:spPr>
        <a:ln>
          <a:noFill/>
        </a:ln>
      </dgm:spPr>
      <dgm:t>
        <a:bodyPr/>
        <a:lstStyle/>
        <a:p>
          <a:pPr>
            <a:lnSpc>
              <a:spcPct val="100000"/>
            </a:lnSpc>
          </a:pPr>
          <a:r>
            <a:rPr lang="en-US" sz="1600" b="0" dirty="0">
              <a:effectLst>
                <a:outerShdw blurRad="50800" dist="38100" dir="2700000" algn="tl" rotWithShape="0">
                  <a:schemeClr val="tx1">
                    <a:alpha val="50000"/>
                  </a:schemeClr>
                </a:outerShdw>
              </a:effectLst>
              <a:latin typeface="+mj-lt"/>
            </a:rPr>
            <a:t>STAGE 01</a:t>
          </a:r>
        </a:p>
      </dgm:t>
    </dgm:pt>
    <dgm:pt modelId="{7A0BD8EC-BB4A-4912-A54E-6F39B681264E}" type="parTrans" cxnId="{AE101ABC-7EA3-4444-A576-8AB15A371C84}">
      <dgm:prSet/>
      <dgm:spPr/>
      <dgm:t>
        <a:bodyPr/>
        <a:lstStyle/>
        <a:p>
          <a:pPr>
            <a:lnSpc>
              <a:spcPct val="100000"/>
            </a:lnSpc>
          </a:pPr>
          <a:endParaRPr lang="en-US" sz="2000" b="0"/>
        </a:p>
      </dgm:t>
    </dgm:pt>
    <dgm:pt modelId="{7A8D4B4D-06E9-4958-810D-A6226B6AC588}" type="sibTrans" cxnId="{AE101ABC-7EA3-4444-A576-8AB15A371C84}">
      <dgm:prSet/>
      <dgm:spPr/>
      <dgm:t>
        <a:bodyPr/>
        <a:lstStyle/>
        <a:p>
          <a:pPr>
            <a:lnSpc>
              <a:spcPct val="100000"/>
            </a:lnSpc>
          </a:pPr>
          <a:endParaRPr lang="en-US" sz="2000" b="0"/>
        </a:p>
      </dgm:t>
    </dgm:pt>
    <dgm:pt modelId="{349299C9-846E-4827-813A-349CCCE20782}">
      <dgm:prSet phldrT="[Text]" custT="1"/>
      <dgm:spPr/>
      <dgm:t>
        <a:bodyPr lIns="108000" tIns="432000" rIns="288000" anchor="t" anchorCtr="0"/>
        <a:lstStyle/>
        <a:p>
          <a:pPr marL="0" lvl="0" indent="0" defTabSz="533400">
            <a:lnSpc>
              <a:spcPct val="100000"/>
            </a:lnSpc>
            <a:spcBef>
              <a:spcPct val="0"/>
            </a:spcBef>
            <a:spcAft>
              <a:spcPts val="0"/>
            </a:spcAft>
            <a:buNone/>
          </a:pPr>
          <a:r>
            <a:rPr lang="en-US" sz="1200" b="0" kern="1200" dirty="0">
              <a:latin typeface="+mn-lt"/>
              <a:ea typeface="+mn-ea"/>
              <a:cs typeface="+mn-cs"/>
            </a:rPr>
            <a:t>Gaps in knowledge and training were identified across many similar domains in the Department of Energy</a:t>
          </a:r>
        </a:p>
      </dgm:t>
    </dgm:pt>
    <dgm:pt modelId="{AEA27547-B9ED-4994-BD27-04EC297EF367}" type="parTrans" cxnId="{0EFA3039-6828-403C-9445-4359BA6645E6}">
      <dgm:prSet/>
      <dgm:spPr/>
      <dgm:t>
        <a:bodyPr/>
        <a:lstStyle/>
        <a:p>
          <a:pPr>
            <a:lnSpc>
              <a:spcPct val="100000"/>
            </a:lnSpc>
          </a:pPr>
          <a:endParaRPr lang="en-US" sz="2000" b="0"/>
        </a:p>
      </dgm:t>
    </dgm:pt>
    <dgm:pt modelId="{9D819F52-ACA0-4B08-8256-DF6BD8FA3A0B}" type="sibTrans" cxnId="{0EFA3039-6828-403C-9445-4359BA6645E6}">
      <dgm:prSet/>
      <dgm:spPr/>
      <dgm:t>
        <a:bodyPr/>
        <a:lstStyle/>
        <a:p>
          <a:pPr>
            <a:lnSpc>
              <a:spcPct val="100000"/>
            </a:lnSpc>
          </a:pPr>
          <a:endParaRPr lang="en-US" sz="2000" b="0"/>
        </a:p>
      </dgm:t>
    </dgm:pt>
    <dgm:pt modelId="{5D70EFF5-8B31-4A1F-AE44-51E4CF0013EB}">
      <dgm:prSet phldrT="[Text]" custT="1"/>
      <dgm:spPr/>
      <dgm:t>
        <a:bodyPr lIns="108000" tIns="432000" rIns="288000" anchor="t" anchorCtr="0"/>
        <a:lstStyle/>
        <a:p>
          <a:pPr>
            <a:lnSpc>
              <a:spcPct val="100000"/>
            </a:lnSpc>
          </a:pPr>
          <a:r>
            <a:rPr lang="en-US" sz="1200" b="0" dirty="0"/>
            <a:t>Current state of training content was assessed and found to be lacking in areas that could not be replaced with slides or new personnel</a:t>
          </a:r>
        </a:p>
      </dgm:t>
    </dgm:pt>
    <dgm:pt modelId="{96C720A0-FEEF-48D1-8DF6-ABA03C304822}" type="parTrans" cxnId="{E97FF64F-8020-497E-AE7D-2395DDA4560D}">
      <dgm:prSet/>
      <dgm:spPr/>
      <dgm:t>
        <a:bodyPr/>
        <a:lstStyle/>
        <a:p>
          <a:pPr>
            <a:lnSpc>
              <a:spcPct val="100000"/>
            </a:lnSpc>
          </a:pPr>
          <a:endParaRPr lang="en-US" sz="2000" b="0"/>
        </a:p>
      </dgm:t>
    </dgm:pt>
    <dgm:pt modelId="{B6A59CDE-18AD-4553-B6C5-FF001A8E8510}" type="sibTrans" cxnId="{E97FF64F-8020-497E-AE7D-2395DDA4560D}">
      <dgm:prSet/>
      <dgm:spPr/>
      <dgm:t>
        <a:bodyPr/>
        <a:lstStyle/>
        <a:p>
          <a:pPr>
            <a:lnSpc>
              <a:spcPct val="100000"/>
            </a:lnSpc>
          </a:pPr>
          <a:endParaRPr lang="en-US" sz="2000" b="0"/>
        </a:p>
      </dgm:t>
    </dgm:pt>
    <dgm:pt modelId="{D71FC021-6A65-44D1-95B9-0E6C89079866}">
      <dgm:prSet phldrT="[Text]" custT="1"/>
      <dgm:spPr>
        <a:ln>
          <a:noFill/>
        </a:ln>
      </dgm:spPr>
      <dgm:t>
        <a:bodyPr/>
        <a:lstStyle/>
        <a:p>
          <a:pPr>
            <a:lnSpc>
              <a:spcPct val="100000"/>
            </a:lnSpc>
          </a:pPr>
          <a:r>
            <a:rPr lang="en-US" sz="1600" b="0" dirty="0">
              <a:effectLst>
                <a:outerShdw blurRad="50800" dist="38100" dir="2700000" algn="tl" rotWithShape="0">
                  <a:schemeClr val="tx1">
                    <a:alpha val="50000"/>
                  </a:schemeClr>
                </a:outerShdw>
              </a:effectLst>
              <a:latin typeface="+mj-lt"/>
            </a:rPr>
            <a:t>STAGE 03</a:t>
          </a:r>
        </a:p>
      </dgm:t>
    </dgm:pt>
    <dgm:pt modelId="{862AAE39-3AAD-40E3-BA20-90187BD73242}" type="parTrans" cxnId="{53239C96-427C-420B-95DC-546F3B30ED65}">
      <dgm:prSet/>
      <dgm:spPr/>
      <dgm:t>
        <a:bodyPr/>
        <a:lstStyle/>
        <a:p>
          <a:pPr>
            <a:lnSpc>
              <a:spcPct val="100000"/>
            </a:lnSpc>
          </a:pPr>
          <a:endParaRPr lang="en-US" sz="2000" b="0"/>
        </a:p>
      </dgm:t>
    </dgm:pt>
    <dgm:pt modelId="{9B090D9D-470E-46E2-AABB-0368A52481AA}" type="sibTrans" cxnId="{53239C96-427C-420B-95DC-546F3B30ED65}">
      <dgm:prSet/>
      <dgm:spPr/>
      <dgm:t>
        <a:bodyPr/>
        <a:lstStyle/>
        <a:p>
          <a:pPr>
            <a:lnSpc>
              <a:spcPct val="100000"/>
            </a:lnSpc>
          </a:pPr>
          <a:endParaRPr lang="en-US" sz="2000" b="0"/>
        </a:p>
      </dgm:t>
    </dgm:pt>
    <dgm:pt modelId="{4A6BB192-9983-4F48-BBC5-6E384EED7EC5}">
      <dgm:prSet phldrT="[Text]" custT="1"/>
      <dgm:spPr/>
      <dgm:t>
        <a:bodyPr lIns="108000" tIns="432000" rIns="288000" anchor="t" anchorCtr="0"/>
        <a:lstStyle/>
        <a:p>
          <a:pPr>
            <a:lnSpc>
              <a:spcPct val="100000"/>
            </a:lnSpc>
          </a:pPr>
          <a:r>
            <a:rPr lang="en-US" sz="1200" b="0" dirty="0"/>
            <a:t>A massive data gathering effort was undertaken to capture at-risk knowledge due to the "brain drain" of the workforce vacating positions</a:t>
          </a:r>
        </a:p>
      </dgm:t>
    </dgm:pt>
    <dgm:pt modelId="{230A6E4A-6CED-4DC0-AEFE-6859FE07B658}" type="parTrans" cxnId="{E3115EEA-DE9C-4F06-B8B3-BEB263D5F2B1}">
      <dgm:prSet/>
      <dgm:spPr/>
      <dgm:t>
        <a:bodyPr/>
        <a:lstStyle/>
        <a:p>
          <a:pPr>
            <a:lnSpc>
              <a:spcPct val="100000"/>
            </a:lnSpc>
          </a:pPr>
          <a:endParaRPr lang="en-US" sz="2000" b="0"/>
        </a:p>
      </dgm:t>
    </dgm:pt>
    <dgm:pt modelId="{0B568EC2-5D2A-4B00-8047-B7832F245B44}" type="sibTrans" cxnId="{E3115EEA-DE9C-4F06-B8B3-BEB263D5F2B1}">
      <dgm:prSet/>
      <dgm:spPr/>
      <dgm:t>
        <a:bodyPr/>
        <a:lstStyle/>
        <a:p>
          <a:pPr>
            <a:lnSpc>
              <a:spcPct val="100000"/>
            </a:lnSpc>
          </a:pPr>
          <a:endParaRPr lang="en-US" sz="2000" b="0"/>
        </a:p>
      </dgm:t>
    </dgm:pt>
    <dgm:pt modelId="{D07AD3FD-84FF-467E-9693-752776549C61}">
      <dgm:prSet phldrT="[Text]" custT="1"/>
      <dgm:spPr>
        <a:solidFill>
          <a:schemeClr val="tx2"/>
        </a:solidFill>
        <a:ln>
          <a:noFill/>
        </a:ln>
      </dgm:spPr>
      <dgm:t>
        <a:bodyPr/>
        <a:lstStyle/>
        <a:p>
          <a:pPr>
            <a:lnSpc>
              <a:spcPct val="100000"/>
            </a:lnSpc>
          </a:pPr>
          <a:r>
            <a:rPr lang="en-US" sz="1600" b="0" dirty="0">
              <a:effectLst>
                <a:outerShdw blurRad="50800" dist="38100" dir="2700000" algn="tl" rotWithShape="0">
                  <a:schemeClr val="tx1">
                    <a:alpha val="50000"/>
                  </a:schemeClr>
                </a:outerShdw>
              </a:effectLst>
              <a:latin typeface="+mj-lt"/>
            </a:rPr>
            <a:t>STAGE 02</a:t>
          </a:r>
        </a:p>
      </dgm:t>
    </dgm:pt>
    <dgm:pt modelId="{A8C9B7A9-BC2A-4753-B7F0-F2E361D95520}" type="sibTrans" cxnId="{55492768-9A5E-4F74-AC7C-959C5C24EFD3}">
      <dgm:prSet/>
      <dgm:spPr/>
      <dgm:t>
        <a:bodyPr/>
        <a:lstStyle/>
        <a:p>
          <a:pPr>
            <a:lnSpc>
              <a:spcPct val="100000"/>
            </a:lnSpc>
          </a:pPr>
          <a:endParaRPr lang="en-US" sz="2000" b="0"/>
        </a:p>
      </dgm:t>
    </dgm:pt>
    <dgm:pt modelId="{7B691773-F524-4FAD-A272-BDF0B0C4370A}" type="parTrans" cxnId="{55492768-9A5E-4F74-AC7C-959C5C24EFD3}">
      <dgm:prSet/>
      <dgm:spPr/>
      <dgm:t>
        <a:bodyPr/>
        <a:lstStyle/>
        <a:p>
          <a:pPr>
            <a:lnSpc>
              <a:spcPct val="100000"/>
            </a:lnSpc>
          </a:pPr>
          <a:endParaRPr lang="en-US" sz="2000" b="0"/>
        </a:p>
      </dgm:t>
    </dgm:pt>
    <dgm:pt modelId="{32CCB050-072A-41BF-BE1B-388CF53E5629}">
      <dgm:prSet custT="1"/>
      <dgm:spPr>
        <a:solidFill>
          <a:schemeClr val="tx2"/>
        </a:solidFill>
        <a:ln>
          <a:noFill/>
        </a:ln>
      </dgm:spPr>
      <dgm:t>
        <a:bodyPr/>
        <a:lstStyle/>
        <a:p>
          <a:pPr>
            <a:lnSpc>
              <a:spcPct val="100000"/>
            </a:lnSpc>
          </a:pPr>
          <a:r>
            <a:rPr lang="en-US" sz="1600" b="0" dirty="0">
              <a:effectLst>
                <a:outerShdw blurRad="50800" dist="38100" dir="2700000" algn="tl" rotWithShape="0">
                  <a:schemeClr val="tx1">
                    <a:alpha val="50000"/>
                  </a:schemeClr>
                </a:outerShdw>
              </a:effectLst>
              <a:latin typeface="+mj-lt"/>
            </a:rPr>
            <a:t>STAGE 04</a:t>
          </a:r>
          <a:endParaRPr lang="ru-RU" sz="1600" b="0" dirty="0">
            <a:effectLst>
              <a:outerShdw blurRad="50800" dist="38100" dir="2700000" algn="tl" rotWithShape="0">
                <a:schemeClr val="tx1">
                  <a:alpha val="50000"/>
                </a:schemeClr>
              </a:outerShdw>
            </a:effectLst>
            <a:latin typeface="+mj-lt"/>
          </a:endParaRPr>
        </a:p>
      </dgm:t>
    </dgm:pt>
    <dgm:pt modelId="{B301371B-A53D-4B79-8B8D-7B304894442B}" type="parTrans" cxnId="{042E0AE1-6450-410A-B96E-AFBADB139BEA}">
      <dgm:prSet/>
      <dgm:spPr/>
      <dgm:t>
        <a:bodyPr/>
        <a:lstStyle/>
        <a:p>
          <a:pPr>
            <a:lnSpc>
              <a:spcPct val="100000"/>
            </a:lnSpc>
          </a:pPr>
          <a:endParaRPr lang="ru-RU" sz="2000" b="0"/>
        </a:p>
      </dgm:t>
    </dgm:pt>
    <dgm:pt modelId="{BF05D8EE-4413-4737-8721-DAF10D6CAB04}" type="sibTrans" cxnId="{042E0AE1-6450-410A-B96E-AFBADB139BEA}">
      <dgm:prSet/>
      <dgm:spPr/>
      <dgm:t>
        <a:bodyPr/>
        <a:lstStyle/>
        <a:p>
          <a:pPr>
            <a:lnSpc>
              <a:spcPct val="100000"/>
            </a:lnSpc>
          </a:pPr>
          <a:endParaRPr lang="ru-RU" sz="2000" b="0"/>
        </a:p>
      </dgm:t>
    </dgm:pt>
    <dgm:pt modelId="{9E838AE2-4659-4603-ABC8-58DF4222C0D4}">
      <dgm:prSet custT="1"/>
      <dgm:spPr>
        <a:ln>
          <a:noFill/>
        </a:ln>
      </dgm:spPr>
      <dgm:t>
        <a:bodyPr/>
        <a:lstStyle/>
        <a:p>
          <a:pPr>
            <a:lnSpc>
              <a:spcPct val="100000"/>
            </a:lnSpc>
          </a:pPr>
          <a:r>
            <a:rPr lang="en-US" sz="1600" b="0" dirty="0">
              <a:effectLst>
                <a:outerShdw blurRad="50800" dist="38100" dir="2700000" algn="tl" rotWithShape="0">
                  <a:schemeClr val="tx1">
                    <a:alpha val="50000"/>
                  </a:schemeClr>
                </a:outerShdw>
              </a:effectLst>
              <a:latin typeface="+mj-lt"/>
            </a:rPr>
            <a:t>STAGE 05</a:t>
          </a:r>
          <a:endParaRPr lang="ru-RU" sz="1600" b="0" dirty="0">
            <a:effectLst>
              <a:outerShdw blurRad="50800" dist="38100" dir="2700000" algn="tl" rotWithShape="0">
                <a:schemeClr val="tx1">
                  <a:alpha val="50000"/>
                </a:schemeClr>
              </a:outerShdw>
            </a:effectLst>
            <a:latin typeface="+mj-lt"/>
          </a:endParaRPr>
        </a:p>
      </dgm:t>
    </dgm:pt>
    <dgm:pt modelId="{5FC53805-9431-4BC8-ADB9-DABF59DE31C7}" type="parTrans" cxnId="{CF54291C-AAFD-4FA4-9A16-20CE892BA907}">
      <dgm:prSet/>
      <dgm:spPr/>
      <dgm:t>
        <a:bodyPr/>
        <a:lstStyle/>
        <a:p>
          <a:pPr>
            <a:lnSpc>
              <a:spcPct val="100000"/>
            </a:lnSpc>
          </a:pPr>
          <a:endParaRPr lang="ru-RU" sz="2000" b="0"/>
        </a:p>
      </dgm:t>
    </dgm:pt>
    <dgm:pt modelId="{61F1BCD3-232D-4C03-B56C-182BCB6108CD}" type="sibTrans" cxnId="{CF54291C-AAFD-4FA4-9A16-20CE892BA907}">
      <dgm:prSet/>
      <dgm:spPr/>
      <dgm:t>
        <a:bodyPr/>
        <a:lstStyle/>
        <a:p>
          <a:pPr>
            <a:lnSpc>
              <a:spcPct val="100000"/>
            </a:lnSpc>
          </a:pPr>
          <a:endParaRPr lang="ru-RU" sz="2000" b="0"/>
        </a:p>
      </dgm:t>
    </dgm:pt>
    <dgm:pt modelId="{04A40292-9119-41B2-B968-7B651F20675D}">
      <dgm:prSet custT="1"/>
      <dgm:spPr/>
      <dgm:t>
        <a:bodyPr lIns="108000" tIns="432000" rIns="288000" anchor="t" anchorCtr="0"/>
        <a:lstStyle/>
        <a:p>
          <a:pPr marL="0" lvl="0" indent="0" defTabSz="533400">
            <a:lnSpc>
              <a:spcPct val="100000"/>
            </a:lnSpc>
            <a:spcBef>
              <a:spcPct val="0"/>
            </a:spcBef>
            <a:spcAft>
              <a:spcPts val="0"/>
            </a:spcAft>
            <a:buNone/>
          </a:pPr>
          <a:r>
            <a:rPr lang="en-US" sz="1200" b="0" kern="1200" dirty="0">
              <a:latin typeface="+mn-lt"/>
              <a:ea typeface="+mn-ea"/>
              <a:cs typeface="+mn-cs"/>
            </a:rPr>
            <a:t>Results of the Data Gathering crusade were cataloged but gathered dust.  Training needs skyrocketed (specifically in North America for nuclear technicians)</a:t>
          </a:r>
        </a:p>
      </dgm:t>
    </dgm:pt>
    <dgm:pt modelId="{70078FF1-F2A9-4A6B-88D1-8CF3595EFE73}" type="parTrans" cxnId="{1D6C5464-DE30-4BEC-9E27-B2C179C39CC4}">
      <dgm:prSet/>
      <dgm:spPr/>
      <dgm:t>
        <a:bodyPr/>
        <a:lstStyle/>
        <a:p>
          <a:pPr>
            <a:lnSpc>
              <a:spcPct val="100000"/>
            </a:lnSpc>
          </a:pPr>
          <a:endParaRPr lang="en-US" sz="2000" b="0"/>
        </a:p>
      </dgm:t>
    </dgm:pt>
    <dgm:pt modelId="{B4C4972A-0898-484E-AF78-D5D7E0F991F2}" type="sibTrans" cxnId="{1D6C5464-DE30-4BEC-9E27-B2C179C39CC4}">
      <dgm:prSet/>
      <dgm:spPr/>
      <dgm:t>
        <a:bodyPr/>
        <a:lstStyle/>
        <a:p>
          <a:pPr>
            <a:lnSpc>
              <a:spcPct val="100000"/>
            </a:lnSpc>
          </a:pPr>
          <a:endParaRPr lang="en-US" sz="2000" b="0"/>
        </a:p>
      </dgm:t>
    </dgm:pt>
    <dgm:pt modelId="{C8E903CE-0CFD-4D68-A857-80E14557005E}">
      <dgm:prSet custT="1"/>
      <dgm:spPr/>
      <dgm:t>
        <a:bodyPr lIns="108000" tIns="432000" rIns="288000" anchor="t" anchorCtr="0"/>
        <a:lstStyle/>
        <a:p>
          <a:pPr marL="0" lvl="0" indent="0" defTabSz="533400">
            <a:lnSpc>
              <a:spcPct val="100000"/>
            </a:lnSpc>
            <a:spcBef>
              <a:spcPct val="0"/>
            </a:spcBef>
            <a:spcAft>
              <a:spcPts val="0"/>
            </a:spcAft>
            <a:buNone/>
          </a:pPr>
          <a:r>
            <a:rPr lang="en-US" sz="1200" b="0" kern="1200" dirty="0">
              <a:latin typeface="+mn-lt"/>
              <a:ea typeface="+mn-ea"/>
              <a:cs typeface="+mn-cs"/>
            </a:rPr>
            <a:t>Technology companies willing to take risks developing new methodologies of training were welcomed</a:t>
          </a:r>
        </a:p>
      </dgm:t>
    </dgm:pt>
    <dgm:pt modelId="{D5890537-0D77-4DA1-A100-62C393623468}" type="parTrans" cxnId="{17BD67AD-4331-49EC-BC4A-29404E891597}">
      <dgm:prSet/>
      <dgm:spPr/>
      <dgm:t>
        <a:bodyPr/>
        <a:lstStyle/>
        <a:p>
          <a:pPr>
            <a:lnSpc>
              <a:spcPct val="100000"/>
            </a:lnSpc>
          </a:pPr>
          <a:endParaRPr lang="en-US" sz="2000" b="0"/>
        </a:p>
      </dgm:t>
    </dgm:pt>
    <dgm:pt modelId="{862799CE-00F4-4DD6-894E-A487503F8DE6}" type="sibTrans" cxnId="{17BD67AD-4331-49EC-BC4A-29404E891597}">
      <dgm:prSet/>
      <dgm:spPr/>
      <dgm:t>
        <a:bodyPr/>
        <a:lstStyle/>
        <a:p>
          <a:pPr>
            <a:lnSpc>
              <a:spcPct val="100000"/>
            </a:lnSpc>
          </a:pPr>
          <a:endParaRPr lang="en-US" sz="2000" b="0"/>
        </a:p>
      </dgm:t>
    </dgm:pt>
    <dgm:pt modelId="{35BB2963-7B29-46C7-BE10-8E35AF9F6214}" type="pres">
      <dgm:prSet presAssocID="{55C0B14E-AEA6-48D3-A387-ED4A3A3BF840}" presName="Name0" presStyleCnt="0">
        <dgm:presLayoutVars>
          <dgm:animLvl val="lvl"/>
          <dgm:resizeHandles val="exact"/>
        </dgm:presLayoutVars>
      </dgm:prSet>
      <dgm:spPr/>
    </dgm:pt>
    <dgm:pt modelId="{2230655C-38CF-4F57-B95F-5468A499FF54}" type="pres">
      <dgm:prSet presAssocID="{AACEAFD5-63CF-4AFC-B46F-BE086C5D447C}" presName="composite" presStyleCnt="0"/>
      <dgm:spPr/>
    </dgm:pt>
    <dgm:pt modelId="{F364BED9-01E0-47E1-AC86-D0FD8439B2EA}" type="pres">
      <dgm:prSet presAssocID="{AACEAFD5-63CF-4AFC-B46F-BE086C5D447C}" presName="L" presStyleLbl="solidFgAcc1" presStyleIdx="0" presStyleCnt="5">
        <dgm:presLayoutVars>
          <dgm:chMax val="0"/>
          <dgm:chPref val="0"/>
        </dgm:presLayoutVars>
      </dgm:prSet>
      <dgm:spPr/>
    </dgm:pt>
    <dgm:pt modelId="{E54DECE0-EAE6-4583-86DF-BB890BC905EA}" type="pres">
      <dgm:prSet presAssocID="{AACEAFD5-63CF-4AFC-B46F-BE086C5D447C}" presName="parTx" presStyleLbl="alignNode1" presStyleIdx="0" presStyleCnt="5">
        <dgm:presLayoutVars>
          <dgm:chMax val="0"/>
          <dgm:chPref val="0"/>
          <dgm:bulletEnabled val="1"/>
        </dgm:presLayoutVars>
      </dgm:prSet>
      <dgm:spPr/>
    </dgm:pt>
    <dgm:pt modelId="{810F143D-D21B-4446-B636-ABC7A3445AC5}" type="pres">
      <dgm:prSet presAssocID="{AACEAFD5-63CF-4AFC-B46F-BE086C5D447C}" presName="desTx" presStyleLbl="revTx" presStyleIdx="0" presStyleCnt="5">
        <dgm:presLayoutVars>
          <dgm:chMax val="0"/>
          <dgm:chPref val="0"/>
          <dgm:bulletEnabled val="1"/>
        </dgm:presLayoutVars>
      </dgm:prSet>
      <dgm:spPr/>
    </dgm:pt>
    <dgm:pt modelId="{B1FA7D7B-B60B-4D95-8D6E-587E4D56CA9A}" type="pres">
      <dgm:prSet presAssocID="{AACEAFD5-63CF-4AFC-B46F-BE086C5D447C}" presName="EmptyPlaceHolder" presStyleCnt="0"/>
      <dgm:spPr/>
    </dgm:pt>
    <dgm:pt modelId="{3B824884-8D95-4AE1-92FB-6B2578464228}" type="pres">
      <dgm:prSet presAssocID="{7A8D4B4D-06E9-4958-810D-A6226B6AC588}" presName="space" presStyleCnt="0"/>
      <dgm:spPr/>
    </dgm:pt>
    <dgm:pt modelId="{4C986A75-F7F7-49AD-9993-9E8B1918BCC8}" type="pres">
      <dgm:prSet presAssocID="{D07AD3FD-84FF-467E-9693-752776549C61}" presName="composite" presStyleCnt="0"/>
      <dgm:spPr/>
    </dgm:pt>
    <dgm:pt modelId="{022F1691-AE6D-4477-BC44-E8F2686EC6A4}" type="pres">
      <dgm:prSet presAssocID="{D07AD3FD-84FF-467E-9693-752776549C61}" presName="L" presStyleLbl="solidFgAcc1" presStyleIdx="1" presStyleCnt="5">
        <dgm:presLayoutVars>
          <dgm:chMax val="0"/>
          <dgm:chPref val="0"/>
        </dgm:presLayoutVars>
      </dgm:prSet>
      <dgm:spPr>
        <a:ln>
          <a:solidFill>
            <a:schemeClr val="tx2"/>
          </a:solidFill>
        </a:ln>
      </dgm:spPr>
    </dgm:pt>
    <dgm:pt modelId="{3AA20A8C-A5EF-46AE-BD63-0A02678CA41B}" type="pres">
      <dgm:prSet presAssocID="{D07AD3FD-84FF-467E-9693-752776549C61}" presName="parTx" presStyleLbl="alignNode1" presStyleIdx="1" presStyleCnt="5">
        <dgm:presLayoutVars>
          <dgm:chMax val="0"/>
          <dgm:chPref val="0"/>
          <dgm:bulletEnabled val="1"/>
        </dgm:presLayoutVars>
      </dgm:prSet>
      <dgm:spPr/>
    </dgm:pt>
    <dgm:pt modelId="{E276A1E7-794D-45E8-877E-39FDFBB560AF}" type="pres">
      <dgm:prSet presAssocID="{D07AD3FD-84FF-467E-9693-752776549C61}" presName="desTx" presStyleLbl="revTx" presStyleIdx="1" presStyleCnt="5">
        <dgm:presLayoutVars>
          <dgm:chMax val="0"/>
          <dgm:chPref val="0"/>
          <dgm:bulletEnabled val="1"/>
        </dgm:presLayoutVars>
      </dgm:prSet>
      <dgm:spPr/>
    </dgm:pt>
    <dgm:pt modelId="{23613EF0-E5A2-4DBD-8907-79968CD0B38E}" type="pres">
      <dgm:prSet presAssocID="{D07AD3FD-84FF-467E-9693-752776549C61}" presName="EmptyPlaceHolder" presStyleCnt="0"/>
      <dgm:spPr/>
    </dgm:pt>
    <dgm:pt modelId="{534DD77E-7117-4E81-A154-D81BA04CB872}" type="pres">
      <dgm:prSet presAssocID="{A8C9B7A9-BC2A-4753-B7F0-F2E361D95520}" presName="space" presStyleCnt="0"/>
      <dgm:spPr/>
    </dgm:pt>
    <dgm:pt modelId="{9F63FC1C-CD7E-4A67-9301-FFC176E0E176}" type="pres">
      <dgm:prSet presAssocID="{D71FC021-6A65-44D1-95B9-0E6C89079866}" presName="composite" presStyleCnt="0"/>
      <dgm:spPr/>
    </dgm:pt>
    <dgm:pt modelId="{AFA1CE62-DC7B-4A4C-B51C-0503CDC17C86}" type="pres">
      <dgm:prSet presAssocID="{D71FC021-6A65-44D1-95B9-0E6C89079866}" presName="L" presStyleLbl="solidFgAcc1" presStyleIdx="2" presStyleCnt="5">
        <dgm:presLayoutVars>
          <dgm:chMax val="0"/>
          <dgm:chPref val="0"/>
        </dgm:presLayoutVars>
      </dgm:prSet>
      <dgm:spPr/>
    </dgm:pt>
    <dgm:pt modelId="{D6AEDCBD-90E1-459E-82D6-A8AE5D18C34E}" type="pres">
      <dgm:prSet presAssocID="{D71FC021-6A65-44D1-95B9-0E6C89079866}" presName="parTx" presStyleLbl="alignNode1" presStyleIdx="2" presStyleCnt="5">
        <dgm:presLayoutVars>
          <dgm:chMax val="0"/>
          <dgm:chPref val="0"/>
          <dgm:bulletEnabled val="1"/>
        </dgm:presLayoutVars>
      </dgm:prSet>
      <dgm:spPr/>
    </dgm:pt>
    <dgm:pt modelId="{9A399175-F866-43DE-99F7-141A31D855DA}" type="pres">
      <dgm:prSet presAssocID="{D71FC021-6A65-44D1-95B9-0E6C89079866}" presName="desTx" presStyleLbl="revTx" presStyleIdx="2" presStyleCnt="5">
        <dgm:presLayoutVars>
          <dgm:chMax val="0"/>
          <dgm:chPref val="0"/>
          <dgm:bulletEnabled val="1"/>
        </dgm:presLayoutVars>
      </dgm:prSet>
      <dgm:spPr/>
    </dgm:pt>
    <dgm:pt modelId="{0646E431-7E2E-4F37-974F-11AF631F7222}" type="pres">
      <dgm:prSet presAssocID="{D71FC021-6A65-44D1-95B9-0E6C89079866}" presName="EmptyPlaceHolder" presStyleCnt="0"/>
      <dgm:spPr/>
    </dgm:pt>
    <dgm:pt modelId="{26E88796-B7DA-4D52-9CA2-502ABD8C6C86}" type="pres">
      <dgm:prSet presAssocID="{9B090D9D-470E-46E2-AABB-0368A52481AA}" presName="space" presStyleCnt="0"/>
      <dgm:spPr/>
    </dgm:pt>
    <dgm:pt modelId="{DC0C0974-8588-4CEE-84F3-39E1599690E9}" type="pres">
      <dgm:prSet presAssocID="{32CCB050-072A-41BF-BE1B-388CF53E5629}" presName="composite" presStyleCnt="0"/>
      <dgm:spPr/>
    </dgm:pt>
    <dgm:pt modelId="{1A1A1E18-EEA6-41F5-B765-A0EEA7AEDBA7}" type="pres">
      <dgm:prSet presAssocID="{32CCB050-072A-41BF-BE1B-388CF53E5629}" presName="L" presStyleLbl="solidFgAcc1" presStyleIdx="3" presStyleCnt="5">
        <dgm:presLayoutVars>
          <dgm:chMax val="0"/>
          <dgm:chPref val="0"/>
        </dgm:presLayoutVars>
      </dgm:prSet>
      <dgm:spPr>
        <a:ln>
          <a:solidFill>
            <a:schemeClr val="tx2"/>
          </a:solidFill>
        </a:ln>
      </dgm:spPr>
    </dgm:pt>
    <dgm:pt modelId="{C3C82E76-82A6-4B7A-AE33-D676E3C6FE39}" type="pres">
      <dgm:prSet presAssocID="{32CCB050-072A-41BF-BE1B-388CF53E5629}" presName="parTx" presStyleLbl="alignNode1" presStyleIdx="3" presStyleCnt="5">
        <dgm:presLayoutVars>
          <dgm:chMax val="0"/>
          <dgm:chPref val="0"/>
          <dgm:bulletEnabled val="1"/>
        </dgm:presLayoutVars>
      </dgm:prSet>
      <dgm:spPr/>
    </dgm:pt>
    <dgm:pt modelId="{A88B42BB-86CA-4830-B434-CF410F7CD0CF}" type="pres">
      <dgm:prSet presAssocID="{32CCB050-072A-41BF-BE1B-388CF53E5629}" presName="desTx" presStyleLbl="revTx" presStyleIdx="3" presStyleCnt="5">
        <dgm:presLayoutVars>
          <dgm:chMax val="0"/>
          <dgm:chPref val="0"/>
          <dgm:bulletEnabled val="1"/>
        </dgm:presLayoutVars>
      </dgm:prSet>
      <dgm:spPr/>
    </dgm:pt>
    <dgm:pt modelId="{67ED4A05-F98F-4DBE-AE86-0989663DCD43}" type="pres">
      <dgm:prSet presAssocID="{32CCB050-072A-41BF-BE1B-388CF53E5629}" presName="EmptyPlaceHolder" presStyleCnt="0"/>
      <dgm:spPr/>
    </dgm:pt>
    <dgm:pt modelId="{A3A7F719-42ED-432B-85A2-B60EF2F11376}" type="pres">
      <dgm:prSet presAssocID="{BF05D8EE-4413-4737-8721-DAF10D6CAB04}" presName="space" presStyleCnt="0"/>
      <dgm:spPr/>
    </dgm:pt>
    <dgm:pt modelId="{72FCC1AB-526B-4884-A7F2-5BFC5F8B0F59}" type="pres">
      <dgm:prSet presAssocID="{9E838AE2-4659-4603-ABC8-58DF4222C0D4}" presName="composite" presStyleCnt="0"/>
      <dgm:spPr/>
    </dgm:pt>
    <dgm:pt modelId="{301D083D-8CD1-4C94-9B11-84FBC6CDBB0B}" type="pres">
      <dgm:prSet presAssocID="{9E838AE2-4659-4603-ABC8-58DF4222C0D4}" presName="L" presStyleLbl="solidFgAcc1" presStyleIdx="4" presStyleCnt="5">
        <dgm:presLayoutVars>
          <dgm:chMax val="0"/>
          <dgm:chPref val="0"/>
        </dgm:presLayoutVars>
      </dgm:prSet>
      <dgm:spPr/>
    </dgm:pt>
    <dgm:pt modelId="{50D2B87B-F32B-48E5-91AC-882EE784DBEF}" type="pres">
      <dgm:prSet presAssocID="{9E838AE2-4659-4603-ABC8-58DF4222C0D4}" presName="parTx" presStyleLbl="alignNode1" presStyleIdx="4" presStyleCnt="5">
        <dgm:presLayoutVars>
          <dgm:chMax val="0"/>
          <dgm:chPref val="0"/>
          <dgm:bulletEnabled val="1"/>
        </dgm:presLayoutVars>
      </dgm:prSet>
      <dgm:spPr/>
    </dgm:pt>
    <dgm:pt modelId="{B7B1E94C-C5B9-469E-8273-7498CC810DE1}" type="pres">
      <dgm:prSet presAssocID="{9E838AE2-4659-4603-ABC8-58DF4222C0D4}" presName="desTx" presStyleLbl="revTx" presStyleIdx="4" presStyleCnt="5">
        <dgm:presLayoutVars>
          <dgm:chMax val="0"/>
          <dgm:chPref val="0"/>
          <dgm:bulletEnabled val="1"/>
        </dgm:presLayoutVars>
      </dgm:prSet>
      <dgm:spPr/>
    </dgm:pt>
    <dgm:pt modelId="{2FB418BA-4617-4E07-90B9-E1DE61C943B1}" type="pres">
      <dgm:prSet presAssocID="{9E838AE2-4659-4603-ABC8-58DF4222C0D4}" presName="EmptyPlaceHolder" presStyleCnt="0"/>
      <dgm:spPr/>
    </dgm:pt>
  </dgm:ptLst>
  <dgm:cxnLst>
    <dgm:cxn modelId="{31861F0B-2AD2-4B1C-9FFE-00E27F2E4E4D}" type="presOf" srcId="{349299C9-846E-4827-813A-349CCCE20782}" destId="{810F143D-D21B-4446-B636-ABC7A3445AC5}"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32F0F82F-FA45-4275-A3E0-FADBB2567831}" type="presOf" srcId="{C8E903CE-0CFD-4D68-A857-80E14557005E}" destId="{B7B1E94C-C5B9-469E-8273-7498CC810DE1}"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58A1DD42-80AA-4F5E-A3D3-9166824EF3F8}" type="presOf" srcId="{4A6BB192-9983-4F48-BBC5-6E384EED7EC5}" destId="{9A399175-F866-43DE-99F7-141A31D855DA}"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04F51F78-6BF9-417C-B796-02D4FEBEB713}" type="presOf" srcId="{32CCB050-072A-41BF-BE1B-388CF53E5629}" destId="{C3C82E76-82A6-4B7A-AE33-D676E3C6FE39}" srcOrd="0" destOrd="0" presId="urn:microsoft.com/office/officeart/2016/7/layout/AccentHomeChevronProcess"/>
    <dgm:cxn modelId="{161B8779-2A55-49EB-AA59-EEAA27377ED8}" type="presOf" srcId="{D07AD3FD-84FF-467E-9693-752776549C61}" destId="{3AA20A8C-A5EF-46AE-BD63-0A02678CA41B}"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60C6759B-5309-4FE4-8F34-5FA467C028B5}" type="presOf" srcId="{9E838AE2-4659-4603-ABC8-58DF4222C0D4}" destId="{50D2B87B-F32B-48E5-91AC-882EE784DBEF}" srcOrd="0" destOrd="0" presId="urn:microsoft.com/office/officeart/2016/7/layout/AccentHomeChevronProcess"/>
    <dgm:cxn modelId="{17BD67AD-4331-49EC-BC4A-29404E891597}" srcId="{9E838AE2-4659-4603-ABC8-58DF4222C0D4}" destId="{C8E903CE-0CFD-4D68-A857-80E14557005E}" srcOrd="0" destOrd="0" parTransId="{D5890537-0D77-4DA1-A100-62C393623468}" sibTransId="{862799CE-00F4-4DD6-894E-A487503F8DE6}"/>
    <dgm:cxn modelId="{BCCD3AB4-C3E2-4CC4-80DE-B1F3950A2E6C}" type="presOf" srcId="{04A40292-9119-41B2-B968-7B651F20675D}" destId="{A88B42BB-86CA-4830-B434-CF410F7CD0CF}" srcOrd="0" destOrd="0" presId="urn:microsoft.com/office/officeart/2016/7/layout/AccentHomeChevronProcess"/>
    <dgm:cxn modelId="{122011B5-B9EC-48A6-AF95-E893FBEF1F7E}" type="presOf" srcId="{AACEAFD5-63CF-4AFC-B46F-BE086C5D447C}" destId="{E54DECE0-EAE6-4583-86DF-BB890BC905EA}"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2D0F50BD-14E7-4FA0-8D7C-1F069FA3D4AA}" type="presOf" srcId="{D71FC021-6A65-44D1-95B9-0E6C89079866}" destId="{D6AEDCBD-90E1-459E-82D6-A8AE5D18C34E}" srcOrd="0" destOrd="0" presId="urn:microsoft.com/office/officeart/2016/7/layout/AccentHomeChevronProcess"/>
    <dgm:cxn modelId="{FD3C47C8-4CE3-40A0-9744-9ADD37197E1F}" type="presOf" srcId="{55C0B14E-AEA6-48D3-A387-ED4A3A3BF840}" destId="{35BB2963-7B29-46C7-BE10-8E35AF9F6214}"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C99DEE2-2E13-4396-BF81-C4FB8BC0096B}" type="presOf" srcId="{5D70EFF5-8B31-4A1F-AE44-51E4CF0013EB}" destId="{E276A1E7-794D-45E8-877E-39FDFBB560AF}" srcOrd="0" destOrd="0" presId="urn:microsoft.com/office/officeart/2016/7/layout/AccentHomeChevronProcess"/>
    <dgm:cxn modelId="{E3115EEA-DE9C-4F06-B8B3-BEB263D5F2B1}" srcId="{D71FC021-6A65-44D1-95B9-0E6C89079866}" destId="{4A6BB192-9983-4F48-BBC5-6E384EED7EC5}" srcOrd="0" destOrd="0" parTransId="{230A6E4A-6CED-4DC0-AEFE-6859FE07B658}" sibTransId="{0B568EC2-5D2A-4B00-8047-B7832F245B44}"/>
    <dgm:cxn modelId="{2C1AA4A8-4389-46CE-BEB5-107991BD9C96}" type="presParOf" srcId="{35BB2963-7B29-46C7-BE10-8E35AF9F6214}" destId="{2230655C-38CF-4F57-B95F-5468A499FF54}" srcOrd="0" destOrd="0" presId="urn:microsoft.com/office/officeart/2016/7/layout/AccentHomeChevronProcess"/>
    <dgm:cxn modelId="{2DFBF714-83F9-422A-B25A-F6F9F57BE1CE}" type="presParOf" srcId="{2230655C-38CF-4F57-B95F-5468A499FF54}" destId="{F364BED9-01E0-47E1-AC86-D0FD8439B2EA}" srcOrd="0" destOrd="0" presId="urn:microsoft.com/office/officeart/2016/7/layout/AccentHomeChevronProcess"/>
    <dgm:cxn modelId="{B5197DD2-75E6-44AB-AC23-7FC739B63BFA}" type="presParOf" srcId="{2230655C-38CF-4F57-B95F-5468A499FF54}" destId="{E54DECE0-EAE6-4583-86DF-BB890BC905EA}" srcOrd="1" destOrd="0" presId="urn:microsoft.com/office/officeart/2016/7/layout/AccentHomeChevronProcess"/>
    <dgm:cxn modelId="{55982A16-EFA7-4492-B8E8-14DF612E07F8}" type="presParOf" srcId="{2230655C-38CF-4F57-B95F-5468A499FF54}" destId="{810F143D-D21B-4446-B636-ABC7A3445AC5}" srcOrd="2" destOrd="0" presId="urn:microsoft.com/office/officeart/2016/7/layout/AccentHomeChevronProcess"/>
    <dgm:cxn modelId="{0920A5EF-F44E-4108-AED7-E1BCC675B4E2}" type="presParOf" srcId="{2230655C-38CF-4F57-B95F-5468A499FF54}" destId="{B1FA7D7B-B60B-4D95-8D6E-587E4D56CA9A}" srcOrd="3" destOrd="0" presId="urn:microsoft.com/office/officeart/2016/7/layout/AccentHomeChevronProcess"/>
    <dgm:cxn modelId="{C4A1D30F-E6F5-446F-8D65-3C068C5D7266}" type="presParOf" srcId="{35BB2963-7B29-46C7-BE10-8E35AF9F6214}" destId="{3B824884-8D95-4AE1-92FB-6B2578464228}" srcOrd="1" destOrd="0" presId="urn:microsoft.com/office/officeart/2016/7/layout/AccentHomeChevronProcess"/>
    <dgm:cxn modelId="{056FE2FC-D232-46AF-A227-191E29450693}" type="presParOf" srcId="{35BB2963-7B29-46C7-BE10-8E35AF9F6214}" destId="{4C986A75-F7F7-49AD-9993-9E8B1918BCC8}" srcOrd="2" destOrd="0" presId="urn:microsoft.com/office/officeart/2016/7/layout/AccentHomeChevronProcess"/>
    <dgm:cxn modelId="{4EB2C624-72AE-4379-B087-083A36FE09B9}" type="presParOf" srcId="{4C986A75-F7F7-49AD-9993-9E8B1918BCC8}" destId="{022F1691-AE6D-4477-BC44-E8F2686EC6A4}" srcOrd="0" destOrd="0" presId="urn:microsoft.com/office/officeart/2016/7/layout/AccentHomeChevronProcess"/>
    <dgm:cxn modelId="{0A1A67CF-678B-4422-B22F-09234BB94555}" type="presParOf" srcId="{4C986A75-F7F7-49AD-9993-9E8B1918BCC8}" destId="{3AA20A8C-A5EF-46AE-BD63-0A02678CA41B}" srcOrd="1" destOrd="0" presId="urn:microsoft.com/office/officeart/2016/7/layout/AccentHomeChevronProcess"/>
    <dgm:cxn modelId="{D2DA6DDC-438A-48BA-A246-BB0B331E62A8}" type="presParOf" srcId="{4C986A75-F7F7-49AD-9993-9E8B1918BCC8}" destId="{E276A1E7-794D-45E8-877E-39FDFBB560AF}" srcOrd="2" destOrd="0" presId="urn:microsoft.com/office/officeart/2016/7/layout/AccentHomeChevronProcess"/>
    <dgm:cxn modelId="{82714957-D7EC-4790-AD6B-ED393E9C58A2}" type="presParOf" srcId="{4C986A75-F7F7-49AD-9993-9E8B1918BCC8}" destId="{23613EF0-E5A2-4DBD-8907-79968CD0B38E}" srcOrd="3" destOrd="0" presId="urn:microsoft.com/office/officeart/2016/7/layout/AccentHomeChevronProcess"/>
    <dgm:cxn modelId="{27B69195-A41B-4205-BE10-08474D6E87FA}" type="presParOf" srcId="{35BB2963-7B29-46C7-BE10-8E35AF9F6214}" destId="{534DD77E-7117-4E81-A154-D81BA04CB872}" srcOrd="3" destOrd="0" presId="urn:microsoft.com/office/officeart/2016/7/layout/AccentHomeChevronProcess"/>
    <dgm:cxn modelId="{71DBB9A7-ADA6-44FF-8D66-E02B1A04F383}" type="presParOf" srcId="{35BB2963-7B29-46C7-BE10-8E35AF9F6214}" destId="{9F63FC1C-CD7E-4A67-9301-FFC176E0E176}" srcOrd="4" destOrd="0" presId="urn:microsoft.com/office/officeart/2016/7/layout/AccentHomeChevronProcess"/>
    <dgm:cxn modelId="{FC4577A7-A2C3-4477-8582-3AA0F22D14A5}" type="presParOf" srcId="{9F63FC1C-CD7E-4A67-9301-FFC176E0E176}" destId="{AFA1CE62-DC7B-4A4C-B51C-0503CDC17C86}" srcOrd="0" destOrd="0" presId="urn:microsoft.com/office/officeart/2016/7/layout/AccentHomeChevronProcess"/>
    <dgm:cxn modelId="{03622031-B9A3-4F55-939C-0E03ED3A0D4F}" type="presParOf" srcId="{9F63FC1C-CD7E-4A67-9301-FFC176E0E176}" destId="{D6AEDCBD-90E1-459E-82D6-A8AE5D18C34E}" srcOrd="1" destOrd="0" presId="urn:microsoft.com/office/officeart/2016/7/layout/AccentHomeChevronProcess"/>
    <dgm:cxn modelId="{F8995E0B-A962-4C8A-A213-2B2AB0BE0C41}" type="presParOf" srcId="{9F63FC1C-CD7E-4A67-9301-FFC176E0E176}" destId="{9A399175-F866-43DE-99F7-141A31D855DA}" srcOrd="2" destOrd="0" presId="urn:microsoft.com/office/officeart/2016/7/layout/AccentHomeChevronProcess"/>
    <dgm:cxn modelId="{09C52813-36BA-48DA-8309-470E9DECA991}" type="presParOf" srcId="{9F63FC1C-CD7E-4A67-9301-FFC176E0E176}" destId="{0646E431-7E2E-4F37-974F-11AF631F7222}" srcOrd="3" destOrd="0" presId="urn:microsoft.com/office/officeart/2016/7/layout/AccentHomeChevronProcess"/>
    <dgm:cxn modelId="{89647615-672C-4FA6-A4D6-45BAFF6EE386}" type="presParOf" srcId="{35BB2963-7B29-46C7-BE10-8E35AF9F6214}" destId="{26E88796-B7DA-4D52-9CA2-502ABD8C6C86}" srcOrd="5" destOrd="0" presId="urn:microsoft.com/office/officeart/2016/7/layout/AccentHomeChevronProcess"/>
    <dgm:cxn modelId="{C70F051D-3FBC-4A7E-B701-14E067AAE61E}" type="presParOf" srcId="{35BB2963-7B29-46C7-BE10-8E35AF9F6214}" destId="{DC0C0974-8588-4CEE-84F3-39E1599690E9}" srcOrd="6" destOrd="0" presId="urn:microsoft.com/office/officeart/2016/7/layout/AccentHomeChevronProcess"/>
    <dgm:cxn modelId="{CE063583-F066-43E1-9D42-1EA859373B60}" type="presParOf" srcId="{DC0C0974-8588-4CEE-84F3-39E1599690E9}" destId="{1A1A1E18-EEA6-41F5-B765-A0EEA7AEDBA7}" srcOrd="0" destOrd="0" presId="urn:microsoft.com/office/officeart/2016/7/layout/AccentHomeChevronProcess"/>
    <dgm:cxn modelId="{CAF22B9A-45A8-41C3-AE44-2A0A950462C0}" type="presParOf" srcId="{DC0C0974-8588-4CEE-84F3-39E1599690E9}" destId="{C3C82E76-82A6-4B7A-AE33-D676E3C6FE39}" srcOrd="1" destOrd="0" presId="urn:microsoft.com/office/officeart/2016/7/layout/AccentHomeChevronProcess"/>
    <dgm:cxn modelId="{FCB9EDB1-6C79-4F0D-982B-ECE9222FD03A}" type="presParOf" srcId="{DC0C0974-8588-4CEE-84F3-39E1599690E9}" destId="{A88B42BB-86CA-4830-B434-CF410F7CD0CF}" srcOrd="2" destOrd="0" presId="urn:microsoft.com/office/officeart/2016/7/layout/AccentHomeChevronProcess"/>
    <dgm:cxn modelId="{1663111C-AD1B-4778-AF3E-E71662B46D97}" type="presParOf" srcId="{DC0C0974-8588-4CEE-84F3-39E1599690E9}" destId="{67ED4A05-F98F-4DBE-AE86-0989663DCD43}" srcOrd="3" destOrd="0" presId="urn:microsoft.com/office/officeart/2016/7/layout/AccentHomeChevronProcess"/>
    <dgm:cxn modelId="{1F1A3CD3-6F37-40BA-8A96-3EC6E70063D4}" type="presParOf" srcId="{35BB2963-7B29-46C7-BE10-8E35AF9F6214}" destId="{A3A7F719-42ED-432B-85A2-B60EF2F11376}" srcOrd="7" destOrd="0" presId="urn:microsoft.com/office/officeart/2016/7/layout/AccentHomeChevronProcess"/>
    <dgm:cxn modelId="{ACF7E591-9053-490E-B977-AF883365E717}" type="presParOf" srcId="{35BB2963-7B29-46C7-BE10-8E35AF9F6214}" destId="{72FCC1AB-526B-4884-A7F2-5BFC5F8B0F59}" srcOrd="8" destOrd="0" presId="urn:microsoft.com/office/officeart/2016/7/layout/AccentHomeChevronProcess"/>
    <dgm:cxn modelId="{DB7A13FC-FD14-4955-9EB1-FD07F4A869F2}" type="presParOf" srcId="{72FCC1AB-526B-4884-A7F2-5BFC5F8B0F59}" destId="{301D083D-8CD1-4C94-9B11-84FBC6CDBB0B}" srcOrd="0" destOrd="0" presId="urn:microsoft.com/office/officeart/2016/7/layout/AccentHomeChevronProcess"/>
    <dgm:cxn modelId="{971FDFE6-E965-4F38-9C0A-CCBE8FE26F44}" type="presParOf" srcId="{72FCC1AB-526B-4884-A7F2-5BFC5F8B0F59}" destId="{50D2B87B-F32B-48E5-91AC-882EE784DBEF}" srcOrd="1" destOrd="0" presId="urn:microsoft.com/office/officeart/2016/7/layout/AccentHomeChevronProcess"/>
    <dgm:cxn modelId="{B76624A0-AD97-4AAE-B70E-F47A8258B400}" type="presParOf" srcId="{72FCC1AB-526B-4884-A7F2-5BFC5F8B0F59}" destId="{B7B1E94C-C5B9-469E-8273-7498CC810DE1}" srcOrd="2" destOrd="0" presId="urn:microsoft.com/office/officeart/2016/7/layout/AccentHomeChevronProcess"/>
    <dgm:cxn modelId="{24C7C7F8-14A1-4F6A-B783-AB9A93DA96C6}" type="presParOf" srcId="{72FCC1AB-526B-4884-A7F2-5BFC5F8B0F59}" destId="{2FB418BA-4617-4E07-90B9-E1DE61C943B1}"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951F77-4E36-4893-91C6-3151A6D5169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C68B812-A325-41D8-A08E-C2392666DF66}">
      <dgm:prSet custT="1"/>
      <dgm:spPr/>
      <dgm:t>
        <a:bodyPr/>
        <a:lstStyle/>
        <a:p>
          <a:pPr>
            <a:lnSpc>
              <a:spcPct val="100000"/>
            </a:lnSpc>
          </a:pPr>
          <a:r>
            <a:rPr lang="en-US" sz="2000" b="1" i="0" dirty="0">
              <a:solidFill>
                <a:schemeClr val="tx2"/>
              </a:solidFill>
            </a:rPr>
            <a:t>Email</a:t>
          </a:r>
          <a:br>
            <a:rPr lang="en-US" sz="2000" b="0" i="0" dirty="0">
              <a:solidFill>
                <a:schemeClr val="tx2"/>
              </a:solidFill>
            </a:rPr>
          </a:br>
          <a:r>
            <a:rPr lang="en-US" sz="1600" b="0" i="0" dirty="0">
              <a:solidFill>
                <a:schemeClr val="tx2"/>
              </a:solidFill>
              <a:hlinkClick xmlns:r="http://schemas.openxmlformats.org/officeDocument/2006/relationships" r:id="rId1"/>
            </a:rPr>
            <a:t>lucy@synapticsparks.org</a:t>
          </a:r>
          <a:endParaRPr lang="en-US" sz="1600" b="0" i="0" dirty="0">
            <a:solidFill>
              <a:schemeClr val="tx2"/>
            </a:solidFill>
          </a:endParaRPr>
        </a:p>
        <a:p>
          <a:pPr>
            <a:lnSpc>
              <a:spcPct val="100000"/>
            </a:lnSpc>
          </a:pPr>
          <a:r>
            <a:rPr lang="en-US" sz="1600" b="0" i="0" dirty="0">
              <a:solidFill>
                <a:schemeClr val="tx2"/>
              </a:solidFill>
              <a:hlinkClick xmlns:r="http://schemas.openxmlformats.org/officeDocument/2006/relationships" r:id="rId2"/>
            </a:rPr>
            <a:t>mike@synapticsparks.org</a:t>
          </a:r>
          <a:endParaRPr lang="en-US" sz="1600" b="0" i="0" dirty="0">
            <a:solidFill>
              <a:schemeClr val="tx2"/>
            </a:solidFill>
          </a:endParaRPr>
        </a:p>
        <a:p>
          <a:pPr>
            <a:lnSpc>
              <a:spcPct val="100000"/>
            </a:lnSpc>
          </a:pPr>
          <a:r>
            <a:rPr lang="en-US" sz="1600" b="0" i="0" dirty="0">
              <a:solidFill>
                <a:schemeClr val="tx2"/>
              </a:solidFill>
              <a:hlinkClick xmlns:r="http://schemas.openxmlformats.org/officeDocument/2006/relationships" r:id="rId3"/>
            </a:rPr>
            <a:t>chris@synapticsparks.org</a:t>
          </a:r>
          <a:endParaRPr lang="en-US" sz="1600" b="0" i="0" dirty="0">
            <a:solidFill>
              <a:schemeClr val="tx2"/>
            </a:solidFill>
          </a:endParaRPr>
        </a:p>
      </dgm:t>
    </dgm:pt>
    <dgm:pt modelId="{23A01A1D-B409-49E7-91BA-2321B9A237C2}" type="parTrans" cxnId="{AAD26E9B-C129-46B7-BFCC-98D5999B6B9A}">
      <dgm:prSet/>
      <dgm:spPr/>
      <dgm:t>
        <a:bodyPr/>
        <a:lstStyle/>
        <a:p>
          <a:endParaRPr lang="en-US" sz="1600" b="0" i="0">
            <a:solidFill>
              <a:schemeClr val="tx2"/>
            </a:solidFill>
          </a:endParaRPr>
        </a:p>
      </dgm:t>
    </dgm:pt>
    <dgm:pt modelId="{E950D3C2-0472-429B-98B0-86C856FA65A1}" type="sibTrans" cxnId="{AAD26E9B-C129-46B7-BFCC-98D5999B6B9A}">
      <dgm:prSet/>
      <dgm:spPr/>
      <dgm:t>
        <a:bodyPr/>
        <a:lstStyle/>
        <a:p>
          <a:endParaRPr lang="en-US" sz="1600" b="0" i="0">
            <a:solidFill>
              <a:schemeClr val="tx2"/>
            </a:solidFill>
          </a:endParaRPr>
        </a:p>
      </dgm:t>
    </dgm:pt>
    <dgm:pt modelId="{7D1766B6-66CF-40CE-9693-BD20AFFFA3C9}">
      <dgm:prSet custT="1"/>
      <dgm:spPr/>
      <dgm:t>
        <a:bodyPr/>
        <a:lstStyle/>
        <a:p>
          <a:pPr>
            <a:lnSpc>
              <a:spcPct val="100000"/>
            </a:lnSpc>
          </a:pPr>
          <a:r>
            <a:rPr lang="en-US" sz="2000" b="1" i="0" dirty="0">
              <a:solidFill>
                <a:schemeClr val="tx2"/>
              </a:solidFill>
            </a:rPr>
            <a:t>Phone</a:t>
          </a:r>
          <a:br>
            <a:rPr lang="en-US" sz="2000" b="1" i="0" dirty="0">
              <a:solidFill>
                <a:schemeClr val="tx2"/>
              </a:solidFill>
            </a:rPr>
          </a:br>
          <a:r>
            <a:rPr lang="en-US" sz="1600" b="0" i="0" dirty="0">
              <a:solidFill>
                <a:schemeClr val="tx2"/>
              </a:solidFill>
            </a:rPr>
            <a:t>1(205) SSI-TECH</a:t>
          </a:r>
          <a:br>
            <a:rPr lang="en-US" sz="1600" b="0" i="0" dirty="0">
              <a:solidFill>
                <a:schemeClr val="tx2"/>
              </a:solidFill>
            </a:rPr>
          </a:br>
          <a:r>
            <a:rPr lang="en-US" sz="1600" b="0" i="0" dirty="0">
              <a:solidFill>
                <a:schemeClr val="tx2"/>
              </a:solidFill>
            </a:rPr>
            <a:t>1(205) 774-8324</a:t>
          </a:r>
        </a:p>
      </dgm:t>
    </dgm:pt>
    <dgm:pt modelId="{76694DF4-F7BE-4AF1-9E12-BAEDD42D9ED3}" type="parTrans" cxnId="{EA0F618E-4C96-42F0-9E3C-66B0158BCCBE}">
      <dgm:prSet/>
      <dgm:spPr/>
      <dgm:t>
        <a:bodyPr/>
        <a:lstStyle/>
        <a:p>
          <a:endParaRPr lang="en-US" sz="1600" b="0" i="0">
            <a:solidFill>
              <a:schemeClr val="tx2"/>
            </a:solidFill>
          </a:endParaRPr>
        </a:p>
      </dgm:t>
    </dgm:pt>
    <dgm:pt modelId="{0C6A2CC7-5741-4D63-A8FF-E7E06F0D1222}" type="sibTrans" cxnId="{EA0F618E-4C96-42F0-9E3C-66B0158BCCBE}">
      <dgm:prSet/>
      <dgm:spPr/>
      <dgm:t>
        <a:bodyPr/>
        <a:lstStyle/>
        <a:p>
          <a:endParaRPr lang="en-US" sz="1600" b="0" i="0">
            <a:solidFill>
              <a:schemeClr val="tx2"/>
            </a:solidFill>
          </a:endParaRPr>
        </a:p>
      </dgm:t>
    </dgm:pt>
    <dgm:pt modelId="{F61FEBF0-CB2F-4364-8F44-722FB7578D18}" type="pres">
      <dgm:prSet presAssocID="{D7951F77-4E36-4893-91C6-3151A6D51694}" presName="root" presStyleCnt="0">
        <dgm:presLayoutVars>
          <dgm:dir/>
          <dgm:resizeHandles val="exact"/>
        </dgm:presLayoutVars>
      </dgm:prSet>
      <dgm:spPr/>
    </dgm:pt>
    <dgm:pt modelId="{763367BB-4527-4646-8015-D79C10A337E8}" type="pres">
      <dgm:prSet presAssocID="{BC68B812-A325-41D8-A08E-C2392666DF66}" presName="compNode" presStyleCnt="0"/>
      <dgm:spPr/>
    </dgm:pt>
    <dgm:pt modelId="{712D2B29-4977-4B70-ABE9-215A9E804015}" type="pres">
      <dgm:prSet presAssocID="{BC68B812-A325-41D8-A08E-C2392666DF66}" presName="bgRect" presStyleLbl="bgShp" presStyleIdx="0" presStyleCnt="2"/>
      <dgm:spPr>
        <a:prstGeom prst="rect">
          <a:avLst/>
        </a:prstGeom>
        <a:noFill/>
        <a:ln w="22225">
          <a:noFill/>
        </a:ln>
        <a:effectLst/>
      </dgm:spPr>
    </dgm:pt>
    <dgm:pt modelId="{6C7A9EF9-02EB-4D4D-A251-EC3A2F0EFD57}" type="pres">
      <dgm:prSet presAssocID="{BC68B812-A325-41D8-A08E-C2392666DF66}" presName="iconRect" presStyleLbl="node1" presStyleIdx="0" presStyleCnt="2"/>
      <dgm:spPr>
        <a:blipFill>
          <a:blip xmlns:r="http://schemas.openxmlformats.org/officeDocument/2006/relationships"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13497251-DF6D-4038-B1ED-CA29B33C0A2F}" type="pres">
      <dgm:prSet presAssocID="{BC68B812-A325-41D8-A08E-C2392666DF66}" presName="spaceRect" presStyleCnt="0"/>
      <dgm:spPr/>
    </dgm:pt>
    <dgm:pt modelId="{516FEABD-B159-4827-91AC-07F0FC9EFC37}" type="pres">
      <dgm:prSet presAssocID="{BC68B812-A325-41D8-A08E-C2392666DF66}" presName="parTx" presStyleLbl="revTx" presStyleIdx="0" presStyleCnt="2">
        <dgm:presLayoutVars>
          <dgm:chMax val="0"/>
          <dgm:chPref val="0"/>
        </dgm:presLayoutVars>
      </dgm:prSet>
      <dgm:spPr/>
    </dgm:pt>
    <dgm:pt modelId="{580E91A4-0DB6-46AF-871B-67918081435B}" type="pres">
      <dgm:prSet presAssocID="{E950D3C2-0472-429B-98B0-86C856FA65A1}" presName="sibTrans" presStyleCnt="0"/>
      <dgm:spPr/>
    </dgm:pt>
    <dgm:pt modelId="{DD57C002-1714-4E12-872A-FCE88CC043FE}" type="pres">
      <dgm:prSet presAssocID="{7D1766B6-66CF-40CE-9693-BD20AFFFA3C9}" presName="compNode" presStyleCnt="0"/>
      <dgm:spPr/>
    </dgm:pt>
    <dgm:pt modelId="{59534EC1-7FD9-454B-8378-AACE14683CA9}" type="pres">
      <dgm:prSet presAssocID="{7D1766B6-66CF-40CE-9693-BD20AFFFA3C9}" presName="bgRect" presStyleLbl="bgShp" presStyleIdx="1" presStyleCnt="2"/>
      <dgm:spPr>
        <a:prstGeom prst="rect">
          <a:avLst/>
        </a:prstGeom>
        <a:noFill/>
        <a:ln w="22225">
          <a:noFill/>
        </a:ln>
        <a:effectLst/>
      </dgm:spPr>
    </dgm:pt>
    <dgm:pt modelId="{E81A461C-9D61-4B88-8277-F9DC532D2140}" type="pres">
      <dgm:prSet presAssocID="{7D1766B6-66CF-40CE-9693-BD20AFFFA3C9}" presName="iconRect" presStyleLbl="node1" presStyleIdx="1" presStyleCnt="2"/>
      <dgm:spPr>
        <a:blipFill>
          <a:blip xmlns:r="http://schemas.openxmlformats.org/officeDocument/2006/relationships"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mart Phone"/>
        </a:ext>
      </dgm:extLst>
    </dgm:pt>
    <dgm:pt modelId="{79C87944-7AB8-4146-A381-E36FC48D5AE7}" type="pres">
      <dgm:prSet presAssocID="{7D1766B6-66CF-40CE-9693-BD20AFFFA3C9}" presName="spaceRect" presStyleCnt="0"/>
      <dgm:spPr/>
    </dgm:pt>
    <dgm:pt modelId="{CC81887C-6C6F-4E1A-BA2B-49AE8504B865}" type="pres">
      <dgm:prSet presAssocID="{7D1766B6-66CF-40CE-9693-BD20AFFFA3C9}" presName="parTx" presStyleLbl="revTx" presStyleIdx="1" presStyleCnt="2">
        <dgm:presLayoutVars>
          <dgm:chMax val="0"/>
          <dgm:chPref val="0"/>
        </dgm:presLayoutVars>
      </dgm:prSet>
      <dgm:spPr/>
    </dgm:pt>
  </dgm:ptLst>
  <dgm:cxnLst>
    <dgm:cxn modelId="{643FF34F-8DBA-4A80-B845-400878209600}" type="presOf" srcId="{7D1766B6-66CF-40CE-9693-BD20AFFFA3C9}" destId="{CC81887C-6C6F-4E1A-BA2B-49AE8504B865}" srcOrd="0" destOrd="0" presId="urn:microsoft.com/office/officeart/2018/2/layout/IconVerticalSolidList"/>
    <dgm:cxn modelId="{90986C5B-BF7B-4231-8046-782BAE77E788}" type="presOf" srcId="{BC68B812-A325-41D8-A08E-C2392666DF66}" destId="{516FEABD-B159-4827-91AC-07F0FC9EFC37}" srcOrd="0" destOrd="0" presId="urn:microsoft.com/office/officeart/2018/2/layout/IconVerticalSolidList"/>
    <dgm:cxn modelId="{9D5AFC8C-3FE5-4AED-9F29-5D039E47B81F}" type="presOf" srcId="{D7951F77-4E36-4893-91C6-3151A6D51694}" destId="{F61FEBF0-CB2F-4364-8F44-722FB7578D18}" srcOrd="0" destOrd="0" presId="urn:microsoft.com/office/officeart/2018/2/layout/IconVerticalSolidList"/>
    <dgm:cxn modelId="{EA0F618E-4C96-42F0-9E3C-66B0158BCCBE}" srcId="{D7951F77-4E36-4893-91C6-3151A6D51694}" destId="{7D1766B6-66CF-40CE-9693-BD20AFFFA3C9}" srcOrd="1" destOrd="0" parTransId="{76694DF4-F7BE-4AF1-9E12-BAEDD42D9ED3}" sibTransId="{0C6A2CC7-5741-4D63-A8FF-E7E06F0D1222}"/>
    <dgm:cxn modelId="{AAD26E9B-C129-46B7-BFCC-98D5999B6B9A}" srcId="{D7951F77-4E36-4893-91C6-3151A6D51694}" destId="{BC68B812-A325-41D8-A08E-C2392666DF66}" srcOrd="0" destOrd="0" parTransId="{23A01A1D-B409-49E7-91BA-2321B9A237C2}" sibTransId="{E950D3C2-0472-429B-98B0-86C856FA65A1}"/>
    <dgm:cxn modelId="{AC8A67FF-09EA-4C04-AE25-5A9F33A57654}" type="presParOf" srcId="{F61FEBF0-CB2F-4364-8F44-722FB7578D18}" destId="{763367BB-4527-4646-8015-D79C10A337E8}" srcOrd="0" destOrd="0" presId="urn:microsoft.com/office/officeart/2018/2/layout/IconVerticalSolidList"/>
    <dgm:cxn modelId="{5BC094CB-F2E0-4918-9AC7-082F24D0AC9E}" type="presParOf" srcId="{763367BB-4527-4646-8015-D79C10A337E8}" destId="{712D2B29-4977-4B70-ABE9-215A9E804015}" srcOrd="0" destOrd="0" presId="urn:microsoft.com/office/officeart/2018/2/layout/IconVerticalSolidList"/>
    <dgm:cxn modelId="{8583FA80-D558-4B21-9EFE-C8F712D37D97}" type="presParOf" srcId="{763367BB-4527-4646-8015-D79C10A337E8}" destId="{6C7A9EF9-02EB-4D4D-A251-EC3A2F0EFD57}" srcOrd="1" destOrd="0" presId="urn:microsoft.com/office/officeart/2018/2/layout/IconVerticalSolidList"/>
    <dgm:cxn modelId="{FF2B3AFE-5D78-4AF4-BD5D-10DA64FD2E34}" type="presParOf" srcId="{763367BB-4527-4646-8015-D79C10A337E8}" destId="{13497251-DF6D-4038-B1ED-CA29B33C0A2F}" srcOrd="2" destOrd="0" presId="urn:microsoft.com/office/officeart/2018/2/layout/IconVerticalSolidList"/>
    <dgm:cxn modelId="{03E26A79-059D-4B0B-B311-C422C1F45874}" type="presParOf" srcId="{763367BB-4527-4646-8015-D79C10A337E8}" destId="{516FEABD-B159-4827-91AC-07F0FC9EFC37}" srcOrd="3" destOrd="0" presId="urn:microsoft.com/office/officeart/2018/2/layout/IconVerticalSolidList"/>
    <dgm:cxn modelId="{7DF7C674-8C32-4721-BFBF-41FDC484E9DE}" type="presParOf" srcId="{F61FEBF0-CB2F-4364-8F44-722FB7578D18}" destId="{580E91A4-0DB6-46AF-871B-67918081435B}" srcOrd="1" destOrd="0" presId="urn:microsoft.com/office/officeart/2018/2/layout/IconVerticalSolidList"/>
    <dgm:cxn modelId="{69E1E3B7-31C1-4B29-966A-E5A8BB0D531A}" type="presParOf" srcId="{F61FEBF0-CB2F-4364-8F44-722FB7578D18}" destId="{DD57C002-1714-4E12-872A-FCE88CC043FE}" srcOrd="2" destOrd="0" presId="urn:microsoft.com/office/officeart/2018/2/layout/IconVerticalSolidList"/>
    <dgm:cxn modelId="{EFAE7F8F-7259-4084-AAA5-1FF2B2F8421F}" type="presParOf" srcId="{DD57C002-1714-4E12-872A-FCE88CC043FE}" destId="{59534EC1-7FD9-454B-8378-AACE14683CA9}" srcOrd="0" destOrd="0" presId="urn:microsoft.com/office/officeart/2018/2/layout/IconVerticalSolidList"/>
    <dgm:cxn modelId="{800A25F1-C44E-4FE9-8A17-1481D23F9CD2}" type="presParOf" srcId="{DD57C002-1714-4E12-872A-FCE88CC043FE}" destId="{E81A461C-9D61-4B88-8277-F9DC532D2140}" srcOrd="1" destOrd="0" presId="urn:microsoft.com/office/officeart/2018/2/layout/IconVerticalSolidList"/>
    <dgm:cxn modelId="{A87D708E-7950-48D7-9212-063B037786BA}" type="presParOf" srcId="{DD57C002-1714-4E12-872A-FCE88CC043FE}" destId="{79C87944-7AB8-4146-A381-E36FC48D5AE7}" srcOrd="2" destOrd="0" presId="urn:microsoft.com/office/officeart/2018/2/layout/IconVerticalSolidList"/>
    <dgm:cxn modelId="{EC725DBF-F357-4C9A-A034-C4DE0610B5FD}" type="presParOf" srcId="{DD57C002-1714-4E12-872A-FCE88CC043FE}" destId="{CC81887C-6C6F-4E1A-BA2B-49AE8504B865}"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4BED9-01E0-47E1-AC86-D0FD8439B2EA}">
      <dsp:nvSpPr>
        <dsp:cNvPr id="0" name=""/>
        <dsp:cNvSpPr/>
      </dsp:nvSpPr>
      <dsp:spPr>
        <a:xfrm rot="5400000">
          <a:off x="-825008" y="1644090"/>
          <a:ext cx="1838086" cy="183760"/>
        </a:xfrm>
        <a:prstGeom prst="corner">
          <a:avLst>
            <a:gd name="adj1" fmla="val 1000"/>
            <a:gd name="adj2" fmla="val 1000"/>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4DECE0-EAE6-4583-86DF-BB890BC905EA}">
      <dsp:nvSpPr>
        <dsp:cNvPr id="0" name=""/>
        <dsp:cNvSpPr/>
      </dsp:nvSpPr>
      <dsp:spPr>
        <a:xfrm>
          <a:off x="2154" y="2655014"/>
          <a:ext cx="2297008" cy="612695"/>
        </a:xfrm>
        <a:prstGeom prst="homePlate">
          <a:avLst>
            <a:gd name="adj" fmla="val 25000"/>
          </a:avLst>
        </a:prstGeom>
        <a:solidFill>
          <a:schemeClr val="accent1">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100000"/>
            </a:lnSpc>
            <a:spcBef>
              <a:spcPct val="0"/>
            </a:spcBef>
            <a:spcAft>
              <a:spcPct val="35000"/>
            </a:spcAft>
            <a:buNone/>
          </a:pPr>
          <a:r>
            <a:rPr lang="en-US" sz="1600" b="0" kern="1200" dirty="0">
              <a:effectLst>
                <a:outerShdw blurRad="50800" dist="38100" dir="2700000" algn="tl" rotWithShape="0">
                  <a:schemeClr val="tx1">
                    <a:alpha val="50000"/>
                  </a:schemeClr>
                </a:outerShdw>
              </a:effectLst>
              <a:latin typeface="+mj-lt"/>
            </a:rPr>
            <a:t>STAGE 01</a:t>
          </a:r>
        </a:p>
      </dsp:txBody>
      <dsp:txXfrm>
        <a:off x="2154" y="2655014"/>
        <a:ext cx="2220421" cy="612695"/>
      </dsp:txXfrm>
    </dsp:sp>
    <dsp:sp modelId="{810F143D-D21B-4446-B636-ABC7A3445AC5}">
      <dsp:nvSpPr>
        <dsp:cNvPr id="0" name=""/>
        <dsp:cNvSpPr/>
      </dsp:nvSpPr>
      <dsp:spPr>
        <a:xfrm>
          <a:off x="185914" y="927183"/>
          <a:ext cx="1865171" cy="119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anchor="t" anchorCtr="0">
          <a:noAutofit/>
        </a:bodyPr>
        <a:lstStyle/>
        <a:p>
          <a:pPr marL="0" lvl="0" indent="0" algn="l" defTabSz="533400">
            <a:lnSpc>
              <a:spcPct val="100000"/>
            </a:lnSpc>
            <a:spcBef>
              <a:spcPct val="0"/>
            </a:spcBef>
            <a:spcAft>
              <a:spcPts val="0"/>
            </a:spcAft>
            <a:buNone/>
          </a:pPr>
          <a:r>
            <a:rPr lang="en-US" sz="1200" b="0" kern="1200" dirty="0">
              <a:latin typeface="+mn-lt"/>
              <a:ea typeface="+mn-ea"/>
              <a:cs typeface="+mn-cs"/>
            </a:rPr>
            <a:t>Gaps in knowledge and training were identified across many similar domains in the Department of Energy</a:t>
          </a:r>
        </a:p>
      </dsp:txBody>
      <dsp:txXfrm>
        <a:off x="185914" y="927183"/>
        <a:ext cx="1865171" cy="1198392"/>
      </dsp:txXfrm>
    </dsp:sp>
    <dsp:sp modelId="{022F1691-AE6D-4477-BC44-E8F2686EC6A4}">
      <dsp:nvSpPr>
        <dsp:cNvPr id="0" name=""/>
        <dsp:cNvSpPr/>
      </dsp:nvSpPr>
      <dsp:spPr>
        <a:xfrm rot="5400000">
          <a:off x="1357149" y="1644090"/>
          <a:ext cx="1838086" cy="183760"/>
        </a:xfrm>
        <a:prstGeom prst="corner">
          <a:avLst>
            <a:gd name="adj1" fmla="val 1000"/>
            <a:gd name="adj2" fmla="val 1000"/>
          </a:avLst>
        </a:prstGeom>
        <a:solidFill>
          <a:schemeClr val="lt1">
            <a:hueOff val="0"/>
            <a:satOff val="0"/>
            <a:lumOff val="0"/>
            <a:alphaOff val="0"/>
          </a:schemeClr>
        </a:solidFill>
        <a:ln w="22225" cap="rnd"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3AA20A8C-A5EF-46AE-BD63-0A02678CA41B}">
      <dsp:nvSpPr>
        <dsp:cNvPr id="0" name=""/>
        <dsp:cNvSpPr/>
      </dsp:nvSpPr>
      <dsp:spPr>
        <a:xfrm>
          <a:off x="2184312" y="2655014"/>
          <a:ext cx="2297008" cy="612695"/>
        </a:xfrm>
        <a:prstGeom prst="chevron">
          <a:avLst>
            <a:gd name="adj" fmla="val 25000"/>
          </a:avLst>
        </a:prstGeom>
        <a:solidFill>
          <a:schemeClr val="tx2"/>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100000"/>
            </a:lnSpc>
            <a:spcBef>
              <a:spcPct val="0"/>
            </a:spcBef>
            <a:spcAft>
              <a:spcPct val="35000"/>
            </a:spcAft>
            <a:buNone/>
          </a:pPr>
          <a:r>
            <a:rPr lang="en-US" sz="1600" b="0" kern="1200" dirty="0">
              <a:effectLst>
                <a:outerShdw blurRad="50800" dist="38100" dir="2700000" algn="tl" rotWithShape="0">
                  <a:schemeClr val="tx1">
                    <a:alpha val="50000"/>
                  </a:schemeClr>
                </a:outerShdw>
              </a:effectLst>
              <a:latin typeface="+mj-lt"/>
            </a:rPr>
            <a:t>STAGE 02</a:t>
          </a:r>
        </a:p>
      </dsp:txBody>
      <dsp:txXfrm>
        <a:off x="2337486" y="2655014"/>
        <a:ext cx="1990660" cy="612695"/>
      </dsp:txXfrm>
    </dsp:sp>
    <dsp:sp modelId="{E276A1E7-794D-45E8-877E-39FDFBB560AF}">
      <dsp:nvSpPr>
        <dsp:cNvPr id="0" name=""/>
        <dsp:cNvSpPr/>
      </dsp:nvSpPr>
      <dsp:spPr>
        <a:xfrm>
          <a:off x="2368073" y="927183"/>
          <a:ext cx="1865171" cy="119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anchor="t" anchorCtr="0">
          <a:noAutofit/>
        </a:bodyPr>
        <a:lstStyle/>
        <a:p>
          <a:pPr marL="0" lvl="0" indent="0" algn="l" defTabSz="533400">
            <a:lnSpc>
              <a:spcPct val="100000"/>
            </a:lnSpc>
            <a:spcBef>
              <a:spcPct val="0"/>
            </a:spcBef>
            <a:spcAft>
              <a:spcPct val="35000"/>
            </a:spcAft>
            <a:buNone/>
          </a:pPr>
          <a:r>
            <a:rPr lang="en-US" sz="1200" b="0" kern="1200" dirty="0"/>
            <a:t>Current state of training content was assessed and found to be lacking in areas that could not be replaced with slides or new personnel</a:t>
          </a:r>
        </a:p>
      </dsp:txBody>
      <dsp:txXfrm>
        <a:off x="2368073" y="927183"/>
        <a:ext cx="1865171" cy="1198392"/>
      </dsp:txXfrm>
    </dsp:sp>
    <dsp:sp modelId="{AFA1CE62-DC7B-4A4C-B51C-0503CDC17C86}">
      <dsp:nvSpPr>
        <dsp:cNvPr id="0" name=""/>
        <dsp:cNvSpPr/>
      </dsp:nvSpPr>
      <dsp:spPr>
        <a:xfrm rot="5400000">
          <a:off x="3539307" y="1644090"/>
          <a:ext cx="1838086" cy="183760"/>
        </a:xfrm>
        <a:prstGeom prst="corner">
          <a:avLst>
            <a:gd name="adj1" fmla="val 1000"/>
            <a:gd name="adj2" fmla="val 1000"/>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EDCBD-90E1-459E-82D6-A8AE5D18C34E}">
      <dsp:nvSpPr>
        <dsp:cNvPr id="0" name=""/>
        <dsp:cNvSpPr/>
      </dsp:nvSpPr>
      <dsp:spPr>
        <a:xfrm>
          <a:off x="4366470" y="2655014"/>
          <a:ext cx="2297008" cy="612695"/>
        </a:xfrm>
        <a:prstGeom prst="chevron">
          <a:avLst>
            <a:gd name="adj" fmla="val 25000"/>
          </a:avLst>
        </a:prstGeom>
        <a:solidFill>
          <a:schemeClr val="accent1">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100000"/>
            </a:lnSpc>
            <a:spcBef>
              <a:spcPct val="0"/>
            </a:spcBef>
            <a:spcAft>
              <a:spcPct val="35000"/>
            </a:spcAft>
            <a:buNone/>
          </a:pPr>
          <a:r>
            <a:rPr lang="en-US" sz="1600" b="0" kern="1200" dirty="0">
              <a:effectLst>
                <a:outerShdw blurRad="50800" dist="38100" dir="2700000" algn="tl" rotWithShape="0">
                  <a:schemeClr val="tx1">
                    <a:alpha val="50000"/>
                  </a:schemeClr>
                </a:outerShdw>
              </a:effectLst>
              <a:latin typeface="+mj-lt"/>
            </a:rPr>
            <a:t>STAGE 03</a:t>
          </a:r>
        </a:p>
      </dsp:txBody>
      <dsp:txXfrm>
        <a:off x="4519644" y="2655014"/>
        <a:ext cx="1990660" cy="612695"/>
      </dsp:txXfrm>
    </dsp:sp>
    <dsp:sp modelId="{9A399175-F866-43DE-99F7-141A31D855DA}">
      <dsp:nvSpPr>
        <dsp:cNvPr id="0" name=""/>
        <dsp:cNvSpPr/>
      </dsp:nvSpPr>
      <dsp:spPr>
        <a:xfrm>
          <a:off x="4550231" y="927183"/>
          <a:ext cx="1865171" cy="119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anchor="t" anchorCtr="0">
          <a:noAutofit/>
        </a:bodyPr>
        <a:lstStyle/>
        <a:p>
          <a:pPr marL="0" lvl="0" indent="0" algn="l" defTabSz="533400">
            <a:lnSpc>
              <a:spcPct val="100000"/>
            </a:lnSpc>
            <a:spcBef>
              <a:spcPct val="0"/>
            </a:spcBef>
            <a:spcAft>
              <a:spcPct val="35000"/>
            </a:spcAft>
            <a:buNone/>
          </a:pPr>
          <a:r>
            <a:rPr lang="en-US" sz="1200" b="0" kern="1200" dirty="0"/>
            <a:t>A massive data gathering effort was undertaken to capture at-risk knowledge due to the "brain drain" of the workforce vacating positions</a:t>
          </a:r>
        </a:p>
      </dsp:txBody>
      <dsp:txXfrm>
        <a:off x="4550231" y="927183"/>
        <a:ext cx="1865171" cy="1198392"/>
      </dsp:txXfrm>
    </dsp:sp>
    <dsp:sp modelId="{1A1A1E18-EEA6-41F5-B765-A0EEA7AEDBA7}">
      <dsp:nvSpPr>
        <dsp:cNvPr id="0" name=""/>
        <dsp:cNvSpPr/>
      </dsp:nvSpPr>
      <dsp:spPr>
        <a:xfrm rot="5400000">
          <a:off x="5721465" y="1644090"/>
          <a:ext cx="1838086" cy="183760"/>
        </a:xfrm>
        <a:prstGeom prst="corner">
          <a:avLst>
            <a:gd name="adj1" fmla="val 1000"/>
            <a:gd name="adj2" fmla="val 1000"/>
          </a:avLst>
        </a:prstGeom>
        <a:solidFill>
          <a:schemeClr val="lt1">
            <a:hueOff val="0"/>
            <a:satOff val="0"/>
            <a:lumOff val="0"/>
            <a:alphaOff val="0"/>
          </a:schemeClr>
        </a:solidFill>
        <a:ln w="22225" cap="rnd"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C3C82E76-82A6-4B7A-AE33-D676E3C6FE39}">
      <dsp:nvSpPr>
        <dsp:cNvPr id="0" name=""/>
        <dsp:cNvSpPr/>
      </dsp:nvSpPr>
      <dsp:spPr>
        <a:xfrm>
          <a:off x="6548628" y="2655014"/>
          <a:ext cx="2297008" cy="612695"/>
        </a:xfrm>
        <a:prstGeom prst="chevron">
          <a:avLst>
            <a:gd name="adj" fmla="val 25000"/>
          </a:avLst>
        </a:prstGeom>
        <a:solidFill>
          <a:schemeClr val="tx2"/>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100000"/>
            </a:lnSpc>
            <a:spcBef>
              <a:spcPct val="0"/>
            </a:spcBef>
            <a:spcAft>
              <a:spcPct val="35000"/>
            </a:spcAft>
            <a:buNone/>
          </a:pPr>
          <a:r>
            <a:rPr lang="en-US" sz="1600" b="0" kern="1200" dirty="0">
              <a:effectLst>
                <a:outerShdw blurRad="50800" dist="38100" dir="2700000" algn="tl" rotWithShape="0">
                  <a:schemeClr val="tx1">
                    <a:alpha val="50000"/>
                  </a:schemeClr>
                </a:outerShdw>
              </a:effectLst>
              <a:latin typeface="+mj-lt"/>
            </a:rPr>
            <a:t>STAGE 04</a:t>
          </a:r>
          <a:endParaRPr lang="ru-RU" sz="1600" b="0" kern="1200" dirty="0">
            <a:effectLst>
              <a:outerShdw blurRad="50800" dist="38100" dir="2700000" algn="tl" rotWithShape="0">
                <a:schemeClr val="tx1">
                  <a:alpha val="50000"/>
                </a:schemeClr>
              </a:outerShdw>
            </a:effectLst>
            <a:latin typeface="+mj-lt"/>
          </a:endParaRPr>
        </a:p>
      </dsp:txBody>
      <dsp:txXfrm>
        <a:off x="6701802" y="2655014"/>
        <a:ext cx="1990660" cy="612695"/>
      </dsp:txXfrm>
    </dsp:sp>
    <dsp:sp modelId="{A88B42BB-86CA-4830-B434-CF410F7CD0CF}">
      <dsp:nvSpPr>
        <dsp:cNvPr id="0" name=""/>
        <dsp:cNvSpPr/>
      </dsp:nvSpPr>
      <dsp:spPr>
        <a:xfrm>
          <a:off x="6732389" y="927183"/>
          <a:ext cx="1865171" cy="119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anchor="t" anchorCtr="0">
          <a:noAutofit/>
        </a:bodyPr>
        <a:lstStyle/>
        <a:p>
          <a:pPr marL="0" lvl="0" indent="0" algn="l" defTabSz="533400">
            <a:lnSpc>
              <a:spcPct val="100000"/>
            </a:lnSpc>
            <a:spcBef>
              <a:spcPct val="0"/>
            </a:spcBef>
            <a:spcAft>
              <a:spcPts val="0"/>
            </a:spcAft>
            <a:buNone/>
          </a:pPr>
          <a:r>
            <a:rPr lang="en-US" sz="1200" b="0" kern="1200" dirty="0">
              <a:latin typeface="+mn-lt"/>
              <a:ea typeface="+mn-ea"/>
              <a:cs typeface="+mn-cs"/>
            </a:rPr>
            <a:t>Results of the Data Gathering crusade were cataloged but gathered dust.  Training needs skyrocketed (specifically in North America for nuclear technicians)</a:t>
          </a:r>
        </a:p>
      </dsp:txBody>
      <dsp:txXfrm>
        <a:off x="6732389" y="927183"/>
        <a:ext cx="1865171" cy="1198392"/>
      </dsp:txXfrm>
    </dsp:sp>
    <dsp:sp modelId="{301D083D-8CD1-4C94-9B11-84FBC6CDBB0B}">
      <dsp:nvSpPr>
        <dsp:cNvPr id="0" name=""/>
        <dsp:cNvSpPr/>
      </dsp:nvSpPr>
      <dsp:spPr>
        <a:xfrm rot="5400000">
          <a:off x="7903624" y="1644090"/>
          <a:ext cx="1838086" cy="183760"/>
        </a:xfrm>
        <a:prstGeom prst="corner">
          <a:avLst>
            <a:gd name="adj1" fmla="val 1000"/>
            <a:gd name="adj2" fmla="val 1000"/>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D2B87B-F32B-48E5-91AC-882EE784DBEF}">
      <dsp:nvSpPr>
        <dsp:cNvPr id="0" name=""/>
        <dsp:cNvSpPr/>
      </dsp:nvSpPr>
      <dsp:spPr>
        <a:xfrm>
          <a:off x="8730787" y="2655014"/>
          <a:ext cx="2297008" cy="612695"/>
        </a:xfrm>
        <a:prstGeom prst="chevron">
          <a:avLst>
            <a:gd name="adj" fmla="val 25000"/>
          </a:avLst>
        </a:prstGeom>
        <a:solidFill>
          <a:schemeClr val="accent1">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100000"/>
            </a:lnSpc>
            <a:spcBef>
              <a:spcPct val="0"/>
            </a:spcBef>
            <a:spcAft>
              <a:spcPct val="35000"/>
            </a:spcAft>
            <a:buNone/>
          </a:pPr>
          <a:r>
            <a:rPr lang="en-US" sz="1600" b="0" kern="1200" dirty="0">
              <a:effectLst>
                <a:outerShdw blurRad="50800" dist="38100" dir="2700000" algn="tl" rotWithShape="0">
                  <a:schemeClr val="tx1">
                    <a:alpha val="50000"/>
                  </a:schemeClr>
                </a:outerShdw>
              </a:effectLst>
              <a:latin typeface="+mj-lt"/>
            </a:rPr>
            <a:t>STAGE 05</a:t>
          </a:r>
          <a:endParaRPr lang="ru-RU" sz="1600" b="0" kern="1200" dirty="0">
            <a:effectLst>
              <a:outerShdw blurRad="50800" dist="38100" dir="2700000" algn="tl" rotWithShape="0">
                <a:schemeClr val="tx1">
                  <a:alpha val="50000"/>
                </a:schemeClr>
              </a:outerShdw>
            </a:effectLst>
            <a:latin typeface="+mj-lt"/>
          </a:endParaRPr>
        </a:p>
      </dsp:txBody>
      <dsp:txXfrm>
        <a:off x="8883961" y="2655014"/>
        <a:ext cx="1990660" cy="612695"/>
      </dsp:txXfrm>
    </dsp:sp>
    <dsp:sp modelId="{B7B1E94C-C5B9-469E-8273-7498CC810DE1}">
      <dsp:nvSpPr>
        <dsp:cNvPr id="0" name=""/>
        <dsp:cNvSpPr/>
      </dsp:nvSpPr>
      <dsp:spPr>
        <a:xfrm>
          <a:off x="8914547" y="927183"/>
          <a:ext cx="1865171" cy="119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432000" rIns="288000" bIns="0" numCol="1" spcCol="1270" anchor="t" anchorCtr="0">
          <a:noAutofit/>
        </a:bodyPr>
        <a:lstStyle/>
        <a:p>
          <a:pPr marL="0" lvl="0" indent="0" algn="l" defTabSz="533400">
            <a:lnSpc>
              <a:spcPct val="100000"/>
            </a:lnSpc>
            <a:spcBef>
              <a:spcPct val="0"/>
            </a:spcBef>
            <a:spcAft>
              <a:spcPts val="0"/>
            </a:spcAft>
            <a:buNone/>
          </a:pPr>
          <a:r>
            <a:rPr lang="en-US" sz="1200" b="0" kern="1200" dirty="0">
              <a:latin typeface="+mn-lt"/>
              <a:ea typeface="+mn-ea"/>
              <a:cs typeface="+mn-cs"/>
            </a:rPr>
            <a:t>Technology companies willing to take risks developing new methodologies of training were welcomed</a:t>
          </a:r>
        </a:p>
      </dsp:txBody>
      <dsp:txXfrm>
        <a:off x="8914547" y="927183"/>
        <a:ext cx="1865171" cy="1198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D2B29-4977-4B70-ABE9-215A9E804015}">
      <dsp:nvSpPr>
        <dsp:cNvPr id="0" name=""/>
        <dsp:cNvSpPr/>
      </dsp:nvSpPr>
      <dsp:spPr>
        <a:xfrm>
          <a:off x="0" y="390162"/>
          <a:ext cx="4510087" cy="1472549"/>
        </a:xfrm>
        <a:prstGeom prst="rect">
          <a:avLst/>
        </a:prstGeom>
        <a:noFill/>
        <a:ln w="22225">
          <a:noFill/>
        </a:ln>
        <a:effectLst/>
      </dsp:spPr>
      <dsp:style>
        <a:lnRef idx="0">
          <a:scrgbClr r="0" g="0" b="0"/>
        </a:lnRef>
        <a:fillRef idx="1">
          <a:scrgbClr r="0" g="0" b="0"/>
        </a:fillRef>
        <a:effectRef idx="0">
          <a:scrgbClr r="0" g="0" b="0"/>
        </a:effectRef>
        <a:fontRef idx="minor"/>
      </dsp:style>
    </dsp:sp>
    <dsp:sp modelId="{6C7A9EF9-02EB-4D4D-A251-EC3A2F0EFD57}">
      <dsp:nvSpPr>
        <dsp:cNvPr id="0" name=""/>
        <dsp:cNvSpPr/>
      </dsp:nvSpPr>
      <dsp:spPr>
        <a:xfrm>
          <a:off x="445446" y="721486"/>
          <a:ext cx="809902" cy="809902"/>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6FEABD-B159-4827-91AC-07F0FC9EFC37}">
      <dsp:nvSpPr>
        <dsp:cNvPr id="0" name=""/>
        <dsp:cNvSpPr/>
      </dsp:nvSpPr>
      <dsp:spPr>
        <a:xfrm>
          <a:off x="1700795" y="390162"/>
          <a:ext cx="2809291" cy="1472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45" tIns="155845" rIns="155845" bIns="155845" numCol="1" spcCol="1270" anchor="ctr" anchorCtr="0">
          <a:noAutofit/>
        </a:bodyPr>
        <a:lstStyle/>
        <a:p>
          <a:pPr marL="0" lvl="0" indent="0" algn="l" defTabSz="889000">
            <a:lnSpc>
              <a:spcPct val="100000"/>
            </a:lnSpc>
            <a:spcBef>
              <a:spcPct val="0"/>
            </a:spcBef>
            <a:spcAft>
              <a:spcPct val="35000"/>
            </a:spcAft>
            <a:buNone/>
          </a:pPr>
          <a:r>
            <a:rPr lang="en-US" sz="2000" b="1" i="0" kern="1200" dirty="0">
              <a:solidFill>
                <a:schemeClr val="tx2"/>
              </a:solidFill>
            </a:rPr>
            <a:t>Email</a:t>
          </a:r>
          <a:br>
            <a:rPr lang="en-US" sz="2000" b="0" i="0" kern="1200" dirty="0">
              <a:solidFill>
                <a:schemeClr val="tx2"/>
              </a:solidFill>
            </a:rPr>
          </a:br>
          <a:r>
            <a:rPr lang="en-US" sz="1600" b="0" i="0" kern="1200" dirty="0">
              <a:solidFill>
                <a:schemeClr val="tx2"/>
              </a:solidFill>
              <a:hlinkClick xmlns:r="http://schemas.openxmlformats.org/officeDocument/2006/relationships" r:id="rId3"/>
            </a:rPr>
            <a:t>lucy@synapticsparks.org</a:t>
          </a:r>
          <a:endParaRPr lang="en-US" sz="1600" b="0" i="0" kern="1200" dirty="0">
            <a:solidFill>
              <a:schemeClr val="tx2"/>
            </a:solidFill>
          </a:endParaRPr>
        </a:p>
        <a:p>
          <a:pPr marL="0" lvl="0" indent="0" algn="l" defTabSz="889000">
            <a:lnSpc>
              <a:spcPct val="100000"/>
            </a:lnSpc>
            <a:spcBef>
              <a:spcPct val="0"/>
            </a:spcBef>
            <a:spcAft>
              <a:spcPct val="35000"/>
            </a:spcAft>
            <a:buNone/>
          </a:pPr>
          <a:r>
            <a:rPr lang="en-US" sz="1600" b="0" i="0" kern="1200" dirty="0">
              <a:solidFill>
                <a:schemeClr val="tx2"/>
              </a:solidFill>
              <a:hlinkClick xmlns:r="http://schemas.openxmlformats.org/officeDocument/2006/relationships" r:id="rId4"/>
            </a:rPr>
            <a:t>mike@synapticsparks.org</a:t>
          </a:r>
          <a:endParaRPr lang="en-US" sz="1600" b="0" i="0" kern="1200" dirty="0">
            <a:solidFill>
              <a:schemeClr val="tx2"/>
            </a:solidFill>
          </a:endParaRPr>
        </a:p>
        <a:p>
          <a:pPr marL="0" lvl="0" indent="0" algn="l" defTabSz="889000">
            <a:lnSpc>
              <a:spcPct val="100000"/>
            </a:lnSpc>
            <a:spcBef>
              <a:spcPct val="0"/>
            </a:spcBef>
            <a:spcAft>
              <a:spcPct val="35000"/>
            </a:spcAft>
            <a:buNone/>
          </a:pPr>
          <a:r>
            <a:rPr lang="en-US" sz="1600" b="0" i="0" kern="1200" dirty="0">
              <a:solidFill>
                <a:schemeClr val="tx2"/>
              </a:solidFill>
              <a:hlinkClick xmlns:r="http://schemas.openxmlformats.org/officeDocument/2006/relationships" r:id="rId5"/>
            </a:rPr>
            <a:t>chris@synapticsparks.org</a:t>
          </a:r>
          <a:endParaRPr lang="en-US" sz="1600" b="0" i="0" kern="1200" dirty="0">
            <a:solidFill>
              <a:schemeClr val="tx2"/>
            </a:solidFill>
          </a:endParaRPr>
        </a:p>
      </dsp:txBody>
      <dsp:txXfrm>
        <a:off x="1700795" y="390162"/>
        <a:ext cx="2809291" cy="1472549"/>
      </dsp:txXfrm>
    </dsp:sp>
    <dsp:sp modelId="{59534EC1-7FD9-454B-8378-AACE14683CA9}">
      <dsp:nvSpPr>
        <dsp:cNvPr id="0" name=""/>
        <dsp:cNvSpPr/>
      </dsp:nvSpPr>
      <dsp:spPr>
        <a:xfrm>
          <a:off x="0" y="2164774"/>
          <a:ext cx="4510087" cy="1472549"/>
        </a:xfrm>
        <a:prstGeom prst="rect">
          <a:avLst/>
        </a:prstGeom>
        <a:noFill/>
        <a:ln w="22225">
          <a:noFill/>
        </a:ln>
        <a:effectLst/>
      </dsp:spPr>
      <dsp:style>
        <a:lnRef idx="0">
          <a:scrgbClr r="0" g="0" b="0"/>
        </a:lnRef>
        <a:fillRef idx="1">
          <a:scrgbClr r="0" g="0" b="0"/>
        </a:fillRef>
        <a:effectRef idx="0">
          <a:scrgbClr r="0" g="0" b="0"/>
        </a:effectRef>
        <a:fontRef idx="minor"/>
      </dsp:style>
    </dsp:sp>
    <dsp:sp modelId="{E81A461C-9D61-4B88-8277-F9DC532D2140}">
      <dsp:nvSpPr>
        <dsp:cNvPr id="0" name=""/>
        <dsp:cNvSpPr/>
      </dsp:nvSpPr>
      <dsp:spPr>
        <a:xfrm>
          <a:off x="445446" y="2496097"/>
          <a:ext cx="809902" cy="809902"/>
        </a:xfrm>
        <a:prstGeom prst="rect">
          <a:avLst/>
        </a:prstGeom>
        <a:blipFill>
          <a:blip xmlns:r="http://schemas.openxmlformats.org/officeDocument/2006/relationships"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81887C-6C6F-4E1A-BA2B-49AE8504B865}">
      <dsp:nvSpPr>
        <dsp:cNvPr id="0" name=""/>
        <dsp:cNvSpPr/>
      </dsp:nvSpPr>
      <dsp:spPr>
        <a:xfrm>
          <a:off x="1700795" y="2164774"/>
          <a:ext cx="2809291" cy="1472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45" tIns="155845" rIns="155845" bIns="155845" numCol="1" spcCol="1270" anchor="ctr" anchorCtr="0">
          <a:noAutofit/>
        </a:bodyPr>
        <a:lstStyle/>
        <a:p>
          <a:pPr marL="0" lvl="0" indent="0" algn="l" defTabSz="889000">
            <a:lnSpc>
              <a:spcPct val="100000"/>
            </a:lnSpc>
            <a:spcBef>
              <a:spcPct val="0"/>
            </a:spcBef>
            <a:spcAft>
              <a:spcPct val="35000"/>
            </a:spcAft>
            <a:buNone/>
          </a:pPr>
          <a:r>
            <a:rPr lang="en-US" sz="2000" b="1" i="0" kern="1200" dirty="0">
              <a:solidFill>
                <a:schemeClr val="tx2"/>
              </a:solidFill>
            </a:rPr>
            <a:t>Phone</a:t>
          </a:r>
          <a:br>
            <a:rPr lang="en-US" sz="2000" b="1" i="0" kern="1200" dirty="0">
              <a:solidFill>
                <a:schemeClr val="tx2"/>
              </a:solidFill>
            </a:rPr>
          </a:br>
          <a:r>
            <a:rPr lang="en-US" sz="1600" b="0" i="0" kern="1200" dirty="0">
              <a:solidFill>
                <a:schemeClr val="tx2"/>
              </a:solidFill>
            </a:rPr>
            <a:t>1(205) SSI-TECH</a:t>
          </a:r>
          <a:br>
            <a:rPr lang="en-US" sz="1600" b="0" i="0" kern="1200" dirty="0">
              <a:solidFill>
                <a:schemeClr val="tx2"/>
              </a:solidFill>
            </a:rPr>
          </a:br>
          <a:r>
            <a:rPr lang="en-US" sz="1600" b="0" i="0" kern="1200" dirty="0">
              <a:solidFill>
                <a:schemeClr val="tx2"/>
              </a:solidFill>
            </a:rPr>
            <a:t>1(205) 774-8324</a:t>
          </a:r>
        </a:p>
      </dsp:txBody>
      <dsp:txXfrm>
        <a:off x="1700795" y="2164774"/>
        <a:ext cx="2809291" cy="1472549"/>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08916B-8145-4DD4-A4F0-4944307B25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8868C6-14E0-456B-8627-6ED3D5EA25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37BDEB-D08A-4BCC-82C3-65677B6346BB}" type="datetimeFigureOut">
              <a:rPr lang="en-US" smtClean="0"/>
              <a:t>5/27/20</a:t>
            </a:fld>
            <a:endParaRPr lang="en-US"/>
          </a:p>
        </p:txBody>
      </p:sp>
      <p:sp>
        <p:nvSpPr>
          <p:cNvPr id="4" name="Footer Placeholder 3">
            <a:extLst>
              <a:ext uri="{FF2B5EF4-FFF2-40B4-BE49-F238E27FC236}">
                <a16:creationId xmlns:a16="http://schemas.microsoft.com/office/drawing/2014/main" id="{420B6480-DE26-42CA-B861-D6EFA45FC7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DDB9B3-0030-40C0-AFA9-FACA7EA513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F12C2-4DB0-4437-81E7-A0C89F24ADC0}" type="slidenum">
              <a:rPr lang="en-US" smtClean="0"/>
              <a:t>‹#›</a:t>
            </a:fld>
            <a:endParaRPr lang="en-US"/>
          </a:p>
        </p:txBody>
      </p:sp>
    </p:spTree>
    <p:extLst>
      <p:ext uri="{BB962C8B-B14F-4D97-AF65-F5344CB8AC3E}">
        <p14:creationId xmlns:p14="http://schemas.microsoft.com/office/powerpoint/2010/main" val="351529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182BB-4E27-4552-8EE4-33C8EF731305}" type="datetimeFigureOut">
              <a:rPr lang="en-US" smtClean="0"/>
              <a:t>5/27/20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442E7-1E35-4707-8504-AE37222ED57D}" type="slidenum">
              <a:rPr lang="en-US" smtClean="0"/>
              <a:t>‹#›</a:t>
            </a:fld>
            <a:endParaRPr lang="en-US"/>
          </a:p>
        </p:txBody>
      </p:sp>
    </p:spTree>
    <p:extLst>
      <p:ext uri="{BB962C8B-B14F-4D97-AF65-F5344CB8AC3E}">
        <p14:creationId xmlns:p14="http://schemas.microsoft.com/office/powerpoint/2010/main" val="247168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happy to be here at GIFTSym8 virtually.</a:t>
            </a:r>
          </a:p>
          <a:p>
            <a:endParaRPr lang="en-US" dirty="0"/>
          </a:p>
          <a:p>
            <a:r>
              <a:rPr lang="en-US" dirty="0"/>
              <a:t>- Presenting for Synaptic Sparks here on May 28</a:t>
            </a:r>
          </a:p>
        </p:txBody>
      </p:sp>
      <p:sp>
        <p:nvSpPr>
          <p:cNvPr id="4" name="Slide Number Placeholder 3"/>
          <p:cNvSpPr>
            <a:spLocks noGrp="1"/>
          </p:cNvSpPr>
          <p:nvPr>
            <p:ph type="sldNum" sz="quarter" idx="5"/>
          </p:nvPr>
        </p:nvSpPr>
        <p:spPr/>
        <p:txBody>
          <a:bodyPr/>
          <a:lstStyle/>
          <a:p>
            <a:fld id="{0F8442E7-1E35-4707-8504-AE37222ED57D}" type="slidenum">
              <a:rPr lang="en-US" smtClean="0"/>
              <a:t>1</a:t>
            </a:fld>
            <a:endParaRPr lang="en-US"/>
          </a:p>
        </p:txBody>
      </p:sp>
    </p:spTree>
    <p:extLst>
      <p:ext uri="{BB962C8B-B14F-4D97-AF65-F5344CB8AC3E}">
        <p14:creationId xmlns:p14="http://schemas.microsoft.com/office/powerpoint/2010/main" val="334448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are just a couple of screenshots from the nuclear reactor trainer system – each part modeled down to the millimeter level of accuracy</a:t>
            </a:r>
          </a:p>
          <a:p>
            <a:endParaRPr lang="en-US" dirty="0"/>
          </a:p>
          <a:p>
            <a:r>
              <a:rPr lang="en-US" dirty="0"/>
              <a:t>Wish we could have shown you this system in both desktop and VR modes but again later, may be an option for visitors to Orlando</a:t>
            </a:r>
          </a:p>
          <a:p>
            <a:endParaRPr lang="en-US" dirty="0"/>
          </a:p>
          <a:p>
            <a:r>
              <a:rPr lang="en-US" dirty="0"/>
              <a:t>You can see here some of the examples of instructional popup “wristband guides” on the VR controllers, and now that we’ve talked about GIFT using Course Concepts and Competencies in adaptive training, you may be able to start drawing lines between how some lesson steps become competencies become concepts .</a:t>
            </a:r>
          </a:p>
          <a:p>
            <a:endParaRPr lang="en-US" dirty="0"/>
          </a:p>
          <a:p>
            <a:r>
              <a:rPr lang="en-US" dirty="0"/>
              <a:t>For instance, hypothetically the line items 5 through 8 above could be about proper valve disc maintenance as a sample higher level competency, but have a relationship to finer grained competencies that are the individual steps.</a:t>
            </a:r>
          </a:p>
          <a:p>
            <a:endParaRPr lang="en-US" dirty="0"/>
          </a:p>
          <a:p>
            <a:r>
              <a:rPr lang="en-US" dirty="0"/>
              <a:t>We kept this project simple and just gauged people on correctness and time spent on each step, but with more guidance and work GIFT can use this information to adapt all levels of content to all levels of performance and adapt training to each individual learners needs in the most optimum way.</a:t>
            </a:r>
          </a:p>
        </p:txBody>
      </p:sp>
      <p:sp>
        <p:nvSpPr>
          <p:cNvPr id="4" name="Slide Number Placeholder 3"/>
          <p:cNvSpPr>
            <a:spLocks noGrp="1"/>
          </p:cNvSpPr>
          <p:nvPr>
            <p:ph type="sldNum" sz="quarter" idx="5"/>
          </p:nvPr>
        </p:nvSpPr>
        <p:spPr/>
        <p:txBody>
          <a:bodyPr/>
          <a:lstStyle/>
          <a:p>
            <a:fld id="{0F8442E7-1E35-4707-8504-AE37222ED57D}" type="slidenum">
              <a:rPr lang="en-US" smtClean="0"/>
              <a:t>10</a:t>
            </a:fld>
            <a:endParaRPr lang="en-US"/>
          </a:p>
        </p:txBody>
      </p:sp>
    </p:spTree>
    <p:extLst>
      <p:ext uri="{BB962C8B-B14F-4D97-AF65-F5344CB8AC3E}">
        <p14:creationId xmlns:p14="http://schemas.microsoft.com/office/powerpoint/2010/main" val="195835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a video slide – </a:t>
            </a:r>
          </a:p>
          <a:p>
            <a:endParaRPr lang="en-US" dirty="0"/>
          </a:p>
          <a:p>
            <a:r>
              <a:rPr lang="en-US" dirty="0"/>
              <a:t>NARRATION WILL BE KEY, PAUSE VIDEO AS NECESSARY</a:t>
            </a:r>
          </a:p>
          <a:p>
            <a:endParaRPr lang="en-US" dirty="0"/>
          </a:p>
          <a:p>
            <a:r>
              <a:rPr lang="en-US" dirty="0"/>
              <a:t>So now that we’ve chatted just a little about what CaSS is and why competencies let us help gauge learner capabilities, guide course content and tag courses with various concepts, we’ll have a quick video on how it works in our project and how we hope to deliver it to the community later.</a:t>
            </a:r>
          </a:p>
          <a:p>
            <a:endParaRPr lang="en-US" dirty="0"/>
          </a:p>
          <a:p>
            <a:r>
              <a:rPr lang="en-US" dirty="0"/>
              <a:t>First, setting up a CaSS Server or using the ADL CaSS teams server is necessary.  Again, ours is located at </a:t>
            </a:r>
            <a:r>
              <a:rPr lang="en-US" dirty="0" err="1"/>
              <a:t>cassdev.gifttutoringclouddev.org</a:t>
            </a:r>
            <a:r>
              <a:rPr lang="en-US" dirty="0"/>
              <a:t> and is written down in the slides and paper for reference.</a:t>
            </a:r>
          </a:p>
          <a:p>
            <a:endParaRPr lang="en-US" dirty="0"/>
          </a:p>
          <a:p>
            <a:r>
              <a:rPr lang="en-US" dirty="0"/>
              <a:t>You’ll also need a GIFT server which already has AWS images available for, and instructions online at </a:t>
            </a:r>
            <a:r>
              <a:rPr lang="en-US" dirty="0" err="1"/>
              <a:t>gifttutoring.org</a:t>
            </a:r>
            <a:r>
              <a:rPr lang="en-US" dirty="0"/>
              <a:t>.  You can also ask any of our team for access to the shared AMIs you can use to set up your server, or eventually it will make it to GIFT cloud  as part of a formal deployment.</a:t>
            </a:r>
          </a:p>
          <a:p>
            <a:endParaRPr lang="en-US" dirty="0"/>
          </a:p>
          <a:p>
            <a:r>
              <a:rPr lang="en-US" dirty="0"/>
              <a:t>Once both servers are setup and operational, we created a CaSS framework directly mirroring what competencies a certain field of study has.</a:t>
            </a:r>
          </a:p>
          <a:p>
            <a:endParaRPr lang="en-US" dirty="0"/>
          </a:p>
          <a:p>
            <a:r>
              <a:rPr lang="en-US" dirty="0"/>
              <a:t>We have the 68 Whiskey competency list provided by the CaSS team, I believe medical competencies are incoming, and of course we created the nuclear reactor training competencies as you see in the video.</a:t>
            </a:r>
          </a:p>
          <a:p>
            <a:endParaRPr lang="en-US" dirty="0"/>
          </a:p>
          <a:p>
            <a:r>
              <a:rPr lang="en-US" dirty="0"/>
              <a:t>The really important parts that you’ll need to enter into your CaSS framework are the competencies and their relationships to each other.  Remember – CaSS is a framework but it’s the subject matter experts that determine what competencies are necessary as requirements to others, which are related to each other, and how all items in a certain framework relate to each other to support being included as all part of that top-level parent.  </a:t>
            </a:r>
          </a:p>
          <a:p>
            <a:endParaRPr lang="en-US" dirty="0"/>
          </a:p>
          <a:p>
            <a:r>
              <a:rPr lang="en-US" dirty="0"/>
              <a:t>This will allow anyone to create learner profiles based off of valid competency frameworks, and as GIFT has ways to access user accounts and learner record stores, that path we’d like to be part of our future roadmap as well.</a:t>
            </a:r>
          </a:p>
          <a:p>
            <a:endParaRPr lang="en-US" dirty="0"/>
          </a:p>
          <a:p>
            <a:r>
              <a:rPr lang="en-US" dirty="0"/>
              <a:t>And, to conclude, once your framework is in CaSS, we have a prototype GIFT server setup to reference the nuclear framework specifically that allows GIFT to tag nuclear reactor trainer competencies just like an internal Course Concept (with all the benefits of course concepts brought along with it).  </a:t>
            </a:r>
          </a:p>
          <a:p>
            <a:endParaRPr lang="en-US" dirty="0"/>
          </a:p>
          <a:p>
            <a:r>
              <a:rPr lang="en-US" dirty="0"/>
              <a:t>Again, that allows GIFT to use the Competencies as Course Concepts, which there’s a nice </a:t>
            </a:r>
            <a:r>
              <a:rPr lang="en-US" dirty="0" err="1"/>
              <a:t>HowTo</a:t>
            </a:r>
            <a:r>
              <a:rPr lang="en-US" dirty="0"/>
              <a:t> video on the </a:t>
            </a:r>
            <a:r>
              <a:rPr lang="en-US" dirty="0" err="1"/>
              <a:t>gifttutoring.org</a:t>
            </a:r>
            <a:r>
              <a:rPr lang="en-US" dirty="0"/>
              <a:t> YouTube channel about if you’d like to know more about everything that enables in the system.</a:t>
            </a:r>
          </a:p>
        </p:txBody>
      </p:sp>
      <p:sp>
        <p:nvSpPr>
          <p:cNvPr id="4" name="Slide Number Placeholder 3"/>
          <p:cNvSpPr>
            <a:spLocks noGrp="1"/>
          </p:cNvSpPr>
          <p:nvPr>
            <p:ph type="sldNum" sz="quarter" idx="5"/>
          </p:nvPr>
        </p:nvSpPr>
        <p:spPr/>
        <p:txBody>
          <a:bodyPr/>
          <a:lstStyle/>
          <a:p>
            <a:fld id="{0F8442E7-1E35-4707-8504-AE37222ED57D}" type="slidenum">
              <a:rPr lang="en-US" smtClean="0"/>
              <a:t>11</a:t>
            </a:fld>
            <a:endParaRPr lang="en-US"/>
          </a:p>
        </p:txBody>
      </p:sp>
    </p:spTree>
    <p:extLst>
      <p:ext uri="{BB962C8B-B14F-4D97-AF65-F5344CB8AC3E}">
        <p14:creationId xmlns:p14="http://schemas.microsoft.com/office/powerpoint/2010/main" val="84560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about to show you the virtual reality nuclear trainer with GIFT adaptive instruction based on competencies, but to give you some context on what you’re about to see…</a:t>
            </a:r>
          </a:p>
          <a:p>
            <a:endParaRPr lang="en-US" dirty="0"/>
          </a:p>
          <a:p>
            <a:r>
              <a:rPr lang="en-US" dirty="0"/>
              <a:t>The original nuclear reactor trainer software was very linear, and really meant to serve as refresher training for nuclear technicians.  In other words, their goals centered more around experts needing refresher training on their already expert-knowledge.  A great, great goal that we just wanted to help take to the next step because we know GIFT’s adaptive tutoring capability can really help out in those cases.</a:t>
            </a:r>
          </a:p>
          <a:p>
            <a:endParaRPr lang="en-US" dirty="0"/>
          </a:p>
          <a:p>
            <a:r>
              <a:rPr lang="en-US" dirty="0"/>
              <a:t>So, once GIFT and CaSS we linked for this project and we had some SME knowledge to use as a Course Concept, we hooked up milestones in the virtual world course itself and the middleware messages to let the systems talk to each other.  More details are in our paper if you’d like to read some more of the technical details, or check out GIFT developer documentation on integrating with Simple External Applications and Sensors.</a:t>
            </a:r>
          </a:p>
          <a:p>
            <a:endParaRPr lang="en-US" dirty="0"/>
          </a:p>
          <a:p>
            <a:r>
              <a:rPr lang="en-US" dirty="0"/>
              <a:t>This project is still in the prototype phase, but we’d like to take these results in future efforts and make say, formal GIFT Course Objects or extra properties to be integrated into GIFT Cloud releases that added a lot of the same capabilities that are starting to be there with CaSS, Competency, Learner Profiles, and the Unity Game Engine for projects like this.</a:t>
            </a:r>
          </a:p>
          <a:p>
            <a:endParaRPr lang="en-US" dirty="0"/>
          </a:p>
          <a:p>
            <a:r>
              <a:rPr lang="en-US" dirty="0"/>
              <a:t>Ok, so now that you know the learning paths we had GIFT add in to the nuclear reactor training software, let’s take a look at a quick video, again we look forward to eventually having people be able to play around in VR themselves, but at least the video will show you how the GIFT course corrections happen.</a:t>
            </a:r>
          </a:p>
          <a:p>
            <a:endParaRPr lang="en-US" dirty="0"/>
          </a:p>
          <a:p>
            <a:endParaRPr lang="en-US" dirty="0"/>
          </a:p>
        </p:txBody>
      </p:sp>
      <p:sp>
        <p:nvSpPr>
          <p:cNvPr id="4" name="Slide Number Placeholder 3"/>
          <p:cNvSpPr>
            <a:spLocks noGrp="1"/>
          </p:cNvSpPr>
          <p:nvPr>
            <p:ph type="sldNum" sz="quarter" idx="5"/>
          </p:nvPr>
        </p:nvSpPr>
        <p:spPr/>
        <p:txBody>
          <a:bodyPr/>
          <a:lstStyle/>
          <a:p>
            <a:fld id="{0F8442E7-1E35-4707-8504-AE37222ED57D}" type="slidenum">
              <a:rPr lang="en-US" smtClean="0"/>
              <a:t>12</a:t>
            </a:fld>
            <a:endParaRPr lang="en-US"/>
          </a:p>
        </p:txBody>
      </p:sp>
    </p:spTree>
    <p:extLst>
      <p:ext uri="{BB962C8B-B14F-4D97-AF65-F5344CB8AC3E}">
        <p14:creationId xmlns:p14="http://schemas.microsoft.com/office/powerpoint/2010/main" val="3356033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a video slide – </a:t>
            </a:r>
          </a:p>
          <a:p>
            <a:endParaRPr lang="en-US" dirty="0"/>
          </a:p>
          <a:p>
            <a:r>
              <a:rPr lang="en-US" dirty="0"/>
              <a:t>NARRATION WILL BE KEY, PAUSE VIDEO AS NECESSARY</a:t>
            </a:r>
          </a:p>
          <a:p>
            <a:endParaRPr lang="en-US" dirty="0"/>
          </a:p>
          <a:p>
            <a:r>
              <a:rPr lang="en-US" dirty="0"/>
              <a:t>So what we’re going to see here is primarily the virtual reality screen capture, and since we didn’t have our normal studios available it’s in…well Chris’s living room.  Please pardon the informal nature of the video.</a:t>
            </a:r>
          </a:p>
          <a:p>
            <a:endParaRPr lang="en-US" dirty="0"/>
          </a:p>
          <a:p>
            <a:r>
              <a:rPr lang="en-US" dirty="0"/>
              <a:t>This is the modified version – remember originally the training is just one big, static, linear scenario without feedback or reinforcement of any kind</a:t>
            </a:r>
          </a:p>
          <a:p>
            <a:endParaRPr lang="en-US" dirty="0"/>
          </a:p>
          <a:p>
            <a:r>
              <a:rPr lang="en-US" dirty="0"/>
              <a:t>The lesson starts, the correct competencies have been entered in as Concepts, and the learner is going to demonstrate how to do things “Below Expectations,” either by clicking on all the wrong things or taking way too long to complete steps.</a:t>
            </a:r>
          </a:p>
          <a:p>
            <a:endParaRPr lang="en-US" dirty="0"/>
          </a:p>
          <a:p>
            <a:r>
              <a:rPr lang="en-US" dirty="0"/>
              <a:t>The learner reaches Milestone #1, then #2, and is sent back to the first milestone to repeat the content by GIFT and the middleware messages.  This can happen anytime a GIFT course is programmed to identify incorrect behavior, and as the system matures say like a lot of VBS plug ins are, the feedback and learner correction and/or content recommendations for competency acquisition can get as fine-grained as a SME would determine is valuable.</a:t>
            </a:r>
          </a:p>
          <a:p>
            <a:endParaRPr lang="en-US" dirty="0"/>
          </a:p>
          <a:p>
            <a:r>
              <a:rPr lang="en-US" dirty="0"/>
              <a:t>Now we’re going to try the lesson again, except acing every step.</a:t>
            </a:r>
          </a:p>
          <a:p>
            <a:endParaRPr lang="en-US" dirty="0"/>
          </a:p>
          <a:p>
            <a:r>
              <a:rPr lang="en-US" dirty="0"/>
              <a:t>The learner goes through, acts, hypothetically, like they know everything and aren’t even needing to read instructions, and therefore gets to warp ahead to the milestones we identified that basically skip chapters of content.</a:t>
            </a:r>
          </a:p>
          <a:p>
            <a:endParaRPr lang="en-US" dirty="0"/>
          </a:p>
          <a:p>
            <a:r>
              <a:rPr lang="en-US" dirty="0"/>
              <a:t>So I know that was a really quick look at how the whole system works together, but now we’ll move on to conclude the presentation and get to questions soon.</a:t>
            </a:r>
          </a:p>
        </p:txBody>
      </p:sp>
      <p:sp>
        <p:nvSpPr>
          <p:cNvPr id="4" name="Slide Number Placeholder 3"/>
          <p:cNvSpPr>
            <a:spLocks noGrp="1"/>
          </p:cNvSpPr>
          <p:nvPr>
            <p:ph type="sldNum" sz="quarter" idx="5"/>
          </p:nvPr>
        </p:nvSpPr>
        <p:spPr/>
        <p:txBody>
          <a:bodyPr/>
          <a:lstStyle/>
          <a:p>
            <a:fld id="{0F8442E7-1E35-4707-8504-AE37222ED57D}" type="slidenum">
              <a:rPr lang="en-US" smtClean="0"/>
              <a:t>13</a:t>
            </a:fld>
            <a:endParaRPr lang="en-US"/>
          </a:p>
        </p:txBody>
      </p:sp>
    </p:spTree>
    <p:extLst>
      <p:ext uri="{BB962C8B-B14F-4D97-AF65-F5344CB8AC3E}">
        <p14:creationId xmlns:p14="http://schemas.microsoft.com/office/powerpoint/2010/main" val="8874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now is where we have to admit that we are still gathering a </a:t>
            </a:r>
            <a:r>
              <a:rPr lang="en-US" dirty="0" err="1"/>
              <a:t>looooot</a:t>
            </a:r>
            <a:r>
              <a:rPr lang="en-US" dirty="0"/>
              <a:t> of data about the project performance as a whole.</a:t>
            </a:r>
          </a:p>
          <a:p>
            <a:endParaRPr lang="en-US" dirty="0"/>
          </a:p>
          <a:p>
            <a:r>
              <a:rPr lang="en-US" dirty="0"/>
              <a:t>The modernized training content is still being deployed and tested across nuclear reactor stations.  Getting virtual reality kits physically has actually been the number one challenge over the past months.</a:t>
            </a:r>
          </a:p>
          <a:p>
            <a:endParaRPr lang="en-US" dirty="0"/>
          </a:p>
          <a:p>
            <a:r>
              <a:rPr lang="en-US" dirty="0"/>
              <a:t>But, since the reactor training content SMEs are not intelligent tutoring experts, adding an adaptive instructional system like GIFT on top of this learning methodology has already given us undeniable improvements to the system as a whole even looking at something as simple as the time necessary to go through refresher training.</a:t>
            </a:r>
          </a:p>
          <a:p>
            <a:endParaRPr lang="en-US" dirty="0"/>
          </a:p>
          <a:p>
            <a:r>
              <a:rPr lang="en-US" dirty="0"/>
              <a:t>The measures in these charts should be taken with a grain of salt and as ratios of scores compared across categories, at the moment because we’re still gathering data, but taking surveys from our pool of trainees and then trying to find new people to use the systems for unbiased testing is what we’re currently looking for to verify the improvements that GIFT with competency frameworks added in adds the improvements that we believe are occurring.</a:t>
            </a:r>
          </a:p>
        </p:txBody>
      </p:sp>
      <p:sp>
        <p:nvSpPr>
          <p:cNvPr id="4" name="Slide Number Placeholder 3"/>
          <p:cNvSpPr>
            <a:spLocks noGrp="1"/>
          </p:cNvSpPr>
          <p:nvPr>
            <p:ph type="sldNum" sz="quarter" idx="5"/>
          </p:nvPr>
        </p:nvSpPr>
        <p:spPr/>
        <p:txBody>
          <a:bodyPr/>
          <a:lstStyle/>
          <a:p>
            <a:fld id="{0F8442E7-1E35-4707-8504-AE37222ED57D}" type="slidenum">
              <a:rPr lang="en-US" smtClean="0"/>
              <a:t>14</a:t>
            </a:fld>
            <a:endParaRPr lang="en-US"/>
          </a:p>
        </p:txBody>
      </p:sp>
    </p:spTree>
    <p:extLst>
      <p:ext uri="{BB962C8B-B14F-4D97-AF65-F5344CB8AC3E}">
        <p14:creationId xmlns:p14="http://schemas.microsoft.com/office/powerpoint/2010/main" val="1535683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conclude, that has been our project in GIFT that we have enjoyed presenting to you here at GIFTSym8.  We believe that we were able to create an intelligent, adaptive tutoring system with GIFT and competency frameworks, and blended them together in a use case that just happened to be a great testbed for some of the GIFT work going on.</a:t>
            </a:r>
          </a:p>
          <a:p>
            <a:endParaRPr lang="en-US" dirty="0"/>
          </a:p>
          <a:p>
            <a:r>
              <a:rPr lang="en-US" dirty="0"/>
              <a:t>Thank you very much for your time, and…</a:t>
            </a:r>
          </a:p>
        </p:txBody>
      </p:sp>
      <p:sp>
        <p:nvSpPr>
          <p:cNvPr id="4" name="Slide Number Placeholder 3"/>
          <p:cNvSpPr>
            <a:spLocks noGrp="1"/>
          </p:cNvSpPr>
          <p:nvPr>
            <p:ph type="sldNum" sz="quarter" idx="5"/>
          </p:nvPr>
        </p:nvSpPr>
        <p:spPr/>
        <p:txBody>
          <a:bodyPr/>
          <a:lstStyle/>
          <a:p>
            <a:fld id="{0F8442E7-1E35-4707-8504-AE37222ED57D}" type="slidenum">
              <a:rPr lang="en-US" smtClean="0"/>
              <a:t>15</a:t>
            </a:fld>
            <a:endParaRPr lang="en-US"/>
          </a:p>
        </p:txBody>
      </p:sp>
    </p:spTree>
    <p:extLst>
      <p:ext uri="{BB962C8B-B14F-4D97-AF65-F5344CB8AC3E}">
        <p14:creationId xmlns:p14="http://schemas.microsoft.com/office/powerpoint/2010/main" val="370386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442E7-1E35-4707-8504-AE37222ED57D}" type="slidenum">
              <a:rPr lang="en-US" smtClean="0"/>
              <a:t>16</a:t>
            </a:fld>
            <a:endParaRPr lang="en-US"/>
          </a:p>
        </p:txBody>
      </p:sp>
    </p:spTree>
    <p:extLst>
      <p:ext uri="{BB962C8B-B14F-4D97-AF65-F5344CB8AC3E}">
        <p14:creationId xmlns:p14="http://schemas.microsoft.com/office/powerpoint/2010/main" val="135971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luck reading the title!</a:t>
            </a:r>
          </a:p>
          <a:p>
            <a:endParaRPr lang="en-US" dirty="0"/>
          </a:p>
          <a:p>
            <a:r>
              <a:rPr lang="en-US" dirty="0"/>
              <a:t>This paper is in the Demonstration category and obviously that has changed a bit due to the circumstances.  So, we’ll move forward to the Outline and explain a bit further…</a:t>
            </a:r>
          </a:p>
        </p:txBody>
      </p:sp>
      <p:sp>
        <p:nvSpPr>
          <p:cNvPr id="4" name="Slide Number Placeholder 3"/>
          <p:cNvSpPr>
            <a:spLocks noGrp="1"/>
          </p:cNvSpPr>
          <p:nvPr>
            <p:ph type="sldNum" sz="quarter" idx="5"/>
          </p:nvPr>
        </p:nvSpPr>
        <p:spPr/>
        <p:txBody>
          <a:bodyPr/>
          <a:lstStyle/>
          <a:p>
            <a:fld id="{0F8442E7-1E35-4707-8504-AE37222ED57D}" type="slidenum">
              <a:rPr lang="en-US" smtClean="0"/>
              <a:t>2</a:t>
            </a:fld>
            <a:endParaRPr lang="en-US"/>
          </a:p>
        </p:txBody>
      </p:sp>
    </p:spTree>
    <p:extLst>
      <p:ext uri="{BB962C8B-B14F-4D97-AF65-F5344CB8AC3E}">
        <p14:creationId xmlns:p14="http://schemas.microsoft.com/office/powerpoint/2010/main" val="1142237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off, you’re Lucy Woodman and you’ve been with the company a couple of years.</a:t>
            </a:r>
          </a:p>
          <a:p>
            <a:endParaRPr lang="en-US" dirty="0"/>
          </a:p>
          <a:p>
            <a:r>
              <a:rPr lang="en-US" dirty="0"/>
              <a:t>Coauthors include Mike Kalaf and Chris Meyer, also with the company since it began.  Our paper will be made available as part of these proceedings with more detail than we can cover here, and feel free to reach out to GIFT organizers and any of us with questions we cant get to during this event.</a:t>
            </a:r>
          </a:p>
          <a:p>
            <a:endParaRPr lang="en-US" dirty="0"/>
          </a:p>
          <a:p>
            <a:r>
              <a:rPr lang="en-US" dirty="0"/>
              <a:t>You’re probably reading what’s on our agenda which was originally intended to be far more interactive being a demonstration.</a:t>
            </a:r>
          </a:p>
          <a:p>
            <a:endParaRPr lang="en-US" dirty="0"/>
          </a:p>
          <a:p>
            <a:r>
              <a:rPr lang="en-US" dirty="0"/>
              <a:t>So, instead we’re going to do our best to explain the project of bringing Competency-Based training paradigms into GIFT as part of our project.</a:t>
            </a:r>
          </a:p>
          <a:p>
            <a:endParaRPr lang="en-US" dirty="0"/>
          </a:p>
          <a:p>
            <a:r>
              <a:rPr lang="en-US" dirty="0"/>
              <a:t>We’ll go through and show some pictures, movies of the live system, and hopefully be able to co-locate in a physical office sometime and offer demonstrations to anyone in Orlando at a later date.</a:t>
            </a:r>
          </a:p>
          <a:p>
            <a:endParaRPr lang="en-US" dirty="0"/>
          </a:p>
          <a:p>
            <a:r>
              <a:rPr lang="en-US" dirty="0"/>
              <a:t>We’ll be talking to you about one of our interesting training project involving nuclear reactor training, how we built a competency framework around it, and finally how interesting it was to be able to modernize-the-modernized training further by allowing GIFT to do one of the things it does best – </a:t>
            </a:r>
          </a:p>
          <a:p>
            <a:endParaRPr lang="en-US" dirty="0"/>
          </a:p>
          <a:p>
            <a:r>
              <a:rPr lang="en-US" dirty="0"/>
              <a:t>Provide adaptive instruction and tutoring.</a:t>
            </a:r>
          </a:p>
        </p:txBody>
      </p:sp>
      <p:sp>
        <p:nvSpPr>
          <p:cNvPr id="4" name="Slide Number Placeholder 3"/>
          <p:cNvSpPr>
            <a:spLocks noGrp="1"/>
          </p:cNvSpPr>
          <p:nvPr>
            <p:ph type="sldNum" sz="quarter" idx="5"/>
          </p:nvPr>
        </p:nvSpPr>
        <p:spPr/>
        <p:txBody>
          <a:bodyPr/>
          <a:lstStyle/>
          <a:p>
            <a:fld id="{0F8442E7-1E35-4707-8504-AE37222ED57D}" type="slidenum">
              <a:rPr lang="en-US" smtClean="0"/>
              <a:t>3</a:t>
            </a:fld>
            <a:endParaRPr lang="en-US"/>
          </a:p>
        </p:txBody>
      </p:sp>
    </p:spTree>
    <p:extLst>
      <p:ext uri="{BB962C8B-B14F-4D97-AF65-F5344CB8AC3E}">
        <p14:creationId xmlns:p14="http://schemas.microsoft.com/office/powerpoint/2010/main" val="343086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a little explanation on why we aren’t mailing everyone HTC </a:t>
            </a:r>
            <a:r>
              <a:rPr lang="en-US" dirty="0" err="1"/>
              <a:t>vive</a:t>
            </a:r>
            <a:r>
              <a:rPr lang="en-US" dirty="0"/>
              <a:t> pros, super computers, or having the entire system online.  COST PROHIBITIVE, duh ;).</a:t>
            </a:r>
          </a:p>
          <a:p>
            <a:endParaRPr lang="en-US" dirty="0"/>
          </a:p>
          <a:p>
            <a:r>
              <a:rPr lang="en-US" dirty="0"/>
              <a:t>The full system is actually fairly complex!</a:t>
            </a:r>
          </a:p>
          <a:p>
            <a:endParaRPr lang="en-US" dirty="0"/>
          </a:p>
          <a:p>
            <a:r>
              <a:rPr lang="en-US" dirty="0"/>
              <a:t>The whole goal is to bring in competencies into GIFT’s ability to use as Course Concepts – if you aren’t familiar with those terms don’t worry, they’ll be explained in detail later.</a:t>
            </a:r>
          </a:p>
          <a:p>
            <a:endParaRPr lang="en-US" dirty="0"/>
          </a:p>
          <a:p>
            <a:r>
              <a:rPr lang="en-US" dirty="0"/>
              <a:t>These competencies need a focus though – not merely being test data.  Having real data really helps us as codevelopers to understand that we’re not only engineering software correctly, but we’re engineering it WISELY and on target with GIFT community needs.</a:t>
            </a:r>
          </a:p>
          <a:p>
            <a:endParaRPr lang="en-US" dirty="0"/>
          </a:p>
          <a:p>
            <a:r>
              <a:rPr lang="en-US" dirty="0"/>
              <a:t>Another nonprofit project that we contributed to was to modernize training in the nuclear reactor sector.  Now – this next part is NOT our opinion – we’ve simply been told that the nuclear reactor training programs have been in need of modernization for a couple of years.</a:t>
            </a:r>
          </a:p>
          <a:p>
            <a:endParaRPr lang="en-US" dirty="0"/>
          </a:p>
          <a:p>
            <a:r>
              <a:rPr lang="en-US" dirty="0"/>
              <a:t>Through joint, multi-company efforts the nuclear reactor training system was created, basically to create a virtual (but also desktop-compatible) program to let technicians train on topics they might not otherwise have access to.</a:t>
            </a:r>
          </a:p>
          <a:p>
            <a:endParaRPr lang="en-US" dirty="0"/>
          </a:p>
          <a:p>
            <a:r>
              <a:rPr lang="en-US" dirty="0"/>
              <a:t>and since we had license to demonstrate it (but not OWN it), it was a perfect fit to use for domain knowledge when trying to come up with competency frameworks to build in CaSS and integrate into GIFT adaptive tutoring methodologies.</a:t>
            </a:r>
          </a:p>
        </p:txBody>
      </p:sp>
      <p:sp>
        <p:nvSpPr>
          <p:cNvPr id="4" name="Slide Number Placeholder 3"/>
          <p:cNvSpPr>
            <a:spLocks noGrp="1"/>
          </p:cNvSpPr>
          <p:nvPr>
            <p:ph type="sldNum" sz="quarter" idx="5"/>
          </p:nvPr>
        </p:nvSpPr>
        <p:spPr/>
        <p:txBody>
          <a:bodyPr/>
          <a:lstStyle/>
          <a:p>
            <a:fld id="{0F8442E7-1E35-4707-8504-AE37222ED57D}" type="slidenum">
              <a:rPr lang="en-US" smtClean="0"/>
              <a:t>4</a:t>
            </a:fld>
            <a:endParaRPr lang="en-US"/>
          </a:p>
        </p:txBody>
      </p:sp>
    </p:spTree>
    <p:extLst>
      <p:ext uri="{BB962C8B-B14F-4D97-AF65-F5344CB8AC3E}">
        <p14:creationId xmlns:p14="http://schemas.microsoft.com/office/powerpoint/2010/main" val="123464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slide is a bit of an eye chart but it basically explains what GIFT is doing in the context of this project</a:t>
            </a:r>
          </a:p>
          <a:p>
            <a:endParaRPr lang="en-US" dirty="0"/>
          </a:p>
          <a:p>
            <a:r>
              <a:rPr lang="en-US" dirty="0"/>
              <a:t>GIFT brings everything that it normally does to the table, as always and as many other presentations today and tomorrow will explain.</a:t>
            </a:r>
          </a:p>
          <a:p>
            <a:endParaRPr lang="en-US" dirty="0"/>
          </a:p>
          <a:p>
            <a:r>
              <a:rPr lang="en-US" dirty="0"/>
              <a:t>In the context of competency frameworks that are becoming more accessible via GIFT every day – it is a new capability added to GIFT through piggy backing off of Course Concepts.</a:t>
            </a:r>
          </a:p>
          <a:p>
            <a:endParaRPr lang="en-US" dirty="0"/>
          </a:p>
          <a:p>
            <a:r>
              <a:rPr lang="en-US" dirty="0"/>
              <a:t>For those that aren’t familiar, Course Concepts are properties in GIFT that are used to tag not only courses overall but concepts INSIDE of the courses, and once an author tags a Course Object in a GIFT course or tags Course Content as covering a Course Concept, the whole </a:t>
            </a:r>
            <a:r>
              <a:rPr lang="en-US" dirty="0" err="1"/>
              <a:t>Automagic</a:t>
            </a:r>
            <a:r>
              <a:rPr lang="en-US" dirty="0"/>
              <a:t> of GIFT tutoring can start taking place within a course.</a:t>
            </a:r>
          </a:p>
          <a:p>
            <a:endParaRPr lang="en-US" dirty="0"/>
          </a:p>
          <a:p>
            <a:r>
              <a:rPr lang="en-US" dirty="0"/>
              <a:t>Competencies let GIFT have yet another avenue by which to tag these courses, content, and enable adaptive tutoring.</a:t>
            </a:r>
          </a:p>
          <a:p>
            <a:endParaRPr lang="en-US" dirty="0"/>
          </a:p>
          <a:p>
            <a:r>
              <a:rPr lang="en-US" dirty="0"/>
              <a:t>And, looking above to the chart, we start to see the different parts of GIFT that this undertaking influenced. </a:t>
            </a:r>
          </a:p>
          <a:p>
            <a:endParaRPr lang="en-US" dirty="0"/>
          </a:p>
          <a:p>
            <a:r>
              <a:rPr lang="en-US" dirty="0"/>
              <a:t>Sensors through some of the specialized nuclear reactor training hardware that could then be pinged for status using GIFT’s preexisting sensor integrations (for instance the heart rate monitor we presented last year for GIFTSym7)</a:t>
            </a:r>
          </a:p>
          <a:p>
            <a:endParaRPr lang="en-US" dirty="0"/>
          </a:p>
          <a:p>
            <a:r>
              <a:rPr lang="en-US" dirty="0"/>
              <a:t>External applications through serious games (specifically the Unity Game engine this time around)</a:t>
            </a:r>
          </a:p>
          <a:p>
            <a:endParaRPr lang="en-US" dirty="0"/>
          </a:p>
          <a:p>
            <a:r>
              <a:rPr lang="en-US" dirty="0"/>
              <a:t>Now creating an entire competency framework from the ground up is a major undertaking, and that’s why the GIFT team studied existing and available technologies, and we’ll get to that in just a moment…</a:t>
            </a:r>
          </a:p>
        </p:txBody>
      </p:sp>
      <p:sp>
        <p:nvSpPr>
          <p:cNvPr id="4" name="Slide Number Placeholder 3"/>
          <p:cNvSpPr>
            <a:spLocks noGrp="1"/>
          </p:cNvSpPr>
          <p:nvPr>
            <p:ph type="sldNum" sz="quarter" idx="5"/>
          </p:nvPr>
        </p:nvSpPr>
        <p:spPr/>
        <p:txBody>
          <a:bodyPr/>
          <a:lstStyle/>
          <a:p>
            <a:fld id="{0F8442E7-1E35-4707-8504-AE37222ED57D}" type="slidenum">
              <a:rPr lang="en-US" smtClean="0"/>
              <a:t>5</a:t>
            </a:fld>
            <a:endParaRPr lang="en-US"/>
          </a:p>
        </p:txBody>
      </p:sp>
    </p:spTree>
    <p:extLst>
      <p:ext uri="{BB962C8B-B14F-4D97-AF65-F5344CB8AC3E}">
        <p14:creationId xmlns:p14="http://schemas.microsoft.com/office/powerpoint/2010/main" val="270628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a real quick video on selecting, editing, and cancelling Course Concepts accessed in CaSS.</a:t>
            </a:r>
          </a:p>
          <a:p>
            <a:endParaRPr lang="en-US" dirty="0"/>
          </a:p>
          <a:p>
            <a:r>
              <a:rPr lang="en-US" dirty="0"/>
              <a:t>So, I’ll just hit play while I talk a little bit about what’s going on…</a:t>
            </a:r>
          </a:p>
          <a:p>
            <a:endParaRPr lang="en-US" dirty="0"/>
          </a:p>
          <a:p>
            <a:r>
              <a:rPr lang="en-US" dirty="0"/>
              <a:t>Just like standard course concepts, a competency entered through the CaSS tool will become accessible in a GIFT course.</a:t>
            </a:r>
          </a:p>
          <a:p>
            <a:endParaRPr lang="en-US" dirty="0"/>
          </a:p>
          <a:p>
            <a:r>
              <a:rPr lang="en-US" dirty="0"/>
              <a:t>Now, which competency framework is provided to authors, how it’s selected, whether or not users will be able to point to their own CaSS servers and competency framework – those are the items currently in development.</a:t>
            </a:r>
          </a:p>
          <a:p>
            <a:endParaRPr lang="en-US" dirty="0"/>
          </a:p>
          <a:p>
            <a:r>
              <a:rPr lang="en-US" dirty="0"/>
              <a:t>But, what we have now is an available, online, editable competency framework that a development version of GIFT can access through REST calls.</a:t>
            </a:r>
          </a:p>
          <a:p>
            <a:endParaRPr lang="en-US" dirty="0"/>
          </a:p>
          <a:p>
            <a:r>
              <a:rPr lang="en-US" dirty="0"/>
              <a:t>REST, in this context which I’m sure we could all use more of otherwise, is just a standard protocol that GIFT, CaSS, Unity, and therefore the nuclear reactor training software that we happen to be using for a test bed can all use to communicate together.</a:t>
            </a:r>
          </a:p>
          <a:p>
            <a:endParaRPr lang="en-US" dirty="0"/>
          </a:p>
          <a:p>
            <a:r>
              <a:rPr lang="en-US" dirty="0"/>
              <a:t>And, at this point I hope the video worked, but if not we’ll have all the videos referenced in this presentation linked to at the end, in an unlisted YouTube channel so with the direct link you should be able to watch them later too if you’d like.</a:t>
            </a:r>
          </a:p>
          <a:p>
            <a:endParaRPr lang="en-US" dirty="0"/>
          </a:p>
          <a:p>
            <a:r>
              <a:rPr lang="en-US" dirty="0"/>
              <a:t>So, now let’s take a look at where these competencies came from -</a:t>
            </a:r>
          </a:p>
        </p:txBody>
      </p:sp>
      <p:sp>
        <p:nvSpPr>
          <p:cNvPr id="4" name="Slide Number Placeholder 3"/>
          <p:cNvSpPr>
            <a:spLocks noGrp="1"/>
          </p:cNvSpPr>
          <p:nvPr>
            <p:ph type="sldNum" sz="quarter" idx="5"/>
          </p:nvPr>
        </p:nvSpPr>
        <p:spPr/>
        <p:txBody>
          <a:bodyPr/>
          <a:lstStyle/>
          <a:p>
            <a:fld id="{0F8442E7-1E35-4707-8504-AE37222ED57D}" type="slidenum">
              <a:rPr lang="en-US" smtClean="0"/>
              <a:t>6</a:t>
            </a:fld>
            <a:endParaRPr lang="en-US"/>
          </a:p>
        </p:txBody>
      </p:sp>
    </p:spTree>
    <p:extLst>
      <p:ext uri="{BB962C8B-B14F-4D97-AF65-F5344CB8AC3E}">
        <p14:creationId xmlns:p14="http://schemas.microsoft.com/office/powerpoint/2010/main" val="298727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CaSS stands for the Competency and Skills System and is an ADL initiative, is open source, and ended up being perfect for integration with GIFT due to all these compatibilities – not only on the software level but logistically as well.</a:t>
            </a:r>
          </a:p>
          <a:p>
            <a:endParaRPr lang="en-US" dirty="0"/>
          </a:p>
          <a:p>
            <a:r>
              <a:rPr lang="en-US" dirty="0"/>
              <a:t>A link is provided here is anyone would like to check it out,</a:t>
            </a:r>
          </a:p>
          <a:p>
            <a:endParaRPr lang="en-US" dirty="0"/>
          </a:p>
          <a:p>
            <a:r>
              <a:rPr lang="en-US" dirty="0"/>
              <a:t>And through using the access to the open source tools we were able not only to create a Framework for our own use on the CaSS public server, but also create one of our own for exclusive use with GIFT</a:t>
            </a:r>
          </a:p>
          <a:p>
            <a:endParaRPr lang="en-US" dirty="0"/>
          </a:p>
          <a:p>
            <a:r>
              <a:rPr lang="en-US" dirty="0"/>
              <a:t>There are some special configurations and work that needed to happen in order to stand up this specific server, so again after things get back to normal all these artifacts will be provided to the community as part of this bundle.</a:t>
            </a:r>
          </a:p>
          <a:p>
            <a:endParaRPr lang="en-US" dirty="0"/>
          </a:p>
          <a:p>
            <a:endParaRPr lang="en-US" dirty="0"/>
          </a:p>
        </p:txBody>
      </p:sp>
      <p:sp>
        <p:nvSpPr>
          <p:cNvPr id="4" name="Slide Number Placeholder 3"/>
          <p:cNvSpPr>
            <a:spLocks noGrp="1"/>
          </p:cNvSpPr>
          <p:nvPr>
            <p:ph type="sldNum" sz="quarter" idx="5"/>
          </p:nvPr>
        </p:nvSpPr>
        <p:spPr/>
        <p:txBody>
          <a:bodyPr/>
          <a:lstStyle/>
          <a:p>
            <a:fld id="{0F8442E7-1E35-4707-8504-AE37222ED57D}" type="slidenum">
              <a:rPr lang="en-US" smtClean="0"/>
              <a:t>7</a:t>
            </a:fld>
            <a:endParaRPr lang="en-US"/>
          </a:p>
        </p:txBody>
      </p:sp>
    </p:spTree>
    <p:extLst>
      <p:ext uri="{BB962C8B-B14F-4D97-AF65-F5344CB8AC3E}">
        <p14:creationId xmlns:p14="http://schemas.microsoft.com/office/powerpoint/2010/main" val="14218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little more on CaSS and how it integrates with GIFT, then we’ll bring in the nuclear trainer software to the picture</a:t>
            </a:r>
          </a:p>
          <a:p>
            <a:endParaRPr lang="en-US" dirty="0"/>
          </a:p>
          <a:p>
            <a:r>
              <a:rPr lang="en-US" dirty="0"/>
              <a:t>When you either access ADLs or our CaSS server and make a free account, you’ll immediately hit the landing page that will allow you to do way more with frameworks than we have time to discuss in this presentation.</a:t>
            </a:r>
          </a:p>
          <a:p>
            <a:endParaRPr lang="en-US" dirty="0"/>
          </a:p>
          <a:p>
            <a:r>
              <a:rPr lang="en-US" dirty="0"/>
              <a:t>For the GIFT integration, we mainly focused on creating a framework that directly ported the competencies and lesson steps that were provided to us from the nuclear reactor training efforts.</a:t>
            </a:r>
          </a:p>
          <a:p>
            <a:endParaRPr lang="en-US" dirty="0"/>
          </a:p>
          <a:p>
            <a:r>
              <a:rPr lang="en-US" dirty="0"/>
              <a:t>We also have some Squad Overmatch styled framework data provided by the CaSS team, and it also sounds like there may be some great medical framework data on the way.  All these different styles of competency data really help us design the capabilities in GIFT correctly so we can meet the community’s needs.</a:t>
            </a:r>
          </a:p>
          <a:p>
            <a:endParaRPr lang="en-US" dirty="0"/>
          </a:p>
          <a:p>
            <a:r>
              <a:rPr lang="en-US" dirty="0"/>
              <a:t>You can also see here some of the steps that we ported over from Nuclear Reactor competencies, and of special final note about CaSS for this GIFT project is the concept of competency relationships to each other.</a:t>
            </a:r>
          </a:p>
          <a:p>
            <a:endParaRPr lang="en-US" dirty="0"/>
          </a:p>
          <a:p>
            <a:r>
              <a:rPr lang="en-US" dirty="0"/>
              <a:t>Having stand alone competencies in a good technical solution would be one thing, but being able to utilize all the other capabilities alongside GIFT really opens the door for adaptive tutoring and content recommendation to name just a couple of things.  </a:t>
            </a:r>
          </a:p>
          <a:p>
            <a:endParaRPr lang="en-US" dirty="0"/>
          </a:p>
          <a:p>
            <a:r>
              <a:rPr lang="en-US" dirty="0"/>
              <a:t>Through being able to tag a course and course content, and then being able to gauge learner profiles and their progress through different competency trees is really where this project showed us the potential of what was going on here.  Then, a step further later in the year or maybe even next, being able to combine those profiles and aggregate them up to team and squad levels of mission readiness assessment is of great importance to a lot of GIFT stakeholders.</a:t>
            </a:r>
          </a:p>
        </p:txBody>
      </p:sp>
      <p:sp>
        <p:nvSpPr>
          <p:cNvPr id="4" name="Slide Number Placeholder 3"/>
          <p:cNvSpPr>
            <a:spLocks noGrp="1"/>
          </p:cNvSpPr>
          <p:nvPr>
            <p:ph type="sldNum" sz="quarter" idx="5"/>
          </p:nvPr>
        </p:nvSpPr>
        <p:spPr/>
        <p:txBody>
          <a:bodyPr/>
          <a:lstStyle/>
          <a:p>
            <a:fld id="{0F8442E7-1E35-4707-8504-AE37222ED57D}" type="slidenum">
              <a:rPr lang="en-US" smtClean="0"/>
              <a:t>8</a:t>
            </a:fld>
            <a:endParaRPr lang="en-US"/>
          </a:p>
        </p:txBody>
      </p:sp>
    </p:spTree>
    <p:extLst>
      <p:ext uri="{BB962C8B-B14F-4D97-AF65-F5344CB8AC3E}">
        <p14:creationId xmlns:p14="http://schemas.microsoft.com/office/powerpoint/2010/main" val="375611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throughout our nonprofit and community service efforts we come across a lot of areas where we can be of assistance.  Turns out that the Dept of Energy was one such area, and it was due to the state of training being in dire need of modernization that we got involved with this project.</a:t>
            </a:r>
          </a:p>
          <a:p>
            <a:endParaRPr lang="en-US" dirty="0"/>
          </a:p>
          <a:p>
            <a:r>
              <a:rPr lang="en-US" dirty="0"/>
              <a:t>We got to be part of a multi-company effort (cant talk about which ones though) to enhance training across in-need sectors</a:t>
            </a:r>
          </a:p>
          <a:p>
            <a:endParaRPr lang="en-US" dirty="0"/>
          </a:p>
          <a:p>
            <a:r>
              <a:rPr lang="en-US" dirty="0"/>
              <a:t>This effort opportunity coincided with GIFT’s need for formal competencies to test use cases against</a:t>
            </a:r>
          </a:p>
          <a:p>
            <a:endParaRPr lang="en-US" dirty="0"/>
          </a:p>
          <a:p>
            <a:r>
              <a:rPr lang="en-US" dirty="0"/>
              <a:t>Led us to basically combine the GIFT integration efforts to include a competency framework, and some of the most modern training available on a Desktop PC</a:t>
            </a:r>
          </a:p>
          <a:p>
            <a:endParaRPr lang="en-US" dirty="0"/>
          </a:p>
          <a:p>
            <a:r>
              <a:rPr lang="en-US" dirty="0"/>
              <a:t>100+ steps of nuclear technician training complete with Desktop and Virtual Reality versions</a:t>
            </a:r>
          </a:p>
          <a:p>
            <a:endParaRPr lang="en-US" dirty="0"/>
          </a:p>
          <a:p>
            <a:r>
              <a:rPr lang="en-US" dirty="0"/>
              <a:t>Was a multi-month effort and the training tool is now actually deployed in the field, which gives us a real opportunity to be included in on those baseline results to test this project’s adaptive training improvements against later in the year</a:t>
            </a:r>
          </a:p>
          <a:p>
            <a:endParaRPr lang="en-US" dirty="0"/>
          </a:p>
          <a:p>
            <a:r>
              <a:rPr lang="en-US" dirty="0"/>
              <a:t>We’ll show some pictures here now then videos later…</a:t>
            </a:r>
          </a:p>
        </p:txBody>
      </p:sp>
      <p:sp>
        <p:nvSpPr>
          <p:cNvPr id="4" name="Slide Number Placeholder 3"/>
          <p:cNvSpPr>
            <a:spLocks noGrp="1"/>
          </p:cNvSpPr>
          <p:nvPr>
            <p:ph type="sldNum" sz="quarter" idx="5"/>
          </p:nvPr>
        </p:nvSpPr>
        <p:spPr/>
        <p:txBody>
          <a:bodyPr/>
          <a:lstStyle/>
          <a:p>
            <a:fld id="{0F8442E7-1E35-4707-8504-AE37222ED57D}" type="slidenum">
              <a:rPr lang="en-US" smtClean="0"/>
              <a:t>9</a:t>
            </a:fld>
            <a:endParaRPr lang="en-US"/>
          </a:p>
        </p:txBody>
      </p:sp>
    </p:spTree>
    <p:extLst>
      <p:ext uri="{BB962C8B-B14F-4D97-AF65-F5344CB8AC3E}">
        <p14:creationId xmlns:p14="http://schemas.microsoft.com/office/powerpoint/2010/main" val="106559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81190" y="3085764"/>
            <a:ext cx="10993550" cy="33381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5/27/20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Rectangle 1">
            <a:extLst>
              <a:ext uri="{FF2B5EF4-FFF2-40B4-BE49-F238E27FC236}">
                <a16:creationId xmlns:a16="http://schemas.microsoft.com/office/drawing/2014/main" id="{5688E5B1-4139-AD48-BA45-9CE6A55A1ED0}"/>
              </a:ext>
            </a:extLst>
          </p:cNvPr>
          <p:cNvSpPr/>
          <p:nvPr userDrawn="1"/>
        </p:nvSpPr>
        <p:spPr>
          <a:xfrm>
            <a:off x="109259" y="456433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420804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360596E6-4DE9-A746-9D39-94401D2B4645}"/>
              </a:ext>
            </a:extLst>
          </p:cNvPr>
          <p:cNvSpPr/>
          <p:nvPr userDrawn="1"/>
        </p:nvSpPr>
        <p:spPr>
          <a:xfrm rot="16200000">
            <a:off x="3619401" y="2402840"/>
            <a:ext cx="1270001" cy="12701"/>
          </a:xfrm>
          <a:prstGeom prst="rect">
            <a:avLst/>
          </a:prstGeom>
          <a:solidFill>
            <a:srgbClr val="111111"/>
          </a:solidFill>
          <a:ln w="12700">
            <a:miter lim="400000"/>
          </a:ln>
        </p:spPr>
        <p:txBody>
          <a:bodyPr lIns="25400" tIns="25400" rIns="25400" bIns="25400" anchor="ctr"/>
          <a:lstStyle/>
          <a:p>
            <a:pPr algn="ctr">
              <a:defRPr sz="3200" spc="0">
                <a:solidFill>
                  <a:srgbClr val="000000"/>
                </a:solidFill>
                <a:latin typeface="Helvetica Light"/>
                <a:ea typeface="Helvetica Light"/>
                <a:cs typeface="Helvetica Light"/>
                <a:sym typeface="Helvetica Light"/>
              </a:defRPr>
            </a:pPr>
            <a:endParaRPr lang="en-US" sz="1600" noProof="0" dirty="0"/>
          </a:p>
        </p:txBody>
      </p:sp>
      <p:sp>
        <p:nvSpPr>
          <p:cNvPr id="14" name="Picture Placeholder 13">
            <a:extLst>
              <a:ext uri="{FF2B5EF4-FFF2-40B4-BE49-F238E27FC236}">
                <a16:creationId xmlns:a16="http://schemas.microsoft.com/office/drawing/2014/main" id="{14FCD294-AF1C-5E4C-A4DA-80CFCFA430D2}"/>
              </a:ext>
            </a:extLst>
          </p:cNvPr>
          <p:cNvSpPr>
            <a:spLocks noGrp="1"/>
          </p:cNvSpPr>
          <p:nvPr>
            <p:ph type="pic" sz="quarter" idx="13"/>
          </p:nvPr>
        </p:nvSpPr>
        <p:spPr>
          <a:xfrm>
            <a:off x="973138" y="917461"/>
            <a:ext cx="2205037" cy="4989627"/>
          </a:xfrm>
          <a:custGeom>
            <a:avLst/>
            <a:gdLst>
              <a:gd name="connsiteX0" fmla="*/ 0 w 2205037"/>
              <a:gd name="connsiteY0" fmla="*/ 0 h 4989627"/>
              <a:gd name="connsiteX1" fmla="*/ 2205037 w 2205037"/>
              <a:gd name="connsiteY1" fmla="*/ 0 h 4989627"/>
              <a:gd name="connsiteX2" fmla="*/ 2205037 w 2205037"/>
              <a:gd name="connsiteY2" fmla="*/ 4989627 h 4989627"/>
              <a:gd name="connsiteX3" fmla="*/ 0 w 2205037"/>
              <a:gd name="connsiteY3" fmla="*/ 4989627 h 4989627"/>
              <a:gd name="connsiteX4" fmla="*/ 0 w 2205037"/>
              <a:gd name="connsiteY4" fmla="*/ 4286290 h 4989627"/>
              <a:gd name="connsiteX5" fmla="*/ 809319 w 2205037"/>
              <a:gd name="connsiteY5" fmla="*/ 4286290 h 4989627"/>
              <a:gd name="connsiteX6" fmla="*/ 809319 w 2205037"/>
              <a:gd name="connsiteY6" fmla="*/ 3905289 h 4989627"/>
              <a:gd name="connsiteX7" fmla="*/ 0 w 2205037"/>
              <a:gd name="connsiteY7" fmla="*/ 3905289 h 49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5037" h="4989627">
                <a:moveTo>
                  <a:pt x="0" y="0"/>
                </a:moveTo>
                <a:lnTo>
                  <a:pt x="2205037" y="0"/>
                </a:lnTo>
                <a:lnTo>
                  <a:pt x="2205037" y="4989627"/>
                </a:lnTo>
                <a:lnTo>
                  <a:pt x="0" y="4989627"/>
                </a:lnTo>
                <a:lnTo>
                  <a:pt x="0" y="4286290"/>
                </a:lnTo>
                <a:lnTo>
                  <a:pt x="809319" y="4286290"/>
                </a:lnTo>
                <a:lnTo>
                  <a:pt x="809319" y="3905289"/>
                </a:lnTo>
                <a:lnTo>
                  <a:pt x="0" y="3905289"/>
                </a:lnTo>
                <a:close/>
              </a:path>
            </a:pathLst>
          </a:custGeom>
          <a:solidFill>
            <a:schemeClr val="tx2"/>
          </a:solidFill>
        </p:spPr>
        <p:txBody>
          <a:bodyPr wrap="square">
            <a:noAutofit/>
          </a:bodyPr>
          <a:lstStyle/>
          <a:p>
            <a:r>
              <a:rPr lang="en-US"/>
              <a:t>Click icon to add picture</a:t>
            </a:r>
            <a:endParaRPr lang="en-US" dirty="0"/>
          </a:p>
        </p:txBody>
      </p:sp>
      <p:sp>
        <p:nvSpPr>
          <p:cNvPr id="15" name="Rectangle 1">
            <a:extLst>
              <a:ext uri="{FF2B5EF4-FFF2-40B4-BE49-F238E27FC236}">
                <a16:creationId xmlns:a16="http://schemas.microsoft.com/office/drawing/2014/main" id="{8EDF2123-85B2-F547-8D7A-F0273E1E9E85}"/>
              </a:ext>
            </a:extLst>
          </p:cNvPr>
          <p:cNvSpPr/>
          <p:nvPr userDrawn="1"/>
        </p:nvSpPr>
        <p:spPr>
          <a:xfrm>
            <a:off x="764089" y="4824593"/>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8" name="Title 1">
            <a:extLst>
              <a:ext uri="{FF2B5EF4-FFF2-40B4-BE49-F238E27FC236}">
                <a16:creationId xmlns:a16="http://schemas.microsoft.com/office/drawing/2014/main" id="{51DA15C9-6722-0B47-897A-7DC9AED35B7C}"/>
              </a:ext>
            </a:extLst>
          </p:cNvPr>
          <p:cNvSpPr>
            <a:spLocks noGrp="1"/>
          </p:cNvSpPr>
          <p:nvPr>
            <p:ph type="title" hasCustomPrompt="1"/>
          </p:nvPr>
        </p:nvSpPr>
        <p:spPr>
          <a:xfrm>
            <a:off x="4248051" y="2945525"/>
            <a:ext cx="2945494" cy="1613201"/>
          </a:xfrm>
        </p:spPr>
        <p:txBody>
          <a:bodyPr lIns="0" tIns="0" rIns="0" bIns="0" anchor="b">
            <a:normAutofit/>
          </a:bodyPr>
          <a:lstStyle>
            <a:lvl1pPr>
              <a:defRPr sz="3400"/>
            </a:lvl1pPr>
          </a:lstStyle>
          <a:p>
            <a:r>
              <a:rPr lang="en-US" dirty="0"/>
              <a:t>TITLE GOES HERE</a:t>
            </a:r>
          </a:p>
        </p:txBody>
      </p:sp>
      <p:sp>
        <p:nvSpPr>
          <p:cNvPr id="22" name="Content Placeholder 20">
            <a:extLst>
              <a:ext uri="{FF2B5EF4-FFF2-40B4-BE49-F238E27FC236}">
                <a16:creationId xmlns:a16="http://schemas.microsoft.com/office/drawing/2014/main" id="{5FFB748F-E999-9A4B-B9D8-B6E1C2AE0134}"/>
              </a:ext>
            </a:extLst>
          </p:cNvPr>
          <p:cNvSpPr>
            <a:spLocks noGrp="1"/>
          </p:cNvSpPr>
          <p:nvPr>
            <p:ph sz="quarter" idx="14"/>
          </p:nvPr>
        </p:nvSpPr>
        <p:spPr>
          <a:xfrm>
            <a:off x="7405688" y="2005013"/>
            <a:ext cx="4510087" cy="402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582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placeholder.jpg">
            <a:extLst>
              <a:ext uri="{FF2B5EF4-FFF2-40B4-BE49-F238E27FC236}">
                <a16:creationId xmlns:a16="http://schemas.microsoft.com/office/drawing/2014/main" id="{D447DA2F-5DA0-834C-9AFA-DC4F7B4ECCDC}"/>
              </a:ext>
            </a:extLst>
          </p:cNvPr>
          <p:cNvSpPr>
            <a:spLocks noGrp="1"/>
          </p:cNvSpPr>
          <p:nvPr>
            <p:ph type="pic" sz="quarter" idx="13"/>
          </p:nvPr>
        </p:nvSpPr>
        <p:spPr>
          <a:xfrm>
            <a:off x="10128308" y="717550"/>
            <a:ext cx="2063601" cy="4953001"/>
          </a:xfrm>
          <a:prstGeom prst="rect">
            <a:avLst/>
          </a:prstGeom>
          <a:solidFill>
            <a:schemeClr val="tx2"/>
          </a:solidFill>
        </p:spPr>
        <p:txBody>
          <a:bodyPr lIns="91439" tIns="45719" rIns="91439" bIns="45719">
            <a:noAutofit/>
          </a:bodyPr>
          <a:lstStyle/>
          <a:p>
            <a:r>
              <a:rPr lang="en-US" noProof="0"/>
              <a:t>Click icon to add picture</a:t>
            </a:r>
          </a:p>
        </p:txBody>
      </p:sp>
      <p:sp>
        <p:nvSpPr>
          <p:cNvPr id="10" name="Picture Placeholder 9">
            <a:extLst>
              <a:ext uri="{FF2B5EF4-FFF2-40B4-BE49-F238E27FC236}">
                <a16:creationId xmlns:a16="http://schemas.microsoft.com/office/drawing/2014/main" id="{0292654E-1088-3C42-A573-2CBF48FA3324}"/>
              </a:ext>
            </a:extLst>
          </p:cNvPr>
          <p:cNvSpPr>
            <a:spLocks noGrp="1"/>
          </p:cNvSpPr>
          <p:nvPr>
            <p:ph type="pic" sz="quarter" idx="14"/>
          </p:nvPr>
        </p:nvSpPr>
        <p:spPr>
          <a:xfrm>
            <a:off x="1274457" y="3168650"/>
            <a:ext cx="3367194" cy="3689350"/>
          </a:xfrm>
          <a:custGeom>
            <a:avLst/>
            <a:gdLst>
              <a:gd name="connsiteX0" fmla="*/ 0 w 3367194"/>
              <a:gd name="connsiteY0" fmla="*/ 0 h 3689350"/>
              <a:gd name="connsiteX1" fmla="*/ 3367194 w 3367194"/>
              <a:gd name="connsiteY1" fmla="*/ 0 h 3689350"/>
              <a:gd name="connsiteX2" fmla="*/ 3367194 w 3367194"/>
              <a:gd name="connsiteY2" fmla="*/ 3689350 h 3689350"/>
              <a:gd name="connsiteX3" fmla="*/ 0 w 3367194"/>
              <a:gd name="connsiteY3" fmla="*/ 3689350 h 3689350"/>
              <a:gd name="connsiteX4" fmla="*/ 0 w 3367194"/>
              <a:gd name="connsiteY4" fmla="*/ 2035101 h 3689350"/>
              <a:gd name="connsiteX5" fmla="*/ 508000 w 3367194"/>
              <a:gd name="connsiteY5" fmla="*/ 2035101 h 3689350"/>
              <a:gd name="connsiteX6" fmla="*/ 508000 w 3367194"/>
              <a:gd name="connsiteY6" fmla="*/ 1654100 h 3689350"/>
              <a:gd name="connsiteX7" fmla="*/ 0 w 3367194"/>
              <a:gd name="connsiteY7" fmla="*/ 1654100 h 36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194" h="3689350">
                <a:moveTo>
                  <a:pt x="0" y="0"/>
                </a:moveTo>
                <a:lnTo>
                  <a:pt x="3367194" y="0"/>
                </a:lnTo>
                <a:lnTo>
                  <a:pt x="3367194" y="3689350"/>
                </a:lnTo>
                <a:lnTo>
                  <a:pt x="0" y="3689350"/>
                </a:lnTo>
                <a:lnTo>
                  <a:pt x="0" y="2035101"/>
                </a:lnTo>
                <a:lnTo>
                  <a:pt x="508000" y="2035101"/>
                </a:lnTo>
                <a:lnTo>
                  <a:pt x="508000" y="1654100"/>
                </a:lnTo>
                <a:lnTo>
                  <a:pt x="0" y="1654100"/>
                </a:lnTo>
                <a:close/>
              </a:path>
            </a:pathLst>
          </a:custGeom>
          <a:solidFill>
            <a:schemeClr val="tx2"/>
          </a:solidFill>
        </p:spPr>
        <p:txBody>
          <a:bodyPr wrap="square" lIns="91439" tIns="45719" rIns="91439" bIns="45719">
            <a:noAutofit/>
          </a:bodyPr>
          <a:lstStyle/>
          <a:p>
            <a:r>
              <a:rPr lang="en-US" noProof="0"/>
              <a:t>Click icon to add picture</a:t>
            </a:r>
          </a:p>
        </p:txBody>
      </p:sp>
      <p:sp>
        <p:nvSpPr>
          <p:cNvPr id="7" name="placeholder.jpg">
            <a:extLst>
              <a:ext uri="{FF2B5EF4-FFF2-40B4-BE49-F238E27FC236}">
                <a16:creationId xmlns:a16="http://schemas.microsoft.com/office/drawing/2014/main" id="{098C8554-580A-2442-9906-28A71B624A68}"/>
              </a:ext>
            </a:extLst>
          </p:cNvPr>
          <p:cNvSpPr>
            <a:spLocks noGrp="1"/>
          </p:cNvSpPr>
          <p:nvPr>
            <p:ph type="pic" sz="quarter" idx="15"/>
          </p:nvPr>
        </p:nvSpPr>
        <p:spPr>
          <a:xfrm>
            <a:off x="1274457" y="0"/>
            <a:ext cx="3367194" cy="2667000"/>
          </a:xfrm>
          <a:prstGeom prst="rect">
            <a:avLst/>
          </a:prstGeom>
          <a:solidFill>
            <a:schemeClr val="tx2"/>
          </a:solidFill>
        </p:spPr>
        <p:txBody>
          <a:bodyPr lIns="91439" tIns="45719" rIns="91439" bIns="45719">
            <a:noAutofit/>
          </a:bodyPr>
          <a:lstStyle/>
          <a:p>
            <a:r>
              <a:rPr lang="en-US" noProof="0"/>
              <a:t>Click icon to add picture</a:t>
            </a:r>
          </a:p>
        </p:txBody>
      </p:sp>
      <p:sp>
        <p:nvSpPr>
          <p:cNvPr id="11" name="Rectangle 1">
            <a:extLst>
              <a:ext uri="{FF2B5EF4-FFF2-40B4-BE49-F238E27FC236}">
                <a16:creationId xmlns:a16="http://schemas.microsoft.com/office/drawing/2014/main" id="{4DD41584-4B5C-2B41-B712-6810C565BC56}"/>
              </a:ext>
            </a:extLst>
          </p:cNvPr>
          <p:cNvSpPr/>
          <p:nvPr userDrawn="1"/>
        </p:nvSpPr>
        <p:spPr>
          <a:xfrm>
            <a:off x="766456" y="4822750"/>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2" name="Rectangle 1">
            <a:extLst>
              <a:ext uri="{FF2B5EF4-FFF2-40B4-BE49-F238E27FC236}">
                <a16:creationId xmlns:a16="http://schemas.microsoft.com/office/drawing/2014/main" id="{BCFE255A-D792-824C-B7BD-0F53CCBE9393}"/>
              </a:ext>
            </a:extLst>
          </p:cNvPr>
          <p:cNvSpPr/>
          <p:nvPr userDrawn="1"/>
        </p:nvSpPr>
        <p:spPr>
          <a:xfrm>
            <a:off x="9493307" y="290195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dirty="0"/>
          </a:p>
        </p:txBody>
      </p:sp>
      <p:sp>
        <p:nvSpPr>
          <p:cNvPr id="13" name="Rectangle 1">
            <a:extLst>
              <a:ext uri="{FF2B5EF4-FFF2-40B4-BE49-F238E27FC236}">
                <a16:creationId xmlns:a16="http://schemas.microsoft.com/office/drawing/2014/main" id="{C5F7BCC5-255A-E040-9CB6-55FC42CEBF16}"/>
              </a:ext>
            </a:extLst>
          </p:cNvPr>
          <p:cNvSpPr/>
          <p:nvPr userDrawn="1"/>
        </p:nvSpPr>
        <p:spPr>
          <a:xfrm rot="16200000">
            <a:off x="3519629" y="227330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dirty="0"/>
          </a:p>
        </p:txBody>
      </p:sp>
      <p:sp>
        <p:nvSpPr>
          <p:cNvPr id="16" name="Title 1">
            <a:extLst>
              <a:ext uri="{FF2B5EF4-FFF2-40B4-BE49-F238E27FC236}">
                <a16:creationId xmlns:a16="http://schemas.microsoft.com/office/drawing/2014/main" id="{A015DDBE-BC7A-D046-BEA1-79A44722B1F7}"/>
              </a:ext>
            </a:extLst>
          </p:cNvPr>
          <p:cNvSpPr>
            <a:spLocks noGrp="1"/>
          </p:cNvSpPr>
          <p:nvPr>
            <p:ph type="title" hasCustomPrompt="1"/>
          </p:nvPr>
        </p:nvSpPr>
        <p:spPr>
          <a:xfrm>
            <a:off x="6152484" y="3486000"/>
            <a:ext cx="3658324" cy="1613201"/>
          </a:xfrm>
        </p:spPr>
        <p:txBody>
          <a:bodyPr lIns="0" tIns="0" rIns="0" bIns="0" anchor="ctr">
            <a:normAutofit/>
          </a:bodyPr>
          <a:lstStyle>
            <a:lvl1pPr>
              <a:defRPr sz="3400"/>
            </a:lvl1pPr>
          </a:lstStyle>
          <a:p>
            <a:r>
              <a:rPr lang="en-US" dirty="0"/>
              <a:t>TITLE GOES HERE</a:t>
            </a:r>
          </a:p>
        </p:txBody>
      </p:sp>
    </p:spTree>
    <p:extLst>
      <p:ext uri="{BB962C8B-B14F-4D97-AF65-F5344CB8AC3E}">
        <p14:creationId xmlns:p14="http://schemas.microsoft.com/office/powerpoint/2010/main" val="292679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D6BDBD8F-0811-E743-8D29-95FBA6111DCA}"/>
              </a:ext>
            </a:extLst>
          </p:cNvPr>
          <p:cNvSpPr/>
          <p:nvPr userDrawn="1"/>
        </p:nvSpPr>
        <p:spPr>
          <a:xfrm>
            <a:off x="5216208" y="-1"/>
            <a:ext cx="6975793" cy="6858001"/>
          </a:xfrm>
          <a:prstGeom prst="rect">
            <a:avLst/>
          </a:prstGeom>
          <a:solidFill>
            <a:schemeClr val="tx2"/>
          </a:solidFill>
          <a:ln w="12700">
            <a:miter lim="400000"/>
          </a:ln>
        </p:spPr>
        <p:txBody>
          <a:bodyPr lIns="25400" tIns="25400" rIns="25400" bIns="25400" anchor="ctr"/>
          <a:lstStyle/>
          <a:p>
            <a:pPr algn="ctr">
              <a:defRPr sz="3200" spc="0">
                <a:solidFill>
                  <a:srgbClr val="FFFFFF"/>
                </a:solidFill>
                <a:latin typeface="Helvetica Light"/>
                <a:ea typeface="Helvetica Light"/>
                <a:cs typeface="Helvetica Light"/>
                <a:sym typeface="Helvetica Light"/>
              </a:defRPr>
            </a:pPr>
            <a:endParaRPr lang="en-US" sz="1600" noProof="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797983" y="294005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4673599" y="604043"/>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1426632" y="4035869"/>
            <a:ext cx="3658324" cy="1613201"/>
          </a:xfrm>
        </p:spPr>
        <p:txBody>
          <a:bodyPr lIns="0" tIns="0" rIns="0" bIns="0" anchor="b">
            <a:normAutofit/>
          </a:bodyPr>
          <a:lstStyle>
            <a:lvl1pPr>
              <a:defRPr sz="3400"/>
            </a:lvl1pPr>
          </a:lstStyle>
          <a:p>
            <a:r>
              <a:rPr lang="en-US" dirty="0"/>
              <a:t>TITLE GOES HERE</a:t>
            </a:r>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6016689" y="878177"/>
            <a:ext cx="5341775"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49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9E887ACE-210F-4A8A-A033-E24FD239D1BB}"/>
              </a:ext>
            </a:extLst>
          </p:cNvPr>
          <p:cNvSpPr/>
          <p:nvPr userDrawn="1"/>
        </p:nvSpPr>
        <p:spPr>
          <a:xfrm>
            <a:off x="0" y="-1"/>
            <a:ext cx="6975793" cy="6858001"/>
          </a:xfrm>
          <a:prstGeom prst="rect">
            <a:avLst/>
          </a:prstGeom>
          <a:solidFill>
            <a:schemeClr val="tx2"/>
          </a:solidFill>
          <a:ln w="12700">
            <a:miter lim="400000"/>
          </a:ln>
        </p:spPr>
        <p:txBody>
          <a:bodyPr lIns="25400" tIns="25400" rIns="25400" bIns="25400" anchor="ctr"/>
          <a:lstStyle/>
          <a:p>
            <a:pPr algn="ctr">
              <a:defRPr sz="3200" spc="0">
                <a:solidFill>
                  <a:srgbClr val="FFFFFF"/>
                </a:solidFill>
                <a:latin typeface="Helvetica Light"/>
                <a:ea typeface="Helvetica Light"/>
                <a:cs typeface="Helvetica Light"/>
                <a:sym typeface="Helvetica Light"/>
              </a:defRPr>
            </a:pPr>
            <a:endParaRPr lang="en-US" sz="1600" noProof="0"/>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754225" y="878177"/>
            <a:ext cx="5341775"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5/27/20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7326450" y="294005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6482401" y="604043"/>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7955099" y="4035869"/>
            <a:ext cx="3658324" cy="1613201"/>
          </a:xfrm>
        </p:spPr>
        <p:txBody>
          <a:bodyPr lIns="0" tIns="0" rIns="0" bIns="0" anchor="b">
            <a:normAutofit/>
          </a:bodyPr>
          <a:lstStyle>
            <a:lvl1pPr>
              <a:defRPr sz="3400"/>
            </a:lvl1pPr>
          </a:lstStyle>
          <a:p>
            <a:r>
              <a:rPr lang="en-US" dirty="0"/>
              <a:t>TITLE GOES HERE</a:t>
            </a:r>
          </a:p>
        </p:txBody>
      </p:sp>
    </p:spTree>
    <p:extLst>
      <p:ext uri="{BB962C8B-B14F-4D97-AF65-F5344CB8AC3E}">
        <p14:creationId xmlns:p14="http://schemas.microsoft.com/office/powerpoint/2010/main" val="2518009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5/27/20</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1">
            <a:extLst>
              <a:ext uri="{FF2B5EF4-FFF2-40B4-BE49-F238E27FC236}">
                <a16:creationId xmlns:a16="http://schemas.microsoft.com/office/drawing/2014/main" id="{B5C4D9A4-C8E3-4644-9D63-86142FA59A02}"/>
              </a:ext>
            </a:extLst>
          </p:cNvPr>
          <p:cNvSpPr/>
          <p:nvPr userDrawn="1"/>
        </p:nvSpPr>
        <p:spPr>
          <a:xfrm>
            <a:off x="952500" y="952500"/>
            <a:ext cx="10287000" cy="4953000"/>
          </a:xfrm>
          <a:prstGeom prst="rect">
            <a:avLst/>
          </a:prstGeom>
          <a:solidFill>
            <a:schemeClr val="tx2"/>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6" name="Rectangle 1">
            <a:extLst>
              <a:ext uri="{FF2B5EF4-FFF2-40B4-BE49-F238E27FC236}">
                <a16:creationId xmlns:a16="http://schemas.microsoft.com/office/drawing/2014/main" id="{7047AEE3-4D24-FE4F-BC8C-1050F33A970F}"/>
              </a:ext>
            </a:extLst>
          </p:cNvPr>
          <p:cNvSpPr/>
          <p:nvPr userDrawn="1"/>
        </p:nvSpPr>
        <p:spPr>
          <a:xfrm rot="16200000">
            <a:off x="5454650" y="1104900"/>
            <a:ext cx="1270000" cy="12700"/>
          </a:xfrm>
          <a:prstGeom prst="rect">
            <a:avLst/>
          </a:prstGeom>
          <a:solidFill>
            <a:srgbClr val="24282B"/>
          </a:solidFill>
          <a:ln w="12700">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lang="en-US" sz="1600" kern="0" noProof="0" dirty="0">
              <a:solidFill>
                <a:srgbClr val="0433FF"/>
              </a:solidFill>
              <a:latin typeface="Helvetica Light"/>
              <a:sym typeface="Helvetica Light"/>
            </a:endParaRPr>
          </a:p>
        </p:txBody>
      </p:sp>
      <p:sp>
        <p:nvSpPr>
          <p:cNvPr id="7" name="Rectangle 1">
            <a:extLst>
              <a:ext uri="{FF2B5EF4-FFF2-40B4-BE49-F238E27FC236}">
                <a16:creationId xmlns:a16="http://schemas.microsoft.com/office/drawing/2014/main" id="{2B45386C-7F1B-4D47-959C-DE1A73B407E7}"/>
              </a:ext>
            </a:extLst>
          </p:cNvPr>
          <p:cNvSpPr/>
          <p:nvPr userDrawn="1"/>
        </p:nvSpPr>
        <p:spPr>
          <a:xfrm>
            <a:off x="431799" y="136524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8" name="Rectangle 1">
            <a:extLst>
              <a:ext uri="{FF2B5EF4-FFF2-40B4-BE49-F238E27FC236}">
                <a16:creationId xmlns:a16="http://schemas.microsoft.com/office/drawing/2014/main" id="{FB1C5AC5-B8E6-EC4F-8CB9-43E091C422EF}"/>
              </a:ext>
            </a:extLst>
          </p:cNvPr>
          <p:cNvSpPr/>
          <p:nvPr userDrawn="1"/>
        </p:nvSpPr>
        <p:spPr>
          <a:xfrm>
            <a:off x="10731499" y="506537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11" name="Title 1">
            <a:extLst>
              <a:ext uri="{FF2B5EF4-FFF2-40B4-BE49-F238E27FC236}">
                <a16:creationId xmlns:a16="http://schemas.microsoft.com/office/drawing/2014/main" id="{33ACFFFD-2D44-B943-8B58-CC9B7641E79D}"/>
              </a:ext>
            </a:extLst>
          </p:cNvPr>
          <p:cNvSpPr>
            <a:spLocks noGrp="1"/>
          </p:cNvSpPr>
          <p:nvPr>
            <p:ph type="title" hasCustomPrompt="1"/>
          </p:nvPr>
        </p:nvSpPr>
        <p:spPr>
          <a:xfrm>
            <a:off x="1443567" y="3019274"/>
            <a:ext cx="9304867" cy="1613201"/>
          </a:xfrm>
        </p:spPr>
        <p:txBody>
          <a:bodyPr lIns="0" tIns="0" rIns="0" bIns="0" anchor="ctr">
            <a:normAutofit/>
          </a:bodyPr>
          <a:lstStyle>
            <a:lvl1pPr algn="ctr">
              <a:defRPr sz="3400">
                <a:solidFill>
                  <a:schemeClr val="bg1"/>
                </a:solidFill>
              </a:defRPr>
            </a:lvl1pPr>
          </a:lstStyle>
          <a:p>
            <a:r>
              <a:rPr lang="en-US" noProof="0"/>
              <a:t>TITLE GOES HERE</a:t>
            </a:r>
          </a:p>
        </p:txBody>
      </p:sp>
      <p:sp>
        <p:nvSpPr>
          <p:cNvPr id="13" name="Content Placeholder 13">
            <a:extLst>
              <a:ext uri="{FF2B5EF4-FFF2-40B4-BE49-F238E27FC236}">
                <a16:creationId xmlns:a16="http://schemas.microsoft.com/office/drawing/2014/main" id="{8E96E8CE-45C0-D643-B7F3-08C20CF5F760}"/>
              </a:ext>
            </a:extLst>
          </p:cNvPr>
          <p:cNvSpPr>
            <a:spLocks noGrp="1"/>
          </p:cNvSpPr>
          <p:nvPr>
            <p:ph sz="quarter" idx="21" hasCustomPrompt="1"/>
          </p:nvPr>
        </p:nvSpPr>
        <p:spPr>
          <a:xfrm>
            <a:off x="4437501" y="2348318"/>
            <a:ext cx="3316999" cy="269370"/>
          </a:xfrm>
        </p:spPr>
        <p:txBody>
          <a:bodyPr>
            <a:noAutofit/>
          </a:bodyPr>
          <a:lstStyle>
            <a:lvl1pPr marL="0" indent="0" algn="ctr">
              <a:lnSpc>
                <a:spcPct val="80000"/>
              </a:lnSpc>
              <a:buNone/>
              <a:defRPr sz="1600" cap="all" baseline="0">
                <a:solidFill>
                  <a:schemeClr val="bg1"/>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SUBTITLE GOES HERE</a:t>
            </a:r>
          </a:p>
        </p:txBody>
      </p:sp>
    </p:spTree>
    <p:extLst>
      <p:ext uri="{BB962C8B-B14F-4D97-AF65-F5344CB8AC3E}">
        <p14:creationId xmlns:p14="http://schemas.microsoft.com/office/powerpoint/2010/main" val="19526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5" name="Rectangle 1">
            <a:extLst>
              <a:ext uri="{FF2B5EF4-FFF2-40B4-BE49-F238E27FC236}">
                <a16:creationId xmlns:a16="http://schemas.microsoft.com/office/drawing/2014/main" id="{F70F810B-4DED-A045-A1D2-7605E821997B}"/>
              </a:ext>
            </a:extLst>
          </p:cNvPr>
          <p:cNvSpPr/>
          <p:nvPr userDrawn="1"/>
        </p:nvSpPr>
        <p:spPr>
          <a:xfrm>
            <a:off x="0" y="4735651"/>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7" name="Title 1">
            <a:extLst>
              <a:ext uri="{FF2B5EF4-FFF2-40B4-BE49-F238E27FC236}">
                <a16:creationId xmlns:a16="http://schemas.microsoft.com/office/drawing/2014/main" id="{3194DD3B-943C-8740-A545-0DA0E5FD2569}"/>
              </a:ext>
            </a:extLst>
          </p:cNvPr>
          <p:cNvSpPr>
            <a:spLocks noGrp="1"/>
          </p:cNvSpPr>
          <p:nvPr>
            <p:ph type="title" hasCustomPrompt="1"/>
          </p:nvPr>
        </p:nvSpPr>
        <p:spPr>
          <a:xfrm>
            <a:off x="1426632" y="4651968"/>
            <a:ext cx="3658324" cy="997102"/>
          </a:xfrm>
        </p:spPr>
        <p:txBody>
          <a:bodyPr lIns="0" tIns="0" rIns="0" bIns="0" anchor="t">
            <a:normAutofit/>
          </a:bodyPr>
          <a:lstStyle>
            <a:lvl1pPr>
              <a:defRPr sz="3400"/>
            </a:lvl1pPr>
          </a:lstStyle>
          <a:p>
            <a:r>
              <a:rPr lang="en-US" noProof="0"/>
              <a:t>TITLE GOES HERE</a:t>
            </a:r>
          </a:p>
        </p:txBody>
      </p:sp>
      <p:sp>
        <p:nvSpPr>
          <p:cNvPr id="18" name="Rectangle 1">
            <a:extLst>
              <a:ext uri="{FF2B5EF4-FFF2-40B4-BE49-F238E27FC236}">
                <a16:creationId xmlns:a16="http://schemas.microsoft.com/office/drawing/2014/main" id="{93D5DD3F-FCDF-5945-9321-0FABA0771516}"/>
              </a:ext>
            </a:extLst>
          </p:cNvPr>
          <p:cNvSpPr/>
          <p:nvPr userDrawn="1"/>
        </p:nvSpPr>
        <p:spPr>
          <a:xfrm rot="16200000">
            <a:off x="5467350" y="2065417"/>
            <a:ext cx="1270000" cy="12701"/>
          </a:xfrm>
          <a:prstGeom prst="rect">
            <a:avLst/>
          </a:prstGeom>
          <a:solidFill>
            <a:srgbClr val="24282B"/>
          </a:solidFill>
          <a:ln w="12700">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lang="en-US" sz="1600" kern="0" noProof="0" dirty="0">
              <a:solidFill>
                <a:srgbClr val="0433FF"/>
              </a:solidFill>
              <a:latin typeface="Helvetica Light"/>
              <a:sym typeface="Helvetica Light"/>
            </a:endParaRPr>
          </a:p>
        </p:txBody>
      </p:sp>
      <p:sp>
        <p:nvSpPr>
          <p:cNvPr id="22" name="Text Placeholder 20">
            <a:extLst>
              <a:ext uri="{FF2B5EF4-FFF2-40B4-BE49-F238E27FC236}">
                <a16:creationId xmlns:a16="http://schemas.microsoft.com/office/drawing/2014/main" id="{B8877488-477F-0041-88BE-F780F1C66A10}"/>
              </a:ext>
            </a:extLst>
          </p:cNvPr>
          <p:cNvSpPr>
            <a:spLocks noGrp="1"/>
          </p:cNvSpPr>
          <p:nvPr>
            <p:ph type="body" sz="quarter" idx="14"/>
          </p:nvPr>
        </p:nvSpPr>
        <p:spPr>
          <a:xfrm>
            <a:off x="6616172" y="0"/>
            <a:ext cx="4994803" cy="685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51314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5/27/20</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1660484" y="1257302"/>
            <a:ext cx="2540001" cy="25400"/>
          </a:xfrm>
          <a:prstGeom prst="rect">
            <a:avLst/>
          </a:prstGeom>
          <a:solidFill>
            <a:srgbClr val="24282B"/>
          </a:solidFill>
          <a:ln w="12700">
            <a:miter lim="400000"/>
          </a:ln>
        </p:spPr>
        <p:txBody>
          <a:bodyPr lIns="50800" tIns="50800" rIns="50800" bIns="50800" anchor="ctr"/>
          <a:lstStyle/>
          <a:p>
            <a:pPr algn="ctr">
              <a:defRPr sz="3200" spc="0">
                <a:solidFill>
                  <a:srgbClr val="0433FF"/>
                </a:solidFill>
                <a:latin typeface="Helvetica Light"/>
                <a:ea typeface="Helvetica Light"/>
                <a:cs typeface="Helvetica Light"/>
                <a:sym typeface="Helvetica Light"/>
              </a:defRPr>
            </a:pPr>
            <a:endParaRPr lang="en-US"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546100" y="520700"/>
            <a:ext cx="4743450"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4952408" y="806538"/>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6096000" y="702156"/>
            <a:ext cx="6096000" cy="740156"/>
          </a:xfrm>
        </p:spPr>
        <p:txBody>
          <a:bodyPr anchor="t">
            <a:normAutofit/>
          </a:bodyPr>
          <a:lstStyle>
            <a:lvl1pPr>
              <a:defRPr sz="3400"/>
            </a:lvl1pPr>
          </a:lstStyle>
          <a:p>
            <a:r>
              <a:rPr lang="en-US" noProof="0"/>
              <a:t>TITLE GOES HERE</a:t>
            </a:r>
          </a:p>
        </p:txBody>
      </p:sp>
    </p:spTree>
    <p:extLst>
      <p:ext uri="{BB962C8B-B14F-4D97-AF65-F5344CB8AC3E}">
        <p14:creationId xmlns:p14="http://schemas.microsoft.com/office/powerpoint/2010/main" val="28732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5/27/20</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1660484" y="1257302"/>
            <a:ext cx="2540001" cy="25400"/>
          </a:xfrm>
          <a:prstGeom prst="rect">
            <a:avLst/>
          </a:prstGeom>
          <a:solidFill>
            <a:srgbClr val="24282B"/>
          </a:solidFill>
          <a:ln w="12700">
            <a:miter lim="400000"/>
          </a:ln>
        </p:spPr>
        <p:txBody>
          <a:bodyPr lIns="50800" tIns="50800" rIns="50800" bIns="50800" anchor="ctr"/>
          <a:lstStyle/>
          <a:p>
            <a:pPr algn="ctr">
              <a:defRPr sz="3200" spc="0">
                <a:solidFill>
                  <a:srgbClr val="0433FF"/>
                </a:solidFill>
                <a:latin typeface="Helvetica Light"/>
                <a:ea typeface="Helvetica Light"/>
                <a:cs typeface="Helvetica Light"/>
                <a:sym typeface="Helvetica Light"/>
              </a:defRPr>
            </a:pPr>
            <a:endParaRPr lang="en-US"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546100" y="520700"/>
            <a:ext cx="4743450"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4952408" y="806538"/>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6096000" y="702156"/>
            <a:ext cx="6096000" cy="740156"/>
          </a:xfrm>
        </p:spPr>
        <p:txBody>
          <a:bodyPr anchor="t">
            <a:normAutofit/>
          </a:bodyPr>
          <a:lstStyle>
            <a:lvl1pPr>
              <a:defRPr sz="3400"/>
            </a:lvl1pPr>
          </a:lstStyle>
          <a:p>
            <a:r>
              <a:rPr lang="en-US" noProof="0"/>
              <a:t>TITLE GOES HERE</a:t>
            </a:r>
          </a:p>
        </p:txBody>
      </p:sp>
      <p:sp>
        <p:nvSpPr>
          <p:cNvPr id="9" name="Content Placeholder 8">
            <a:extLst>
              <a:ext uri="{FF2B5EF4-FFF2-40B4-BE49-F238E27FC236}">
                <a16:creationId xmlns:a16="http://schemas.microsoft.com/office/drawing/2014/main" id="{DEE6C881-74AA-8944-AD6A-BA0821ECDCAE}"/>
              </a:ext>
            </a:extLst>
          </p:cNvPr>
          <p:cNvSpPr>
            <a:spLocks noGrp="1"/>
          </p:cNvSpPr>
          <p:nvPr>
            <p:ph sz="quarter" idx="14"/>
          </p:nvPr>
        </p:nvSpPr>
        <p:spPr>
          <a:xfrm>
            <a:off x="6096000" y="1443038"/>
            <a:ext cx="5514975" cy="4894262"/>
          </a:xfrm>
        </p:spPr>
        <p:txBody>
          <a:bodyPr/>
          <a:lstStyle>
            <a:lvl1pPr>
              <a:spcBef>
                <a:spcPts val="1000"/>
              </a:spcBef>
              <a:spcAft>
                <a:spcPts val="1500"/>
              </a:spcAft>
              <a:defRPr/>
            </a:lvl1pPr>
            <a:lvl2pPr>
              <a:spcBef>
                <a:spcPts val="1000"/>
              </a:spcBef>
              <a:spcAft>
                <a:spcPts val="1500"/>
              </a:spcAft>
              <a:defRPr/>
            </a:lvl2pPr>
            <a:lvl3pPr>
              <a:spcBef>
                <a:spcPts val="1000"/>
              </a:spcBef>
              <a:spcAft>
                <a:spcPts val="1500"/>
              </a:spcAft>
              <a:defRPr/>
            </a:lvl3pPr>
            <a:lvl4pPr>
              <a:spcBef>
                <a:spcPts val="1000"/>
              </a:spcBef>
              <a:spcAft>
                <a:spcPts val="1500"/>
              </a:spcAft>
              <a:defRPr/>
            </a:lvl4pPr>
            <a:lvl5pPr>
              <a:spcBef>
                <a:spcPts val="1000"/>
              </a:spcBef>
              <a:spcAft>
                <a:spcPts val="15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772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6B5B67-55DA-424F-9805-71BDE70D7489}" type="datetimeFigureOut">
              <a:rPr lang="en-US" noProof="0" smtClean="0"/>
              <a:t>5/27/20</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8A606CC1-1436-4FA3-B5BE-7FF06ED26E03}" type="slidenum">
              <a:rPr lang="en-US" noProof="0" smtClean="0"/>
              <a:t>‹#›</a:t>
            </a:fld>
            <a:endParaRPr lang="en-US" noProof="0"/>
          </a:p>
        </p:txBody>
      </p:sp>
      <p:sp>
        <p:nvSpPr>
          <p:cNvPr id="8" name="Picture Placeholder 9"/>
          <p:cNvSpPr>
            <a:spLocks noGrp="1"/>
          </p:cNvSpPr>
          <p:nvPr>
            <p:ph type="pic" sz="quarter" idx="17"/>
          </p:nvPr>
        </p:nvSpPr>
        <p:spPr>
          <a:xfrm>
            <a:off x="1237608" y="2063551"/>
            <a:ext cx="2328880" cy="2051919"/>
          </a:xfrm>
          <a:solidFill>
            <a:schemeClr val="tx2"/>
          </a:solidFill>
        </p:spPr>
        <p:txBody>
          <a:bodyPr/>
          <a:lstStyle/>
          <a:p>
            <a:r>
              <a:rPr lang="en-US" noProof="0"/>
              <a:t>Click icon to add picture</a:t>
            </a:r>
          </a:p>
        </p:txBody>
      </p:sp>
      <p:sp>
        <p:nvSpPr>
          <p:cNvPr id="9" name="Picture Placeholder 9"/>
          <p:cNvSpPr>
            <a:spLocks noGrp="1"/>
          </p:cNvSpPr>
          <p:nvPr>
            <p:ph type="pic" sz="quarter" idx="18"/>
          </p:nvPr>
        </p:nvSpPr>
        <p:spPr>
          <a:xfrm>
            <a:off x="4908556" y="2063551"/>
            <a:ext cx="2328880" cy="2051919"/>
          </a:xfrm>
          <a:solidFill>
            <a:schemeClr val="tx2"/>
          </a:solidFill>
        </p:spPr>
        <p:txBody>
          <a:bodyPr/>
          <a:lstStyle/>
          <a:p>
            <a:r>
              <a:rPr lang="en-US" noProof="0"/>
              <a:t>Click icon to add picture</a:t>
            </a:r>
          </a:p>
        </p:txBody>
      </p:sp>
      <p:sp>
        <p:nvSpPr>
          <p:cNvPr id="10" name="Picture Placeholder 9"/>
          <p:cNvSpPr>
            <a:spLocks noGrp="1"/>
          </p:cNvSpPr>
          <p:nvPr>
            <p:ph type="pic" sz="quarter" idx="19"/>
          </p:nvPr>
        </p:nvSpPr>
        <p:spPr>
          <a:xfrm>
            <a:off x="8579504" y="2063551"/>
            <a:ext cx="2328880" cy="2051919"/>
          </a:xfrm>
          <a:solidFill>
            <a:schemeClr val="tx2"/>
          </a:solidFill>
        </p:spPr>
        <p:txBody>
          <a:bodyPr/>
          <a:lstStyle/>
          <a:p>
            <a:r>
              <a:rPr lang="en-US" noProof="0"/>
              <a:t>Click icon to add picture</a:t>
            </a:r>
          </a:p>
        </p:txBody>
      </p:sp>
      <p:sp>
        <p:nvSpPr>
          <p:cNvPr id="13" name="Content Placeholder 13"/>
          <p:cNvSpPr>
            <a:spLocks noGrp="1"/>
          </p:cNvSpPr>
          <p:nvPr>
            <p:ph sz="quarter" idx="21" hasCustomPrompt="1"/>
          </p:nvPr>
        </p:nvSpPr>
        <p:spPr>
          <a:xfrm>
            <a:off x="728482" y="4259751"/>
            <a:ext cx="3316999" cy="269370"/>
          </a:xfrm>
        </p:spPr>
        <p:txBody>
          <a:bodyPr>
            <a:noAutofit/>
          </a:bodyPr>
          <a:lstStyle>
            <a:lvl1pPr marL="0" indent="0" algn="ctr">
              <a:lnSpc>
                <a:spcPct val="80000"/>
              </a:lnSpc>
              <a:buNone/>
              <a:defRPr sz="1600">
                <a:solidFill>
                  <a:schemeClr val="tx2"/>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Insert Name</a:t>
            </a:r>
          </a:p>
        </p:txBody>
      </p:sp>
      <p:sp>
        <p:nvSpPr>
          <p:cNvPr id="14" name="Text Placeholder 21"/>
          <p:cNvSpPr>
            <a:spLocks noGrp="1"/>
          </p:cNvSpPr>
          <p:nvPr>
            <p:ph type="body" sz="quarter" idx="22" hasCustomPrompt="1"/>
          </p:nvPr>
        </p:nvSpPr>
        <p:spPr>
          <a:xfrm>
            <a:off x="727854" y="4460676"/>
            <a:ext cx="3317238" cy="212725"/>
          </a:xfrm>
        </p:spPr>
        <p:txBody>
          <a:bodyPr>
            <a:noAutofit/>
          </a:bodyPr>
          <a:lstStyle>
            <a:lvl1pPr marL="0" indent="0" algn="ctr">
              <a:buNone/>
              <a:defRPr sz="1200" i="1">
                <a:solidFill>
                  <a:schemeClr val="accent1"/>
                </a:solidFill>
              </a:defRPr>
            </a:lvl1pPr>
          </a:lstStyle>
          <a:p>
            <a:pPr lvl="0"/>
            <a:r>
              <a:rPr lang="en-US" noProof="0"/>
              <a:t>Subtitle here</a:t>
            </a:r>
          </a:p>
        </p:txBody>
      </p:sp>
      <p:sp>
        <p:nvSpPr>
          <p:cNvPr id="15" name="Content Placeholder 13"/>
          <p:cNvSpPr>
            <a:spLocks noGrp="1"/>
          </p:cNvSpPr>
          <p:nvPr>
            <p:ph sz="quarter" idx="40" hasCustomPrompt="1"/>
          </p:nvPr>
        </p:nvSpPr>
        <p:spPr>
          <a:xfrm>
            <a:off x="727402" y="4933816"/>
            <a:ext cx="3351751" cy="1490098"/>
          </a:xfrm>
        </p:spPr>
        <p:txBody>
          <a:bodyPr anchor="t">
            <a:normAutofit/>
          </a:bodyPr>
          <a:lstStyle>
            <a:lvl1pPr marL="0" indent="0" algn="ctr">
              <a:lnSpc>
                <a:spcPct val="100000"/>
              </a:lnSpc>
              <a:buNone/>
              <a:defRPr sz="1200">
                <a:solidFill>
                  <a:schemeClr val="tx2"/>
                </a:solidFill>
                <a:latin typeface="+mn-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Insert Profile Detail</a:t>
            </a:r>
          </a:p>
        </p:txBody>
      </p:sp>
      <p:sp>
        <p:nvSpPr>
          <p:cNvPr id="16" name="Content Placeholder 13"/>
          <p:cNvSpPr>
            <a:spLocks noGrp="1"/>
          </p:cNvSpPr>
          <p:nvPr>
            <p:ph sz="quarter" idx="41" hasCustomPrompt="1"/>
          </p:nvPr>
        </p:nvSpPr>
        <p:spPr>
          <a:xfrm>
            <a:off x="4415005" y="4259751"/>
            <a:ext cx="3316999" cy="269370"/>
          </a:xfrm>
        </p:spPr>
        <p:txBody>
          <a:bodyPr>
            <a:noAutofit/>
          </a:bodyPr>
          <a:lstStyle>
            <a:lvl1pPr marL="0" indent="0" algn="ctr">
              <a:lnSpc>
                <a:spcPct val="80000"/>
              </a:lnSpc>
              <a:buNone/>
              <a:defRPr sz="1600">
                <a:solidFill>
                  <a:schemeClr val="tx2"/>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Insert Name</a:t>
            </a:r>
          </a:p>
        </p:txBody>
      </p:sp>
      <p:sp>
        <p:nvSpPr>
          <p:cNvPr id="17" name="Text Placeholder 21"/>
          <p:cNvSpPr>
            <a:spLocks noGrp="1"/>
          </p:cNvSpPr>
          <p:nvPr>
            <p:ph type="body" sz="quarter" idx="42" hasCustomPrompt="1"/>
          </p:nvPr>
        </p:nvSpPr>
        <p:spPr>
          <a:xfrm>
            <a:off x="4414377" y="4460676"/>
            <a:ext cx="3317238" cy="212725"/>
          </a:xfrm>
        </p:spPr>
        <p:txBody>
          <a:bodyPr>
            <a:noAutofit/>
          </a:bodyPr>
          <a:lstStyle>
            <a:lvl1pPr marL="0" indent="0" algn="ctr">
              <a:buNone/>
              <a:defRPr sz="1200" i="1">
                <a:solidFill>
                  <a:schemeClr val="accent1"/>
                </a:solidFill>
              </a:defRPr>
            </a:lvl1pPr>
          </a:lstStyle>
          <a:p>
            <a:pPr lvl="0"/>
            <a:r>
              <a:rPr lang="en-US" noProof="0"/>
              <a:t>Subtitle here</a:t>
            </a:r>
          </a:p>
        </p:txBody>
      </p:sp>
      <p:sp>
        <p:nvSpPr>
          <p:cNvPr id="18" name="Content Placeholder 13"/>
          <p:cNvSpPr>
            <a:spLocks noGrp="1"/>
          </p:cNvSpPr>
          <p:nvPr>
            <p:ph sz="quarter" idx="43" hasCustomPrompt="1"/>
          </p:nvPr>
        </p:nvSpPr>
        <p:spPr>
          <a:xfrm>
            <a:off x="4413925" y="4933816"/>
            <a:ext cx="3351751" cy="1490098"/>
          </a:xfrm>
        </p:spPr>
        <p:txBody>
          <a:bodyPr anchor="t">
            <a:normAutofit/>
          </a:bodyPr>
          <a:lstStyle>
            <a:lvl1pPr marL="0" indent="0" algn="ctr">
              <a:lnSpc>
                <a:spcPct val="100000"/>
              </a:lnSpc>
              <a:buNone/>
              <a:defRPr sz="1200">
                <a:solidFill>
                  <a:schemeClr val="tx2"/>
                </a:solidFill>
                <a:latin typeface="+mn-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Insert Profile Detail</a:t>
            </a:r>
          </a:p>
        </p:txBody>
      </p:sp>
      <p:sp>
        <p:nvSpPr>
          <p:cNvPr id="19" name="Content Placeholder 13"/>
          <p:cNvSpPr>
            <a:spLocks noGrp="1"/>
          </p:cNvSpPr>
          <p:nvPr>
            <p:ph sz="quarter" idx="44" hasCustomPrompt="1"/>
          </p:nvPr>
        </p:nvSpPr>
        <p:spPr>
          <a:xfrm>
            <a:off x="8101528" y="4259751"/>
            <a:ext cx="3316999" cy="269370"/>
          </a:xfrm>
        </p:spPr>
        <p:txBody>
          <a:bodyPr>
            <a:noAutofit/>
          </a:bodyPr>
          <a:lstStyle>
            <a:lvl1pPr marL="0" indent="0" algn="ctr">
              <a:lnSpc>
                <a:spcPct val="80000"/>
              </a:lnSpc>
              <a:buNone/>
              <a:defRPr sz="1600">
                <a:solidFill>
                  <a:schemeClr val="tx2"/>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Insert Name</a:t>
            </a:r>
          </a:p>
        </p:txBody>
      </p:sp>
      <p:sp>
        <p:nvSpPr>
          <p:cNvPr id="20" name="Text Placeholder 21"/>
          <p:cNvSpPr>
            <a:spLocks noGrp="1"/>
          </p:cNvSpPr>
          <p:nvPr>
            <p:ph type="body" sz="quarter" idx="45" hasCustomPrompt="1"/>
          </p:nvPr>
        </p:nvSpPr>
        <p:spPr>
          <a:xfrm>
            <a:off x="8100900" y="4460676"/>
            <a:ext cx="3317238" cy="212725"/>
          </a:xfrm>
        </p:spPr>
        <p:txBody>
          <a:bodyPr>
            <a:noAutofit/>
          </a:bodyPr>
          <a:lstStyle>
            <a:lvl1pPr marL="0" indent="0" algn="ctr">
              <a:buNone/>
              <a:defRPr sz="1200" i="1">
                <a:solidFill>
                  <a:schemeClr val="accent1"/>
                </a:solidFill>
              </a:defRPr>
            </a:lvl1pPr>
          </a:lstStyle>
          <a:p>
            <a:pPr lvl="0"/>
            <a:r>
              <a:rPr lang="en-US" noProof="0"/>
              <a:t>Subtitle here</a:t>
            </a:r>
          </a:p>
        </p:txBody>
      </p:sp>
      <p:sp>
        <p:nvSpPr>
          <p:cNvPr id="21" name="Content Placeholder 13"/>
          <p:cNvSpPr>
            <a:spLocks noGrp="1"/>
          </p:cNvSpPr>
          <p:nvPr>
            <p:ph sz="quarter" idx="46" hasCustomPrompt="1"/>
          </p:nvPr>
        </p:nvSpPr>
        <p:spPr>
          <a:xfrm>
            <a:off x="8100448" y="4933816"/>
            <a:ext cx="3351751" cy="1490098"/>
          </a:xfrm>
        </p:spPr>
        <p:txBody>
          <a:bodyPr anchor="t">
            <a:normAutofit/>
          </a:bodyPr>
          <a:lstStyle>
            <a:lvl1pPr marL="0" indent="0" algn="ctr">
              <a:lnSpc>
                <a:spcPct val="100000"/>
              </a:lnSpc>
              <a:buNone/>
              <a:defRPr sz="1200">
                <a:solidFill>
                  <a:schemeClr val="tx2"/>
                </a:solidFill>
                <a:latin typeface="+mn-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Insert Profile Detail</a:t>
            </a:r>
          </a:p>
        </p:txBody>
      </p:sp>
      <p:sp>
        <p:nvSpPr>
          <p:cNvPr id="25" name="Title 1">
            <a:extLst>
              <a:ext uri="{FF2B5EF4-FFF2-40B4-BE49-F238E27FC236}">
                <a16:creationId xmlns:a16="http://schemas.microsoft.com/office/drawing/2014/main" id="{74A82460-2A11-4842-BF35-3C6799C4E8F0}"/>
              </a:ext>
            </a:extLst>
          </p:cNvPr>
          <p:cNvSpPr>
            <a:spLocks noGrp="1"/>
          </p:cNvSpPr>
          <p:nvPr>
            <p:ph type="title"/>
          </p:nvPr>
        </p:nvSpPr>
        <p:spPr>
          <a:xfrm>
            <a:off x="581192" y="702156"/>
            <a:ext cx="11029616" cy="740156"/>
          </a:xfrm>
        </p:spPr>
        <p:txBody>
          <a:bodyPr anchor="t">
            <a:normAutofit/>
          </a:bodyPr>
          <a:lstStyle>
            <a:lvl1pPr>
              <a:defRPr sz="3400"/>
            </a:lvl1pPr>
          </a:lstStyle>
          <a:p>
            <a:r>
              <a:rPr lang="en-US" noProof="0"/>
              <a:t>Click to edit Master title style</a:t>
            </a:r>
          </a:p>
        </p:txBody>
      </p:sp>
      <p:sp>
        <p:nvSpPr>
          <p:cNvPr id="26" name="Rectangle 1">
            <a:extLst>
              <a:ext uri="{FF2B5EF4-FFF2-40B4-BE49-F238E27FC236}">
                <a16:creationId xmlns:a16="http://schemas.microsoft.com/office/drawing/2014/main" id="{D72EBBB3-86E3-0D49-AFB5-BAB82C8F6544}"/>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cxnSp>
        <p:nvCxnSpPr>
          <p:cNvPr id="28" name="Straight Connector 27">
            <a:extLst>
              <a:ext uri="{FF2B5EF4-FFF2-40B4-BE49-F238E27FC236}">
                <a16:creationId xmlns:a16="http://schemas.microsoft.com/office/drawing/2014/main" id="{01E9B3DA-A75C-E947-B309-3CE35073E1FD}"/>
              </a:ext>
            </a:extLst>
          </p:cNvPr>
          <p:cNvCxnSpPr/>
          <p:nvPr userDrawn="1"/>
        </p:nvCxnSpPr>
        <p:spPr>
          <a:xfrm>
            <a:off x="1186323" y="4806226"/>
            <a:ext cx="2400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0C9E365-8CE7-5742-8FB0-881AF8246701}"/>
              </a:ext>
            </a:extLst>
          </p:cNvPr>
          <p:cNvCxnSpPr/>
          <p:nvPr userDrawn="1"/>
        </p:nvCxnSpPr>
        <p:spPr>
          <a:xfrm>
            <a:off x="4872846" y="4806226"/>
            <a:ext cx="2400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E0687B-A3DE-9D4B-9499-96776C0A7A52}"/>
              </a:ext>
            </a:extLst>
          </p:cNvPr>
          <p:cNvCxnSpPr/>
          <p:nvPr userDrawn="1"/>
        </p:nvCxnSpPr>
        <p:spPr>
          <a:xfrm>
            <a:off x="8559369" y="4806226"/>
            <a:ext cx="2400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2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581192" y="1890876"/>
            <a:ext cx="11029615" cy="4084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5/27/20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3" name="Rectangle 1">
            <a:extLst>
              <a:ext uri="{FF2B5EF4-FFF2-40B4-BE49-F238E27FC236}">
                <a16:creationId xmlns:a16="http://schemas.microsoft.com/office/drawing/2014/main" id="{C8660979-B6F8-480C-AAC7-48903CC3ECFC}"/>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96164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90CC524-3900-1041-BDBF-D0ABD37D8E8B}"/>
              </a:ext>
            </a:extLst>
          </p:cNvPr>
          <p:cNvSpPr>
            <a:spLocks noGrp="1"/>
          </p:cNvSpPr>
          <p:nvPr>
            <p:ph type="pic" sz="quarter" idx="13"/>
          </p:nvPr>
        </p:nvSpPr>
        <p:spPr>
          <a:xfrm>
            <a:off x="0" y="0"/>
            <a:ext cx="5524500" cy="6858000"/>
          </a:xfrm>
          <a:custGeom>
            <a:avLst/>
            <a:gdLst>
              <a:gd name="connsiteX0" fmla="*/ 0 w 5524500"/>
              <a:gd name="connsiteY0" fmla="*/ 0 h 6858000"/>
              <a:gd name="connsiteX1" fmla="*/ 5524500 w 5524500"/>
              <a:gd name="connsiteY1" fmla="*/ 0 h 6858000"/>
              <a:gd name="connsiteX2" fmla="*/ 5524500 w 5524500"/>
              <a:gd name="connsiteY2" fmla="*/ 806538 h 6858000"/>
              <a:gd name="connsiteX3" fmla="*/ 4952408 w 5524500"/>
              <a:gd name="connsiteY3" fmla="*/ 806538 h 6858000"/>
              <a:gd name="connsiteX4" fmla="*/ 4952408 w 5524500"/>
              <a:gd name="connsiteY4" fmla="*/ 1187539 h 6858000"/>
              <a:gd name="connsiteX5" fmla="*/ 5524500 w 5524500"/>
              <a:gd name="connsiteY5" fmla="*/ 1187539 h 6858000"/>
              <a:gd name="connsiteX6" fmla="*/ 5524500 w 5524500"/>
              <a:gd name="connsiteY6" fmla="*/ 6858000 h 6858000"/>
              <a:gd name="connsiteX7" fmla="*/ 0 w 55245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0" h="6858000">
                <a:moveTo>
                  <a:pt x="0" y="0"/>
                </a:moveTo>
                <a:lnTo>
                  <a:pt x="5524500" y="0"/>
                </a:lnTo>
                <a:lnTo>
                  <a:pt x="5524500" y="806538"/>
                </a:lnTo>
                <a:lnTo>
                  <a:pt x="4952408" y="806538"/>
                </a:lnTo>
                <a:lnTo>
                  <a:pt x="4952408" y="1187539"/>
                </a:lnTo>
                <a:lnTo>
                  <a:pt x="5524500" y="1187539"/>
                </a:lnTo>
                <a:lnTo>
                  <a:pt x="5524500" y="6858000"/>
                </a:lnTo>
                <a:lnTo>
                  <a:pt x="0" y="6858000"/>
                </a:lnTo>
                <a:close/>
              </a:path>
            </a:pathLst>
          </a:custGeom>
          <a:solidFill>
            <a:schemeClr val="tx2"/>
          </a:solidFill>
        </p:spPr>
        <p:txBody>
          <a:bodyPr wrap="square">
            <a:noAutofit/>
          </a:bodyPr>
          <a:lstStyle>
            <a:lvl1pPr marL="0" indent="0" algn="ctr">
              <a:buNone/>
              <a:defRPr>
                <a:solidFill>
                  <a:schemeClr val="bg1"/>
                </a:solidFill>
              </a:defRPr>
            </a:lvl1pPr>
          </a:lstStyle>
          <a:p>
            <a:r>
              <a:rPr lang="en-US"/>
              <a:t>Click icon to add picture</a:t>
            </a:r>
            <a:endParaRPr lang="en-US" dirty="0"/>
          </a:p>
        </p:txBody>
      </p:sp>
      <p:sp>
        <p:nvSpPr>
          <p:cNvPr id="3" name="Content Placeholder 2"/>
          <p:cNvSpPr>
            <a:spLocks noGrp="1"/>
          </p:cNvSpPr>
          <p:nvPr>
            <p:ph idx="1"/>
          </p:nvPr>
        </p:nvSpPr>
        <p:spPr>
          <a:xfrm>
            <a:off x="6223592" y="1890876"/>
            <a:ext cx="5387215" cy="4084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5/27/20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itle 1">
            <a:extLst>
              <a:ext uri="{FF2B5EF4-FFF2-40B4-BE49-F238E27FC236}">
                <a16:creationId xmlns:a16="http://schemas.microsoft.com/office/drawing/2014/main" id="{1D49B377-6CF8-9E4B-8973-3F8057D7DF48}"/>
              </a:ext>
            </a:extLst>
          </p:cNvPr>
          <p:cNvSpPr>
            <a:spLocks noGrp="1"/>
          </p:cNvSpPr>
          <p:nvPr>
            <p:ph type="title" hasCustomPrompt="1"/>
          </p:nvPr>
        </p:nvSpPr>
        <p:spPr>
          <a:xfrm>
            <a:off x="6223592" y="702156"/>
            <a:ext cx="5387215" cy="740156"/>
          </a:xfrm>
        </p:spPr>
        <p:txBody>
          <a:bodyPr anchor="t">
            <a:normAutofit/>
          </a:bodyPr>
          <a:lstStyle>
            <a:lvl1pPr>
              <a:defRPr sz="3400"/>
            </a:lvl1pPr>
          </a:lstStyle>
          <a:p>
            <a:r>
              <a:rPr lang="en-US" dirty="0"/>
              <a:t>TITLE GOES HERE</a:t>
            </a:r>
          </a:p>
        </p:txBody>
      </p:sp>
      <p:sp>
        <p:nvSpPr>
          <p:cNvPr id="19" name="Rectangle 1">
            <a:extLst>
              <a:ext uri="{FF2B5EF4-FFF2-40B4-BE49-F238E27FC236}">
                <a16:creationId xmlns:a16="http://schemas.microsoft.com/office/drawing/2014/main" id="{E11F091D-EBC7-D743-82DA-0E177FD421D4}"/>
              </a:ext>
            </a:extLst>
          </p:cNvPr>
          <p:cNvSpPr/>
          <p:nvPr userDrawn="1"/>
        </p:nvSpPr>
        <p:spPr>
          <a:xfrm>
            <a:off x="4952408" y="806538"/>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91183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581191" y="5141974"/>
            <a:ext cx="11029615"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5/27/20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Rectangle 1">
            <a:extLst>
              <a:ext uri="{FF2B5EF4-FFF2-40B4-BE49-F238E27FC236}">
                <a16:creationId xmlns:a16="http://schemas.microsoft.com/office/drawing/2014/main" id="{5DC1E635-F6E7-F248-9B85-120581E81180}"/>
              </a:ext>
            </a:extLst>
          </p:cNvPr>
          <p:cNvSpPr/>
          <p:nvPr userDrawn="1"/>
        </p:nvSpPr>
        <p:spPr>
          <a:xfrm>
            <a:off x="109259" y="555202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66143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4" y="1956391"/>
            <a:ext cx="3863216" cy="4467523"/>
          </a:xfrm>
        </p:spPr>
        <p:txBody>
          <a:bodyPr anchor="t">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599" y="1956391"/>
            <a:ext cx="6917210" cy="446752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8" name="Title 1">
            <a:extLst>
              <a:ext uri="{FF2B5EF4-FFF2-40B4-BE49-F238E27FC236}">
                <a16:creationId xmlns:a16="http://schemas.microsoft.com/office/drawing/2014/main" id="{4C75DA6C-B626-714A-8BBC-6FDDB6BE4083}"/>
              </a:ext>
            </a:extLst>
          </p:cNvPr>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9" name="Rectangle 1">
            <a:extLst>
              <a:ext uri="{FF2B5EF4-FFF2-40B4-BE49-F238E27FC236}">
                <a16:creationId xmlns:a16="http://schemas.microsoft.com/office/drawing/2014/main" id="{72B4D55A-70C8-E04B-B7E3-3355A1131891}"/>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3016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81192" y="2847885"/>
            <a:ext cx="4757482" cy="557784"/>
          </a:xfrm>
        </p:spPr>
        <p:txBody>
          <a:bodyPr anchor="ctr">
            <a:noAutofit/>
          </a:bodyPr>
          <a:lstStyle>
            <a:lvl1pPr marL="0" indent="0" algn="ctr">
              <a:buNone/>
              <a:defRPr sz="28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goes here</a:t>
            </a:r>
          </a:p>
        </p:txBody>
      </p:sp>
      <p:sp>
        <p:nvSpPr>
          <p:cNvPr id="4" name="Content Placeholder 3"/>
          <p:cNvSpPr>
            <a:spLocks noGrp="1"/>
          </p:cNvSpPr>
          <p:nvPr>
            <p:ph sz="half" idx="2"/>
          </p:nvPr>
        </p:nvSpPr>
        <p:spPr>
          <a:xfrm>
            <a:off x="581194" y="3523046"/>
            <a:ext cx="4757479"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604002" y="2847886"/>
            <a:ext cx="4757483"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8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goes here</a:t>
            </a:r>
          </a:p>
        </p:txBody>
      </p:sp>
      <p:sp>
        <p:nvSpPr>
          <p:cNvPr id="6" name="Content Placeholder 5"/>
          <p:cNvSpPr>
            <a:spLocks noGrp="1"/>
          </p:cNvSpPr>
          <p:nvPr>
            <p:ph sz="quarter" idx="4"/>
          </p:nvPr>
        </p:nvSpPr>
        <p:spPr>
          <a:xfrm>
            <a:off x="6604001" y="3523046"/>
            <a:ext cx="4757484"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5/27/20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1">
            <a:extLst>
              <a:ext uri="{FF2B5EF4-FFF2-40B4-BE49-F238E27FC236}">
                <a16:creationId xmlns:a16="http://schemas.microsoft.com/office/drawing/2014/main" id="{73CA278B-C101-7F4E-B11A-7B91B0C8E60A}"/>
              </a:ext>
            </a:extLst>
          </p:cNvPr>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11" name="Rectangle 1">
            <a:extLst>
              <a:ext uri="{FF2B5EF4-FFF2-40B4-BE49-F238E27FC236}">
                <a16:creationId xmlns:a16="http://schemas.microsoft.com/office/drawing/2014/main" id="{FE5F6035-AACE-6847-8AF4-EB3C4D79EE95}"/>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grpSp>
        <p:nvGrpSpPr>
          <p:cNvPr id="13" name="Group 12">
            <a:extLst>
              <a:ext uri="{FF2B5EF4-FFF2-40B4-BE49-F238E27FC236}">
                <a16:creationId xmlns:a16="http://schemas.microsoft.com/office/drawing/2014/main" id="{7D914FC0-3771-6041-9E7C-1C624C85A803}"/>
              </a:ext>
            </a:extLst>
          </p:cNvPr>
          <p:cNvGrpSpPr/>
          <p:nvPr userDrawn="1"/>
        </p:nvGrpSpPr>
        <p:grpSpPr>
          <a:xfrm>
            <a:off x="5463336" y="2250891"/>
            <a:ext cx="1016001" cy="3839220"/>
            <a:chOff x="5510085" y="2250891"/>
            <a:chExt cx="1016001" cy="3839220"/>
          </a:xfrm>
        </p:grpSpPr>
        <p:cxnSp>
          <p:nvCxnSpPr>
            <p:cNvPr id="14" name="Straight Connector 13">
              <a:extLst>
                <a:ext uri="{FF2B5EF4-FFF2-40B4-BE49-F238E27FC236}">
                  <a16:creationId xmlns:a16="http://schemas.microsoft.com/office/drawing/2014/main" id="{0AED3128-974C-7F4B-BF36-A3836D1725F6}"/>
                </a:ext>
              </a:extLst>
            </p:cNvPr>
            <p:cNvCxnSpPr/>
            <p:nvPr/>
          </p:nvCxnSpPr>
          <p:spPr>
            <a:xfrm>
              <a:off x="6018085" y="2340176"/>
              <a:ext cx="0" cy="374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
              <a:extLst>
                <a:ext uri="{FF2B5EF4-FFF2-40B4-BE49-F238E27FC236}">
                  <a16:creationId xmlns:a16="http://schemas.microsoft.com/office/drawing/2014/main" id="{2D2224CB-5DFF-3D4B-816B-1A44228A23EE}"/>
                </a:ext>
              </a:extLst>
            </p:cNvPr>
            <p:cNvSpPr/>
            <p:nvPr/>
          </p:nvSpPr>
          <p:spPr>
            <a:xfrm>
              <a:off x="5510085" y="2250891"/>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r>
                <a:rPr lang="en-US" sz="1600" kern="0" noProof="0">
                  <a:solidFill>
                    <a:srgbClr val="FFFFFF"/>
                  </a:solidFill>
                  <a:latin typeface="Helvetica Light"/>
                  <a:sym typeface="Helvetica Light"/>
                </a:rPr>
                <a:t>VS</a:t>
              </a:r>
            </a:p>
          </p:txBody>
        </p:sp>
      </p:grpSp>
    </p:spTree>
    <p:extLst>
      <p:ext uri="{BB962C8B-B14F-4D97-AF65-F5344CB8AC3E}">
        <p14:creationId xmlns:p14="http://schemas.microsoft.com/office/powerpoint/2010/main" val="330825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4ED54-5B5E-4A04-93D3-5772E3CE3818}" type="datetime1">
              <a:rPr lang="en-US" smtClean="0"/>
              <a:t>5/27/20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
        <p:nvSpPr>
          <p:cNvPr id="6" name="Title 1">
            <a:extLst>
              <a:ext uri="{FF2B5EF4-FFF2-40B4-BE49-F238E27FC236}">
                <a16:creationId xmlns:a16="http://schemas.microsoft.com/office/drawing/2014/main" id="{E2F4516B-8A37-894B-82AE-60204E6767D9}"/>
              </a:ext>
            </a:extLst>
          </p:cNvPr>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7" name="Rectangle 1">
            <a:extLst>
              <a:ext uri="{FF2B5EF4-FFF2-40B4-BE49-F238E27FC236}">
                <a16:creationId xmlns:a16="http://schemas.microsoft.com/office/drawing/2014/main" id="{CC16CE43-CB3C-7544-B05B-0A9F706D6FD8}"/>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97010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145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ntent Larg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EDEA7C-D9D3-5E4A-A0E6-B7A0ED5E0F89}"/>
              </a:ext>
            </a:extLst>
          </p:cNvPr>
          <p:cNvSpPr>
            <a:spLocks noGrp="1"/>
          </p:cNvSpPr>
          <p:nvPr>
            <p:ph type="pic" sz="quarter" idx="13"/>
          </p:nvPr>
        </p:nvSpPr>
        <p:spPr>
          <a:xfrm>
            <a:off x="5181599" y="0"/>
            <a:ext cx="7010400" cy="6858000"/>
          </a:xfrm>
          <a:custGeom>
            <a:avLst/>
            <a:gdLst>
              <a:gd name="connsiteX0" fmla="*/ 0 w 7010400"/>
              <a:gd name="connsiteY0" fmla="*/ 0 h 6858000"/>
              <a:gd name="connsiteX1" fmla="*/ 7010400 w 7010400"/>
              <a:gd name="connsiteY1" fmla="*/ 0 h 6858000"/>
              <a:gd name="connsiteX2" fmla="*/ 7010400 w 7010400"/>
              <a:gd name="connsiteY2" fmla="*/ 6858000 h 6858000"/>
              <a:gd name="connsiteX3" fmla="*/ 0 w 7010400"/>
              <a:gd name="connsiteY3" fmla="*/ 6858000 h 6858000"/>
              <a:gd name="connsiteX4" fmla="*/ 0 w 7010400"/>
              <a:gd name="connsiteY4" fmla="*/ 2620396 h 6858000"/>
              <a:gd name="connsiteX5" fmla="*/ 508001 w 7010400"/>
              <a:gd name="connsiteY5" fmla="*/ 2620396 h 6858000"/>
              <a:gd name="connsiteX6" fmla="*/ 508001 w 7010400"/>
              <a:gd name="connsiteY6" fmla="*/ 2239395 h 6858000"/>
              <a:gd name="connsiteX7" fmla="*/ 0 w 7010400"/>
              <a:gd name="connsiteY7" fmla="*/ 22393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00" h="6858000">
                <a:moveTo>
                  <a:pt x="0" y="0"/>
                </a:moveTo>
                <a:lnTo>
                  <a:pt x="7010400" y="0"/>
                </a:lnTo>
                <a:lnTo>
                  <a:pt x="7010400" y="6858000"/>
                </a:lnTo>
                <a:lnTo>
                  <a:pt x="0" y="6858000"/>
                </a:lnTo>
                <a:lnTo>
                  <a:pt x="0" y="2620396"/>
                </a:lnTo>
                <a:lnTo>
                  <a:pt x="508001" y="2620396"/>
                </a:lnTo>
                <a:lnTo>
                  <a:pt x="508001" y="2239395"/>
                </a:lnTo>
                <a:lnTo>
                  <a:pt x="0" y="2239395"/>
                </a:lnTo>
                <a:close/>
              </a:path>
            </a:pathLst>
          </a:custGeom>
          <a:solidFill>
            <a:schemeClr val="tx2"/>
          </a:solidFill>
        </p:spPr>
        <p:txBody>
          <a:bodyPr wrap="square">
            <a:noAutofit/>
          </a:bodyPr>
          <a:lstStyle/>
          <a:p>
            <a:r>
              <a:rPr lang="en-US"/>
              <a:t>Click icon to add picture</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5/27/20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12" name="Rectangle 1">
            <a:extLst>
              <a:ext uri="{FF2B5EF4-FFF2-40B4-BE49-F238E27FC236}">
                <a16:creationId xmlns:a16="http://schemas.microsoft.com/office/drawing/2014/main" id="{EF358276-528D-1F4E-804A-4F9FDE93568A}"/>
              </a:ext>
            </a:extLst>
          </p:cNvPr>
          <p:cNvSpPr/>
          <p:nvPr userDrawn="1"/>
        </p:nvSpPr>
        <p:spPr>
          <a:xfrm>
            <a:off x="4673599" y="2239395"/>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5" name="Rectangle 1">
            <a:extLst>
              <a:ext uri="{FF2B5EF4-FFF2-40B4-BE49-F238E27FC236}">
                <a16:creationId xmlns:a16="http://schemas.microsoft.com/office/drawing/2014/main" id="{A6817E56-9BF4-B245-9536-10F7E163D7D9}"/>
              </a:ext>
            </a:extLst>
          </p:cNvPr>
          <p:cNvSpPr/>
          <p:nvPr userDrawn="1"/>
        </p:nvSpPr>
        <p:spPr>
          <a:xfrm>
            <a:off x="581192" y="875830"/>
            <a:ext cx="2540001" cy="25400"/>
          </a:xfrm>
          <a:prstGeom prst="rect">
            <a:avLst/>
          </a:prstGeom>
          <a:solidFill>
            <a:srgbClr val="24282B"/>
          </a:solidFill>
          <a:ln w="12700">
            <a:miter lim="400000"/>
          </a:ln>
        </p:spPr>
        <p:txBody>
          <a:bodyPr lIns="50800" tIns="50800" rIns="50800" bIns="50800" anchor="ctr"/>
          <a:lstStyle/>
          <a:p>
            <a:pPr algn="ctr">
              <a:defRPr sz="3200" spc="0">
                <a:solidFill>
                  <a:srgbClr val="0433FF"/>
                </a:solidFill>
                <a:latin typeface="Helvetica Light"/>
                <a:ea typeface="Helvetica Light"/>
                <a:cs typeface="Helvetica Light"/>
                <a:sym typeface="Helvetica Light"/>
              </a:defRPr>
            </a:pPr>
            <a:endParaRPr lang="en-US" noProof="0" dirty="0"/>
          </a:p>
        </p:txBody>
      </p:sp>
      <p:sp>
        <p:nvSpPr>
          <p:cNvPr id="18" name="Content Placeholder 2">
            <a:extLst>
              <a:ext uri="{FF2B5EF4-FFF2-40B4-BE49-F238E27FC236}">
                <a16:creationId xmlns:a16="http://schemas.microsoft.com/office/drawing/2014/main" id="{A2F758DC-4792-1D42-83A8-ED4E6CD5F7E3}"/>
              </a:ext>
            </a:extLst>
          </p:cNvPr>
          <p:cNvSpPr>
            <a:spLocks noGrp="1"/>
          </p:cNvSpPr>
          <p:nvPr>
            <p:ph sz="half" idx="1"/>
          </p:nvPr>
        </p:nvSpPr>
        <p:spPr>
          <a:xfrm>
            <a:off x="581194" y="2720636"/>
            <a:ext cx="3863216" cy="3634317"/>
          </a:xfrm>
        </p:spPr>
        <p:txBody>
          <a:bodyPr anchor="t">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
            <a:extLst>
              <a:ext uri="{FF2B5EF4-FFF2-40B4-BE49-F238E27FC236}">
                <a16:creationId xmlns:a16="http://schemas.microsoft.com/office/drawing/2014/main" id="{2859246A-0674-144E-84D6-29D5891C06F8}"/>
              </a:ext>
            </a:extLst>
          </p:cNvPr>
          <p:cNvSpPr>
            <a:spLocks noGrp="1"/>
          </p:cNvSpPr>
          <p:nvPr>
            <p:ph type="title" hasCustomPrompt="1"/>
          </p:nvPr>
        </p:nvSpPr>
        <p:spPr>
          <a:xfrm>
            <a:off x="581192" y="1304660"/>
            <a:ext cx="3863216" cy="1415976"/>
          </a:xfrm>
        </p:spPr>
        <p:txBody>
          <a:bodyPr anchor="t">
            <a:normAutofit/>
          </a:bodyPr>
          <a:lstStyle>
            <a:lvl1pPr>
              <a:defRPr sz="3400"/>
            </a:lvl1pPr>
          </a:lstStyle>
          <a:p>
            <a:r>
              <a:rPr lang="en-US" dirty="0"/>
              <a:t>Title goes here</a:t>
            </a:r>
          </a:p>
        </p:txBody>
      </p:sp>
    </p:spTree>
    <p:extLst>
      <p:ext uri="{BB962C8B-B14F-4D97-AF65-F5344CB8AC3E}">
        <p14:creationId xmlns:p14="http://schemas.microsoft.com/office/powerpoint/2010/main" val="37182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5/27/20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244489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5" r:id="rId3"/>
    <p:sldLayoutId id="2147483676" r:id="rId4"/>
    <p:sldLayoutId id="2147483677" r:id="rId5"/>
    <p:sldLayoutId id="2147483684" r:id="rId6"/>
    <p:sldLayoutId id="2147483678" r:id="rId7"/>
    <p:sldLayoutId id="2147483679" r:id="rId8"/>
    <p:sldLayoutId id="2147483698" r:id="rId9"/>
    <p:sldLayoutId id="2147483697" r:id="rId10"/>
    <p:sldLayoutId id="2147483696" r:id="rId11"/>
    <p:sldLayoutId id="2147483693" r:id="rId12"/>
    <p:sldLayoutId id="2147483694" r:id="rId13"/>
    <p:sldLayoutId id="2147483692" r:id="rId14"/>
    <p:sldLayoutId id="2147483691" r:id="rId15"/>
    <p:sldLayoutId id="2147483689" r:id="rId16"/>
    <p:sldLayoutId id="2147483690" r:id="rId17"/>
    <p:sldLayoutId id="2147483686" r:id="rId18"/>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www.gifttutoring.org/"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comments" Target="../comments/commen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adlnet.gov/projects/cass/"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hyperlink" Target="http://cassdev.gifttutoringclouddev.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A69D-9764-6F43-A39D-17C946E0EF06}"/>
              </a:ext>
            </a:extLst>
          </p:cNvPr>
          <p:cNvSpPr>
            <a:spLocks noGrp="1"/>
          </p:cNvSpPr>
          <p:nvPr>
            <p:ph type="ctrTitle"/>
          </p:nvPr>
        </p:nvSpPr>
        <p:spPr/>
        <p:txBody>
          <a:bodyPr/>
          <a:lstStyle/>
          <a:p>
            <a:r>
              <a:rPr lang="en-US" dirty="0"/>
              <a:t>Generalized Intelligent Framework for Tutoring (GIFT) – GIFTSym8</a:t>
            </a:r>
          </a:p>
        </p:txBody>
      </p:sp>
      <p:sp>
        <p:nvSpPr>
          <p:cNvPr id="3" name="Subtitle 2">
            <a:extLst>
              <a:ext uri="{FF2B5EF4-FFF2-40B4-BE49-F238E27FC236}">
                <a16:creationId xmlns:a16="http://schemas.microsoft.com/office/drawing/2014/main" id="{171C4BF9-0712-B24C-9B29-1A941E18718E}"/>
              </a:ext>
            </a:extLst>
          </p:cNvPr>
          <p:cNvSpPr>
            <a:spLocks noGrp="1"/>
          </p:cNvSpPr>
          <p:nvPr>
            <p:ph type="subTitle" idx="1"/>
          </p:nvPr>
        </p:nvSpPr>
        <p:spPr/>
        <p:txBody>
          <a:bodyPr/>
          <a:lstStyle/>
          <a:p>
            <a:r>
              <a:rPr lang="en-US" dirty="0"/>
              <a:t>Synaptic Sparks, Inc.</a:t>
            </a:r>
            <a:br>
              <a:rPr lang="en-US" dirty="0"/>
            </a:br>
            <a:r>
              <a:rPr lang="en-US" dirty="0"/>
              <a:t>May 28, 2020</a:t>
            </a:r>
          </a:p>
        </p:txBody>
      </p:sp>
    </p:spTree>
    <p:extLst>
      <p:ext uri="{BB962C8B-B14F-4D97-AF65-F5344CB8AC3E}">
        <p14:creationId xmlns:p14="http://schemas.microsoft.com/office/powerpoint/2010/main" val="217044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E70F7F78-29FD-3E49-BEFD-E20A8C71DD55}"/>
              </a:ext>
            </a:extLst>
          </p:cNvPr>
          <p:cNvPicPr>
            <a:picLocks noGrp="1" noChangeAspect="1"/>
          </p:cNvPicPr>
          <p:nvPr>
            <p:ph type="pic" sz="quarter" idx="13"/>
          </p:nvPr>
        </p:nvPicPr>
        <p:blipFill rotWithShape="1">
          <a:blip r:embed="rId3"/>
          <a:srcRect l="10983" r="30336"/>
          <a:stretch/>
        </p:blipFill>
        <p:spPr>
          <a:xfrm>
            <a:off x="444842" y="98855"/>
            <a:ext cx="3380592" cy="3033346"/>
          </a:xfrm>
          <a:ln>
            <a:solidFill>
              <a:schemeClr val="tx2"/>
            </a:solidFill>
          </a:ln>
        </p:spPr>
      </p:pic>
      <p:pic>
        <p:nvPicPr>
          <p:cNvPr id="31" name="Picture Placeholder 30">
            <a:extLst>
              <a:ext uri="{FF2B5EF4-FFF2-40B4-BE49-F238E27FC236}">
                <a16:creationId xmlns:a16="http://schemas.microsoft.com/office/drawing/2014/main" id="{BEDAA8B5-CD18-5B4C-8E6D-80FCA8970DAF}"/>
              </a:ext>
            </a:extLst>
          </p:cNvPr>
          <p:cNvPicPr>
            <a:picLocks noGrp="1" noChangeAspect="1"/>
          </p:cNvPicPr>
          <p:nvPr>
            <p:ph type="pic" sz="quarter" idx="15"/>
          </p:nvPr>
        </p:nvPicPr>
        <p:blipFill>
          <a:blip r:embed="rId4"/>
          <a:srcRect/>
          <a:stretch/>
        </p:blipFill>
        <p:spPr>
          <a:xfrm>
            <a:off x="1274457" y="3485343"/>
            <a:ext cx="6609154" cy="3372657"/>
          </a:xfrm>
          <a:ln>
            <a:solidFill>
              <a:schemeClr val="tx2"/>
            </a:solidFill>
          </a:ln>
        </p:spPr>
      </p:pic>
      <p:sp>
        <p:nvSpPr>
          <p:cNvPr id="12" name="Title 11">
            <a:extLst>
              <a:ext uri="{FF2B5EF4-FFF2-40B4-BE49-F238E27FC236}">
                <a16:creationId xmlns:a16="http://schemas.microsoft.com/office/drawing/2014/main" id="{8BB1D2D3-565B-8645-85F7-41F999D96B52}"/>
              </a:ext>
            </a:extLst>
          </p:cNvPr>
          <p:cNvSpPr>
            <a:spLocks noGrp="1"/>
          </p:cNvSpPr>
          <p:nvPr>
            <p:ph type="title"/>
          </p:nvPr>
        </p:nvSpPr>
        <p:spPr>
          <a:xfrm>
            <a:off x="4708243" y="1125143"/>
            <a:ext cx="5111259" cy="2253898"/>
          </a:xfrm>
        </p:spPr>
        <p:txBody>
          <a:bodyPr>
            <a:normAutofit fontScale="90000"/>
          </a:bodyPr>
          <a:lstStyle/>
          <a:p>
            <a:r>
              <a:rPr lang="en-US" dirty="0">
                <a:sym typeface="Bodoni SvtyTwo ITC TT-Book"/>
              </a:rPr>
              <a:t>Samples from Nuclear Reactor Trainer – STEPS Became Competencies </a:t>
            </a:r>
          </a:p>
        </p:txBody>
      </p:sp>
    </p:spTree>
    <p:extLst>
      <p:ext uri="{BB962C8B-B14F-4D97-AF65-F5344CB8AC3E}">
        <p14:creationId xmlns:p14="http://schemas.microsoft.com/office/powerpoint/2010/main" val="392089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E9F2-C620-4FC8-8F0A-A41F3E18EE1C}"/>
              </a:ext>
            </a:extLst>
          </p:cNvPr>
          <p:cNvSpPr>
            <a:spLocks noGrp="1"/>
          </p:cNvSpPr>
          <p:nvPr>
            <p:ph type="title"/>
          </p:nvPr>
        </p:nvSpPr>
        <p:spPr/>
        <p:txBody>
          <a:bodyPr>
            <a:normAutofit fontScale="90000"/>
          </a:bodyPr>
          <a:lstStyle/>
          <a:p>
            <a:r>
              <a:rPr lang="en-US" dirty="0"/>
              <a:t>Video slide – Integrating GIFT and CASS: Competencies as course concepts </a:t>
            </a:r>
          </a:p>
        </p:txBody>
      </p:sp>
      <p:pic>
        <p:nvPicPr>
          <p:cNvPr id="13" name="Picture Placeholder 12" descr="A close up of a video camera lens">
            <a:extLst>
              <a:ext uri="{FF2B5EF4-FFF2-40B4-BE49-F238E27FC236}">
                <a16:creationId xmlns:a16="http://schemas.microsoft.com/office/drawing/2014/main" id="{FB3C2664-FD7C-A24C-B9C5-841F2E8EA13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890713"/>
            <a:ext cx="12192000" cy="4084637"/>
          </a:xfrm>
        </p:spPr>
      </p:pic>
      <p:pic>
        <p:nvPicPr>
          <p:cNvPr id="4" name="Picture 3" descr="A screenshot of a cell phone&#10;&#10;Description automatically generated">
            <a:extLst>
              <a:ext uri="{FF2B5EF4-FFF2-40B4-BE49-F238E27FC236}">
                <a16:creationId xmlns:a16="http://schemas.microsoft.com/office/drawing/2014/main" id="{6DFA5443-FE0A-2741-8D73-E2B3C8C91797}"/>
              </a:ext>
            </a:extLst>
          </p:cNvPr>
          <p:cNvPicPr>
            <a:picLocks noChangeAspect="1"/>
          </p:cNvPicPr>
          <p:nvPr/>
        </p:nvPicPr>
        <p:blipFill>
          <a:blip r:embed="rId4"/>
          <a:stretch>
            <a:fillRect/>
          </a:stretch>
        </p:blipFill>
        <p:spPr>
          <a:xfrm>
            <a:off x="869155" y="1890713"/>
            <a:ext cx="10453690" cy="4084637"/>
          </a:xfrm>
          <a:prstGeom prst="rect">
            <a:avLst/>
          </a:prstGeom>
        </p:spPr>
      </p:pic>
    </p:spTree>
    <p:extLst>
      <p:ext uri="{BB962C8B-B14F-4D97-AF65-F5344CB8AC3E}">
        <p14:creationId xmlns:p14="http://schemas.microsoft.com/office/powerpoint/2010/main" val="3923116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a:extLst>
              <a:ext uri="{FF2B5EF4-FFF2-40B4-BE49-F238E27FC236}">
                <a16:creationId xmlns:a16="http://schemas.microsoft.com/office/drawing/2014/main" id="{E01CCBC3-476F-DA4C-A883-93E600ECAC2E}"/>
              </a:ext>
            </a:extLst>
          </p:cNvPr>
          <p:cNvSpPr>
            <a:spLocks noGrp="1"/>
          </p:cNvSpPr>
          <p:nvPr>
            <p:ph sz="half" idx="1"/>
          </p:nvPr>
        </p:nvSpPr>
        <p:spPr/>
        <p:txBody>
          <a:bodyPr/>
          <a:lstStyle/>
          <a:p>
            <a:r>
              <a:rPr lang="en-US" dirty="0"/>
              <a:t>Original Nuclear Reactor Software Training Module:</a:t>
            </a:r>
          </a:p>
          <a:p>
            <a:pPr lvl="1"/>
            <a:r>
              <a:rPr lang="en-US" dirty="0"/>
              <a:t>Linear, step-wise training</a:t>
            </a:r>
          </a:p>
          <a:p>
            <a:pPr lvl="1"/>
            <a:r>
              <a:rPr lang="en-US" dirty="0"/>
              <a:t>No repeating content within the same session</a:t>
            </a:r>
          </a:p>
          <a:p>
            <a:pPr lvl="1"/>
            <a:r>
              <a:rPr lang="en-US" dirty="0"/>
              <a:t>No skipping content, period</a:t>
            </a:r>
          </a:p>
          <a:p>
            <a:pPr lvl="1"/>
            <a:r>
              <a:rPr lang="en-US" dirty="0"/>
              <a:t>No feedback on performance unless in ”Test” mode</a:t>
            </a:r>
          </a:p>
          <a:p>
            <a:pPr lvl="1"/>
            <a:endParaRPr lang="en-US" dirty="0"/>
          </a:p>
          <a:p>
            <a:pPr lvl="1"/>
            <a:endParaRPr lang="en-US" dirty="0"/>
          </a:p>
          <a:p>
            <a:pPr lvl="1"/>
            <a:endParaRPr lang="en-US" dirty="0"/>
          </a:p>
          <a:p>
            <a:pPr lvl="1"/>
            <a:endParaRPr lang="en-US" dirty="0"/>
          </a:p>
          <a:p>
            <a:r>
              <a:rPr lang="en-US" dirty="0"/>
              <a:t>New Training Paths After Project</a:t>
            </a:r>
          </a:p>
        </p:txBody>
      </p:sp>
      <p:graphicFrame>
        <p:nvGraphicFramePr>
          <p:cNvPr id="21" name="Table 4">
            <a:extLst>
              <a:ext uri="{FF2B5EF4-FFF2-40B4-BE49-F238E27FC236}">
                <a16:creationId xmlns:a16="http://schemas.microsoft.com/office/drawing/2014/main" id="{4E2A0199-4670-2940-AB7E-F5CEB06DD52C}"/>
              </a:ext>
            </a:extLst>
          </p:cNvPr>
          <p:cNvGraphicFramePr>
            <a:graphicFrameLocks noGrp="1"/>
          </p:cNvGraphicFramePr>
          <p:nvPr>
            <p:ph sz="half" idx="2"/>
            <p:extLst>
              <p:ext uri="{D42A27DB-BD31-4B8C-83A1-F6EECF244321}">
                <p14:modId xmlns:p14="http://schemas.microsoft.com/office/powerpoint/2010/main" val="1310458192"/>
              </p:ext>
            </p:extLst>
          </p:nvPr>
        </p:nvGraphicFramePr>
        <p:xfrm>
          <a:off x="4694238" y="1955800"/>
          <a:ext cx="6916568" cy="4769415"/>
        </p:xfrm>
        <a:graphic>
          <a:graphicData uri="http://schemas.openxmlformats.org/drawingml/2006/table">
            <a:tbl>
              <a:tblPr firstRow="1" bandRow="1">
                <a:tableStyleId>{9D7B26C5-4107-4FEC-AEDC-1716B250A1EF}</a:tableStyleId>
              </a:tblPr>
              <a:tblGrid>
                <a:gridCol w="1729142">
                  <a:extLst>
                    <a:ext uri="{9D8B030D-6E8A-4147-A177-3AD203B41FA5}">
                      <a16:colId xmlns:a16="http://schemas.microsoft.com/office/drawing/2014/main" val="2735970128"/>
                    </a:ext>
                  </a:extLst>
                </a:gridCol>
                <a:gridCol w="1729142">
                  <a:extLst>
                    <a:ext uri="{9D8B030D-6E8A-4147-A177-3AD203B41FA5}">
                      <a16:colId xmlns:a16="http://schemas.microsoft.com/office/drawing/2014/main" val="2321077816"/>
                    </a:ext>
                  </a:extLst>
                </a:gridCol>
                <a:gridCol w="1729142">
                  <a:extLst>
                    <a:ext uri="{9D8B030D-6E8A-4147-A177-3AD203B41FA5}">
                      <a16:colId xmlns:a16="http://schemas.microsoft.com/office/drawing/2014/main" val="2171277595"/>
                    </a:ext>
                  </a:extLst>
                </a:gridCol>
                <a:gridCol w="1729142">
                  <a:extLst>
                    <a:ext uri="{9D8B030D-6E8A-4147-A177-3AD203B41FA5}">
                      <a16:colId xmlns:a16="http://schemas.microsoft.com/office/drawing/2014/main" val="569116242"/>
                    </a:ext>
                  </a:extLst>
                </a:gridCol>
              </a:tblGrid>
              <a:tr h="1216119">
                <a:tc>
                  <a:txBody>
                    <a:bodyPr/>
                    <a:lstStyle/>
                    <a:p>
                      <a:pPr algn="ctr"/>
                      <a:r>
                        <a:rPr lang="en-US" sz="1600" b="0" cap="none" spc="0" dirty="0"/>
                        <a:t>GIFT-Identified</a:t>
                      </a:r>
                    </a:p>
                    <a:p>
                      <a:pPr algn="ctr"/>
                      <a:r>
                        <a:rPr lang="en-US" sz="1600" b="0" cap="none" spc="0" dirty="0"/>
                        <a:t>Situation</a:t>
                      </a:r>
                      <a:endParaRPr lang="en-US" sz="1600" b="0" dirty="0">
                        <a:solidFill>
                          <a:srgbClr val="FFFFFF"/>
                        </a:solidFill>
                      </a:endParaRPr>
                    </a:p>
                  </a:txBody>
                  <a:tcPr marL="341945" marR="205167" marT="205167" marB="205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cap="none" spc="0" dirty="0"/>
                        <a:t>Lesson Milestone #1</a:t>
                      </a:r>
                      <a:endParaRPr lang="en-US" sz="1600" b="0" dirty="0">
                        <a:solidFill>
                          <a:srgbClr val="FFFFFF"/>
                        </a:solidFill>
                      </a:endParaRPr>
                    </a:p>
                  </a:txBody>
                  <a:tcPr marL="341945" marR="205167" marT="205167" marB="20516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cap="none" spc="0" dirty="0"/>
                        <a:t>Lesson Milestone #2</a:t>
                      </a:r>
                      <a:endParaRPr lang="en-US" sz="1600" b="0" dirty="0">
                        <a:solidFill>
                          <a:srgbClr val="FFFFFF"/>
                        </a:solidFill>
                      </a:endParaRPr>
                    </a:p>
                  </a:txBody>
                  <a:tcPr marL="341945" marR="205167" marT="205167" marB="205167"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cap="none" spc="0" dirty="0"/>
                        <a:t>Lesson Milestone #3</a:t>
                      </a:r>
                      <a:endParaRPr lang="en-US" sz="1600" b="0" dirty="0">
                        <a:solidFill>
                          <a:srgbClr val="FFFFFF"/>
                        </a:solidFill>
                      </a:endParaRPr>
                    </a:p>
                  </a:txBody>
                  <a:tcPr marL="341945" marR="205167" marT="205167" marB="20516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124067"/>
                  </a:ext>
                </a:extLst>
              </a:tr>
              <a:tr h="1083801">
                <a:tc>
                  <a:txBody>
                    <a:bodyPr/>
                    <a:lstStyle/>
                    <a:p>
                      <a:pPr algn="ctr"/>
                      <a:r>
                        <a:rPr lang="en-US" sz="1600" b="0" cap="none" spc="0" dirty="0"/>
                        <a:t>Below Expectation</a:t>
                      </a:r>
                      <a:endParaRPr lang="en-US" sz="1600" b="0" dirty="0">
                        <a:solidFill>
                          <a:schemeClr val="tx1">
                            <a:lumMod val="85000"/>
                            <a:lumOff val="15000"/>
                          </a:schemeClr>
                        </a:solidFill>
                      </a:endParaRPr>
                    </a:p>
                  </a:txBody>
                  <a:tcPr marL="341945" marR="205167" marT="205167" marB="205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alpha val="20000"/>
                      </a:schemeClr>
                    </a:solidFill>
                  </a:tcPr>
                </a:tc>
                <a:tc>
                  <a:txBody>
                    <a:bodyPr/>
                    <a:lstStyle/>
                    <a:p>
                      <a:pPr algn="ctr"/>
                      <a:r>
                        <a:rPr lang="en-US" sz="1600" b="0" cap="none" spc="0" dirty="0">
                          <a:solidFill>
                            <a:schemeClr val="tx1">
                              <a:lumMod val="85000"/>
                              <a:lumOff val="15000"/>
                            </a:schemeClr>
                          </a:solidFill>
                        </a:rPr>
                        <a:t>No Correction</a:t>
                      </a:r>
                    </a:p>
                    <a:p>
                      <a:pPr algn="ctr"/>
                      <a:r>
                        <a:rPr lang="en-US" sz="1600" b="0" cap="none" spc="0" dirty="0">
                          <a:solidFill>
                            <a:schemeClr val="tx1">
                              <a:lumMod val="85000"/>
                              <a:lumOff val="15000"/>
                            </a:schemeClr>
                          </a:solidFill>
                        </a:rPr>
                        <a:t>(Future Work: Return to Start)</a:t>
                      </a:r>
                      <a:endParaRPr lang="en-US" sz="1600" b="0" dirty="0">
                        <a:solidFill>
                          <a:schemeClr val="tx1">
                            <a:lumMod val="85000"/>
                            <a:lumOff val="15000"/>
                          </a:schemeClr>
                        </a:solidFill>
                      </a:endParaRPr>
                    </a:p>
                  </a:txBody>
                  <a:tcPr marL="341945" marR="205167" marT="205167" marB="205167" anchor="ctr">
                    <a:lnL w="12700" cap="flat" cmpd="sng" algn="ctr">
                      <a:solidFill>
                        <a:schemeClr val="tx1"/>
                      </a:solidFill>
                      <a:prstDash val="solid"/>
                      <a:round/>
                      <a:headEnd type="none" w="med" len="med"/>
                      <a:tailEnd type="none" w="med" len="med"/>
                    </a:lnL>
                    <a:solidFill>
                      <a:schemeClr val="tx2">
                        <a:lumMod val="20000"/>
                        <a:lumOff val="80000"/>
                        <a:alpha val="20000"/>
                      </a:schemeClr>
                    </a:solidFill>
                  </a:tcPr>
                </a:tc>
                <a:tc>
                  <a:txBody>
                    <a:bodyPr/>
                    <a:lstStyle/>
                    <a:p>
                      <a:pPr algn="ctr"/>
                      <a:r>
                        <a:rPr lang="en-US" sz="1600" b="0" cap="none" spc="0" dirty="0"/>
                        <a:t>Return to Milestone #1</a:t>
                      </a:r>
                      <a:endParaRPr lang="en-US" sz="1600" b="0" dirty="0">
                        <a:solidFill>
                          <a:schemeClr val="tx1">
                            <a:lumMod val="85000"/>
                            <a:lumOff val="15000"/>
                          </a:schemeClr>
                        </a:solidFill>
                      </a:endParaRPr>
                    </a:p>
                  </a:txBody>
                  <a:tcPr marL="341945" marR="205167" marT="205167" marB="205167" anchor="ctr">
                    <a:solidFill>
                      <a:schemeClr val="tx2">
                        <a:lumMod val="20000"/>
                        <a:lumOff val="80000"/>
                        <a:alpha val="20000"/>
                      </a:schemeClr>
                    </a:solidFill>
                  </a:tcPr>
                </a:tc>
                <a:tc>
                  <a:txBody>
                    <a:bodyPr/>
                    <a:lstStyle/>
                    <a:p>
                      <a:pPr algn="ctr"/>
                      <a:r>
                        <a:rPr lang="en-US" sz="1600" b="0" cap="none" spc="0" dirty="0"/>
                        <a:t>Return to Milestone #2</a:t>
                      </a:r>
                      <a:endParaRPr lang="en-US" sz="1600" b="0" dirty="0">
                        <a:solidFill>
                          <a:schemeClr val="tx1">
                            <a:lumMod val="85000"/>
                            <a:lumOff val="15000"/>
                          </a:schemeClr>
                        </a:solidFill>
                      </a:endParaRPr>
                    </a:p>
                  </a:txBody>
                  <a:tcPr marL="341945" marR="205167" marT="205167" marB="205167" anchor="ctr">
                    <a:lnR w="12700" cap="flat" cmpd="sng" algn="ctr">
                      <a:solidFill>
                        <a:schemeClr val="tx1"/>
                      </a:solidFill>
                      <a:prstDash val="solid"/>
                      <a:round/>
                      <a:headEnd type="none" w="med" len="med"/>
                      <a:tailEnd type="none" w="med" len="med"/>
                    </a:lnR>
                    <a:solidFill>
                      <a:schemeClr val="tx2">
                        <a:lumMod val="20000"/>
                        <a:lumOff val="80000"/>
                        <a:alpha val="20000"/>
                      </a:schemeClr>
                    </a:solidFill>
                  </a:tcPr>
                </a:tc>
                <a:extLst>
                  <a:ext uri="{0D108BD9-81ED-4DB2-BD59-A6C34878D82A}">
                    <a16:rowId xmlns:a16="http://schemas.microsoft.com/office/drawing/2014/main" val="2489144560"/>
                  </a:ext>
                </a:extLst>
              </a:tr>
              <a:tr h="1083801">
                <a:tc>
                  <a:txBody>
                    <a:bodyPr/>
                    <a:lstStyle/>
                    <a:p>
                      <a:pPr algn="ctr"/>
                      <a:r>
                        <a:rPr lang="en-US" sz="1600" b="0" cap="none" spc="0" dirty="0"/>
                        <a:t>At Expectation</a:t>
                      </a:r>
                      <a:endParaRPr lang="en-US" sz="1600" b="0" dirty="0">
                        <a:solidFill>
                          <a:schemeClr val="tx1">
                            <a:lumMod val="85000"/>
                            <a:lumOff val="15000"/>
                          </a:schemeClr>
                        </a:solidFill>
                      </a:endParaRPr>
                    </a:p>
                  </a:txBody>
                  <a:tcPr marL="341945" marR="205167" marT="205167" marB="205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b="0" cap="none" spc="0" dirty="0"/>
                        <a:t>Positive Reinforcement</a:t>
                      </a:r>
                      <a:endParaRPr lang="en-US" sz="1600" b="0" dirty="0">
                        <a:solidFill>
                          <a:schemeClr val="tx1">
                            <a:lumMod val="85000"/>
                            <a:lumOff val="15000"/>
                          </a:schemeClr>
                        </a:solidFill>
                      </a:endParaRPr>
                    </a:p>
                  </a:txBody>
                  <a:tcPr marL="341945" marR="205167" marT="205167" marB="205167" anchor="ctr">
                    <a:lnL w="12700" cap="flat" cmpd="sng" algn="ctr">
                      <a:solidFill>
                        <a:schemeClr val="tx1"/>
                      </a:solidFill>
                      <a:prstDash val="solid"/>
                      <a:round/>
                      <a:headEnd type="none" w="med" len="med"/>
                      <a:tailEnd type="none" w="med" len="med"/>
                    </a:lnL>
                  </a:tcPr>
                </a:tc>
                <a:tc>
                  <a:txBody>
                    <a:bodyPr/>
                    <a:lstStyle/>
                    <a:p>
                      <a:pPr algn="ctr"/>
                      <a:r>
                        <a:rPr lang="en-US" sz="1600" b="0" cap="none" spc="0" dirty="0"/>
                        <a:t>Positive Reinforcement</a:t>
                      </a:r>
                      <a:endParaRPr lang="en-US" sz="1600" b="0" dirty="0">
                        <a:solidFill>
                          <a:schemeClr val="tx1">
                            <a:lumMod val="85000"/>
                            <a:lumOff val="15000"/>
                          </a:schemeClr>
                        </a:solidFill>
                      </a:endParaRPr>
                    </a:p>
                  </a:txBody>
                  <a:tcPr marL="341945" marR="205167" marT="205167" marB="205167" anchor="ctr"/>
                </a:tc>
                <a:tc>
                  <a:txBody>
                    <a:bodyPr/>
                    <a:lstStyle/>
                    <a:p>
                      <a:pPr algn="ctr"/>
                      <a:r>
                        <a:rPr lang="en-US" sz="1600" b="0" cap="none" spc="0" dirty="0"/>
                        <a:t>Positive Reinforcement</a:t>
                      </a:r>
                      <a:endParaRPr lang="en-US" sz="1600" b="0" dirty="0">
                        <a:solidFill>
                          <a:schemeClr val="tx1">
                            <a:lumMod val="85000"/>
                            <a:lumOff val="15000"/>
                          </a:schemeClr>
                        </a:solidFill>
                      </a:endParaRPr>
                    </a:p>
                  </a:txBody>
                  <a:tcPr marL="341945" marR="205167" marT="205167" marB="20516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47803828"/>
                  </a:ext>
                </a:extLst>
              </a:tr>
              <a:tr h="1083801">
                <a:tc>
                  <a:txBody>
                    <a:bodyPr/>
                    <a:lstStyle/>
                    <a:p>
                      <a:pPr algn="ctr"/>
                      <a:r>
                        <a:rPr lang="en-US" sz="1600" b="0" cap="none" spc="0" dirty="0"/>
                        <a:t>Above Expectation</a:t>
                      </a:r>
                      <a:endParaRPr lang="en-US" sz="1600" b="0" dirty="0">
                        <a:solidFill>
                          <a:schemeClr val="tx1">
                            <a:lumMod val="85000"/>
                            <a:lumOff val="15000"/>
                          </a:schemeClr>
                        </a:solidFill>
                      </a:endParaRPr>
                    </a:p>
                  </a:txBody>
                  <a:tcPr marL="341945" marR="205167" marT="205167" marB="2051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a:txBody>
                    <a:bodyPr/>
                    <a:lstStyle/>
                    <a:p>
                      <a:pPr algn="ctr"/>
                      <a:r>
                        <a:rPr lang="en-US" sz="1600" b="0" cap="none" spc="0" dirty="0"/>
                        <a:t>Skip to Milestone #2</a:t>
                      </a:r>
                      <a:endParaRPr lang="en-US" sz="1600" b="0" dirty="0">
                        <a:solidFill>
                          <a:schemeClr val="tx1">
                            <a:lumMod val="85000"/>
                            <a:lumOff val="15000"/>
                          </a:schemeClr>
                        </a:solidFill>
                      </a:endParaRPr>
                    </a:p>
                  </a:txBody>
                  <a:tcPr marL="341945" marR="205167" marT="205167" marB="205167"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a:txBody>
                    <a:bodyPr/>
                    <a:lstStyle/>
                    <a:p>
                      <a:pPr algn="ctr"/>
                      <a:r>
                        <a:rPr lang="en-US" sz="1600" b="0" cap="none" spc="0" dirty="0"/>
                        <a:t>Skip to Milestone #3</a:t>
                      </a:r>
                      <a:endParaRPr lang="en-US" sz="1600" b="0" dirty="0">
                        <a:solidFill>
                          <a:schemeClr val="tx1">
                            <a:lumMod val="85000"/>
                            <a:lumOff val="15000"/>
                          </a:schemeClr>
                        </a:solidFill>
                      </a:endParaRPr>
                    </a:p>
                  </a:txBody>
                  <a:tcPr marL="341945" marR="205167" marT="205167" marB="205167" anchor="ctr">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a:txBody>
                    <a:bodyPr/>
                    <a:lstStyle/>
                    <a:p>
                      <a:pPr algn="ctr"/>
                      <a:r>
                        <a:rPr lang="en-US" sz="1600" b="0" cap="none" spc="0" dirty="0"/>
                        <a:t>Suggest “Test” Mode</a:t>
                      </a:r>
                      <a:endParaRPr lang="en-US" sz="1600" b="0" dirty="0">
                        <a:solidFill>
                          <a:schemeClr val="tx1">
                            <a:lumMod val="85000"/>
                            <a:lumOff val="15000"/>
                          </a:schemeClr>
                        </a:solidFill>
                      </a:endParaRPr>
                    </a:p>
                  </a:txBody>
                  <a:tcPr marL="341945" marR="205167" marT="205167" marB="205167"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extLst>
                  <a:ext uri="{0D108BD9-81ED-4DB2-BD59-A6C34878D82A}">
                    <a16:rowId xmlns:a16="http://schemas.microsoft.com/office/drawing/2014/main" val="2830089437"/>
                  </a:ext>
                </a:extLst>
              </a:tr>
            </a:tbl>
          </a:graphicData>
        </a:graphic>
      </p:graphicFrame>
      <p:sp>
        <p:nvSpPr>
          <p:cNvPr id="2" name="Title 1">
            <a:extLst>
              <a:ext uri="{FF2B5EF4-FFF2-40B4-BE49-F238E27FC236}">
                <a16:creationId xmlns:a16="http://schemas.microsoft.com/office/drawing/2014/main" id="{6F204F3F-D196-428C-AE74-238938FD8008}"/>
              </a:ext>
            </a:extLst>
          </p:cNvPr>
          <p:cNvSpPr>
            <a:spLocks noGrp="1"/>
          </p:cNvSpPr>
          <p:nvPr>
            <p:ph type="title"/>
          </p:nvPr>
        </p:nvSpPr>
        <p:spPr/>
        <p:txBody>
          <a:bodyPr>
            <a:normAutofit fontScale="90000"/>
          </a:bodyPr>
          <a:lstStyle/>
          <a:p>
            <a:r>
              <a:rPr lang="en-US" dirty="0"/>
              <a:t>Current Desktop/Virtual Reality Nuclear Reactor Software Training</a:t>
            </a:r>
          </a:p>
        </p:txBody>
      </p:sp>
      <p:cxnSp>
        <p:nvCxnSpPr>
          <p:cNvPr id="4" name="Straight Arrow Connector 3">
            <a:extLst>
              <a:ext uri="{FF2B5EF4-FFF2-40B4-BE49-F238E27FC236}">
                <a16:creationId xmlns:a16="http://schemas.microsoft.com/office/drawing/2014/main" id="{A19D479C-73B7-9F41-B89D-68520FD8A83A}"/>
              </a:ext>
            </a:extLst>
          </p:cNvPr>
          <p:cNvCxnSpPr>
            <a:cxnSpLocks/>
          </p:cNvCxnSpPr>
          <p:nvPr/>
        </p:nvCxnSpPr>
        <p:spPr>
          <a:xfrm flipV="1">
            <a:off x="3682093" y="3935187"/>
            <a:ext cx="1396093" cy="186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E3276A1-B0C1-834A-8E67-86868BEC0A05}"/>
              </a:ext>
            </a:extLst>
          </p:cNvPr>
          <p:cNvCxnSpPr>
            <a:cxnSpLocks/>
          </p:cNvCxnSpPr>
          <p:nvPr/>
        </p:nvCxnSpPr>
        <p:spPr>
          <a:xfrm flipV="1">
            <a:off x="3682093" y="5135337"/>
            <a:ext cx="1396093" cy="669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812408E-5F15-504A-A49E-AD64AB997FC6}"/>
              </a:ext>
            </a:extLst>
          </p:cNvPr>
          <p:cNvCxnSpPr>
            <a:cxnSpLocks/>
          </p:cNvCxnSpPr>
          <p:nvPr/>
        </p:nvCxnSpPr>
        <p:spPr>
          <a:xfrm>
            <a:off x="3682093" y="5804807"/>
            <a:ext cx="1396093" cy="44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127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E9F2-C620-4FC8-8F0A-A41F3E18EE1C}"/>
              </a:ext>
            </a:extLst>
          </p:cNvPr>
          <p:cNvSpPr>
            <a:spLocks noGrp="1"/>
          </p:cNvSpPr>
          <p:nvPr>
            <p:ph type="title"/>
          </p:nvPr>
        </p:nvSpPr>
        <p:spPr/>
        <p:txBody>
          <a:bodyPr>
            <a:normAutofit/>
          </a:bodyPr>
          <a:lstStyle/>
          <a:p>
            <a:r>
              <a:rPr lang="en-US" dirty="0"/>
              <a:t>Video slide – Bringing it All Together</a:t>
            </a:r>
          </a:p>
        </p:txBody>
      </p:sp>
      <p:pic>
        <p:nvPicPr>
          <p:cNvPr id="13" name="Picture Placeholder 12" descr="A close up of a video camera lens">
            <a:extLst>
              <a:ext uri="{FF2B5EF4-FFF2-40B4-BE49-F238E27FC236}">
                <a16:creationId xmlns:a16="http://schemas.microsoft.com/office/drawing/2014/main" id="{FB3C2664-FD7C-A24C-B9C5-841F2E8EA13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890713"/>
            <a:ext cx="12192000" cy="4084637"/>
          </a:xfrm>
        </p:spPr>
      </p:pic>
      <p:pic>
        <p:nvPicPr>
          <p:cNvPr id="5" name="Picture 4" descr="A screenshot of a computer&#10;&#10;Description automatically generated">
            <a:extLst>
              <a:ext uri="{FF2B5EF4-FFF2-40B4-BE49-F238E27FC236}">
                <a16:creationId xmlns:a16="http://schemas.microsoft.com/office/drawing/2014/main" id="{EC8E676A-C1C1-584D-87A9-6FB07CCDD6A6}"/>
              </a:ext>
            </a:extLst>
          </p:cNvPr>
          <p:cNvPicPr>
            <a:picLocks noChangeAspect="1"/>
          </p:cNvPicPr>
          <p:nvPr/>
        </p:nvPicPr>
        <p:blipFill>
          <a:blip r:embed="rId4"/>
          <a:stretch>
            <a:fillRect/>
          </a:stretch>
        </p:blipFill>
        <p:spPr>
          <a:xfrm>
            <a:off x="2214283" y="1890713"/>
            <a:ext cx="7763434" cy="4087789"/>
          </a:xfrm>
          <a:prstGeom prst="rect">
            <a:avLst/>
          </a:prstGeom>
        </p:spPr>
      </p:pic>
    </p:spTree>
    <p:extLst>
      <p:ext uri="{BB962C8B-B14F-4D97-AF65-F5344CB8AC3E}">
        <p14:creationId xmlns:p14="http://schemas.microsoft.com/office/powerpoint/2010/main" val="2136814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0498-C6E0-4603-8DF5-64D8BE8F2FB8}"/>
              </a:ext>
            </a:extLst>
          </p:cNvPr>
          <p:cNvSpPr>
            <a:spLocks noGrp="1"/>
          </p:cNvSpPr>
          <p:nvPr>
            <p:ph type="title"/>
          </p:nvPr>
        </p:nvSpPr>
        <p:spPr/>
        <p:txBody>
          <a:bodyPr anchor="ctr">
            <a:normAutofit/>
          </a:bodyPr>
          <a:lstStyle/>
          <a:p>
            <a:r>
              <a:rPr lang="en-US" dirty="0"/>
              <a:t>Future Experiments</a:t>
            </a:r>
          </a:p>
        </p:txBody>
      </p:sp>
      <p:graphicFrame>
        <p:nvGraphicFramePr>
          <p:cNvPr id="6" name="Content Placeholder 5" descr="line chart">
            <a:extLst>
              <a:ext uri="{FF2B5EF4-FFF2-40B4-BE49-F238E27FC236}">
                <a16:creationId xmlns:a16="http://schemas.microsoft.com/office/drawing/2014/main" id="{65E7A877-E287-4279-8948-3113F61C429C}"/>
              </a:ext>
            </a:extLst>
          </p:cNvPr>
          <p:cNvGraphicFramePr>
            <a:graphicFrameLocks noGrp="1"/>
          </p:cNvGraphicFramePr>
          <p:nvPr>
            <p:ph idx="1"/>
            <p:extLst>
              <p:ext uri="{D42A27DB-BD31-4B8C-83A1-F6EECF244321}">
                <p14:modId xmlns:p14="http://schemas.microsoft.com/office/powerpoint/2010/main" val="3506543567"/>
              </p:ext>
            </p:extLst>
          </p:nvPr>
        </p:nvGraphicFramePr>
        <p:xfrm>
          <a:off x="524042" y="2290431"/>
          <a:ext cx="6149067" cy="3321475"/>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DD69BA71-80B6-D145-A41F-D8F9D397C456}"/>
              </a:ext>
            </a:extLst>
          </p:cNvPr>
          <p:cNvSpPr txBox="1">
            <a:spLocks/>
          </p:cNvSpPr>
          <p:nvPr/>
        </p:nvSpPr>
        <p:spPr>
          <a:xfrm>
            <a:off x="6849035" y="1594313"/>
            <a:ext cx="4761940" cy="4894262"/>
          </a:xfrm>
          <a:prstGeom prst="rect">
            <a:avLst/>
          </a:prstGeom>
        </p:spPr>
        <p:txBody>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buFont typeface="+mj-lt"/>
              <a:buAutoNum type="arabicPeriod"/>
            </a:pPr>
            <a:r>
              <a:rPr lang="en-US" dirty="0"/>
              <a:t>Please forgive the lack of data and wait for updates to a real graph…</a:t>
            </a:r>
          </a:p>
          <a:p>
            <a:pPr marL="666900" lvl="1" indent="-342900">
              <a:buFont typeface="+mj-lt"/>
              <a:buAutoNum type="arabicPeriod"/>
            </a:pPr>
            <a:r>
              <a:rPr lang="en-US" dirty="0"/>
              <a:t>But the chart on the left is what trends reveal at least in terms of initial measures from subjective engineering and learner surveys</a:t>
            </a:r>
          </a:p>
          <a:p>
            <a:pPr marL="342900" indent="-342900">
              <a:buFont typeface="+mj-lt"/>
              <a:buAutoNum type="arabicPeriod"/>
            </a:pPr>
            <a:r>
              <a:rPr lang="en-US" dirty="0"/>
              <a:t>Data collection is still being performed on the Modernized version of the nuclear reactor training software upgrades</a:t>
            </a:r>
          </a:p>
          <a:p>
            <a:pPr marL="342900" indent="-342900">
              <a:buFont typeface="+mj-lt"/>
              <a:buAutoNum type="arabicPeriod"/>
            </a:pPr>
            <a:r>
              <a:rPr lang="en-US" dirty="0"/>
              <a:t>Deploying the virtual reality sets is the #1 logistical challenge and main restriction on availability measures</a:t>
            </a:r>
          </a:p>
          <a:p>
            <a:pPr marL="342900" indent="-342900">
              <a:buFont typeface="+mj-lt"/>
              <a:buAutoNum type="arabicPeriod"/>
            </a:pPr>
            <a:r>
              <a:rPr lang="en-US" dirty="0"/>
              <a:t>Having a GIFT system deployed online that links to now-preexisting competencies, when this integration is mature, could add as little as the cost of an AWS image deployment effort to the system</a:t>
            </a:r>
          </a:p>
          <a:p>
            <a:pPr marL="342900" indent="-342900">
              <a:buFont typeface="+mj-lt"/>
              <a:buAutoNum type="arabicPeriod"/>
            </a:pPr>
            <a:endParaRPr lang="en-US" dirty="0"/>
          </a:p>
        </p:txBody>
      </p:sp>
    </p:spTree>
    <p:extLst>
      <p:ext uri="{BB962C8B-B14F-4D97-AF65-F5344CB8AC3E}">
        <p14:creationId xmlns:p14="http://schemas.microsoft.com/office/powerpoint/2010/main" val="3162248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2EB8-B342-F643-A64F-31E653B436D2}"/>
              </a:ext>
            </a:extLst>
          </p:cNvPr>
          <p:cNvSpPr>
            <a:spLocks noGrp="1"/>
          </p:cNvSpPr>
          <p:nvPr>
            <p:ph type="title"/>
          </p:nvPr>
        </p:nvSpPr>
        <p:spPr>
          <a:xfrm>
            <a:off x="581193" y="729658"/>
            <a:ext cx="11029616" cy="988332"/>
          </a:xfrm>
        </p:spPr>
        <p:txBody>
          <a:bodyPr/>
          <a:lstStyle/>
          <a:p>
            <a:r>
              <a:rPr lang="en-US" dirty="0"/>
              <a:t>Final Comparisons</a:t>
            </a:r>
          </a:p>
        </p:txBody>
      </p:sp>
      <p:sp>
        <p:nvSpPr>
          <p:cNvPr id="3" name="Text Placeholder 2">
            <a:extLst>
              <a:ext uri="{FF2B5EF4-FFF2-40B4-BE49-F238E27FC236}">
                <a16:creationId xmlns:a16="http://schemas.microsoft.com/office/drawing/2014/main" id="{272851B4-4FAF-204B-8A15-3D99639B09C6}"/>
              </a:ext>
            </a:extLst>
          </p:cNvPr>
          <p:cNvSpPr>
            <a:spLocks noGrp="1"/>
          </p:cNvSpPr>
          <p:nvPr>
            <p:ph type="body" idx="1"/>
          </p:nvPr>
        </p:nvSpPr>
        <p:spPr/>
        <p:txBody>
          <a:bodyPr/>
          <a:lstStyle/>
          <a:p>
            <a:r>
              <a:rPr lang="en-US" dirty="0"/>
              <a:t>Modernized Training</a:t>
            </a:r>
          </a:p>
        </p:txBody>
      </p:sp>
      <p:sp>
        <p:nvSpPr>
          <p:cNvPr id="4" name="Content Placeholder 3">
            <a:extLst>
              <a:ext uri="{FF2B5EF4-FFF2-40B4-BE49-F238E27FC236}">
                <a16:creationId xmlns:a16="http://schemas.microsoft.com/office/drawing/2014/main" id="{92315CA4-1D54-774F-9F25-FC3ED96E9CBD}"/>
              </a:ext>
            </a:extLst>
          </p:cNvPr>
          <p:cNvSpPr>
            <a:spLocks noGrp="1"/>
          </p:cNvSpPr>
          <p:nvPr>
            <p:ph sz="half" idx="2"/>
          </p:nvPr>
        </p:nvSpPr>
        <p:spPr/>
        <p:txBody>
          <a:bodyPr>
            <a:normAutofit lnSpcReduction="10000"/>
          </a:bodyPr>
          <a:lstStyle/>
          <a:p>
            <a:pPr marL="0" indent="0" defTabSz="412750" hangingPunct="0">
              <a:lnSpc>
                <a:spcPct val="100000"/>
              </a:lnSpc>
              <a:buNone/>
            </a:pPr>
            <a:r>
              <a:rPr lang="en-US" kern="0" dirty="0">
                <a:solidFill>
                  <a:schemeClr val="tx2"/>
                </a:solidFill>
              </a:rPr>
              <a:t>…was a wonderful step forward in training capability for this particular nuclear reactor station, and every station that the equipment modeled applied to.  Technological restrictions and the current national health situation have been the number one restrictions by far, by the project was technologically successful and well received by learners.</a:t>
            </a:r>
          </a:p>
        </p:txBody>
      </p:sp>
      <p:sp>
        <p:nvSpPr>
          <p:cNvPr id="5" name="Text Placeholder 4">
            <a:extLst>
              <a:ext uri="{FF2B5EF4-FFF2-40B4-BE49-F238E27FC236}">
                <a16:creationId xmlns:a16="http://schemas.microsoft.com/office/drawing/2014/main" id="{64C4F781-5DDC-744B-9C59-CE60EFE82B43}"/>
              </a:ext>
            </a:extLst>
          </p:cNvPr>
          <p:cNvSpPr>
            <a:spLocks noGrp="1"/>
          </p:cNvSpPr>
          <p:nvPr>
            <p:ph type="body" sz="quarter" idx="3"/>
          </p:nvPr>
        </p:nvSpPr>
        <p:spPr/>
        <p:txBody>
          <a:bodyPr/>
          <a:lstStyle/>
          <a:p>
            <a:r>
              <a:rPr lang="en-US" dirty="0"/>
              <a:t>…with GIFT</a:t>
            </a:r>
          </a:p>
        </p:txBody>
      </p:sp>
      <p:sp>
        <p:nvSpPr>
          <p:cNvPr id="6" name="Content Placeholder 5">
            <a:extLst>
              <a:ext uri="{FF2B5EF4-FFF2-40B4-BE49-F238E27FC236}">
                <a16:creationId xmlns:a16="http://schemas.microsoft.com/office/drawing/2014/main" id="{0FEFE9F7-6704-114E-AA84-5D397FB644B5}"/>
              </a:ext>
            </a:extLst>
          </p:cNvPr>
          <p:cNvSpPr>
            <a:spLocks noGrp="1"/>
          </p:cNvSpPr>
          <p:nvPr>
            <p:ph sz="quarter" idx="4"/>
          </p:nvPr>
        </p:nvSpPr>
        <p:spPr/>
        <p:txBody>
          <a:bodyPr>
            <a:normAutofit lnSpcReduction="10000"/>
          </a:bodyPr>
          <a:lstStyle/>
          <a:p>
            <a:pPr marL="0" indent="0" defTabSz="412750" hangingPunct="0">
              <a:lnSpc>
                <a:spcPct val="100000"/>
              </a:lnSpc>
              <a:buNone/>
            </a:pPr>
            <a:r>
              <a:rPr lang="en-US" kern="0" dirty="0">
                <a:solidFill>
                  <a:schemeClr val="tx2"/>
                </a:solidFill>
              </a:rPr>
              <a:t>…this modernized training system can take the next leap forward, especially as SMEs use available tools such as CaSS to create frameworks for integration with GIFT.  The inclusion of these systems together has allowed intelligent tutoring to lower future labor costs, retain knowledge that might otherwise have been lost, and reinforce that knowledge across learners more efficiently.</a:t>
            </a:r>
          </a:p>
        </p:txBody>
      </p:sp>
    </p:spTree>
    <p:extLst>
      <p:ext uri="{BB962C8B-B14F-4D97-AF65-F5344CB8AC3E}">
        <p14:creationId xmlns:p14="http://schemas.microsoft.com/office/powerpoint/2010/main" val="881188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oman sitting at a table in front of a computer working late into the night">
            <a:extLst>
              <a:ext uri="{FF2B5EF4-FFF2-40B4-BE49-F238E27FC236}">
                <a16:creationId xmlns:a16="http://schemas.microsoft.com/office/drawing/2014/main" id="{AF4DEF81-F1BD-A944-954B-12098682A698}"/>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0" y="0"/>
            <a:ext cx="5524500" cy="6858000"/>
          </a:xfrm>
        </p:spPr>
      </p:pic>
      <p:sp>
        <p:nvSpPr>
          <p:cNvPr id="3" name="Content Placeholder 2">
            <a:extLst>
              <a:ext uri="{FF2B5EF4-FFF2-40B4-BE49-F238E27FC236}">
                <a16:creationId xmlns:a16="http://schemas.microsoft.com/office/drawing/2014/main" id="{EDF69AA2-97D6-4693-9E8A-BEBB49A5C6F9}"/>
              </a:ext>
            </a:extLst>
          </p:cNvPr>
          <p:cNvSpPr>
            <a:spLocks noGrp="1"/>
          </p:cNvSpPr>
          <p:nvPr>
            <p:ph idx="1"/>
          </p:nvPr>
        </p:nvSpPr>
        <p:spPr/>
        <p:txBody>
          <a:bodyPr/>
          <a:lstStyle/>
          <a:p>
            <a:r>
              <a:rPr lang="en-US" dirty="0"/>
              <a:t>Questions</a:t>
            </a:r>
          </a:p>
          <a:p>
            <a:r>
              <a:rPr lang="en-US" dirty="0"/>
              <a:t>Comments</a:t>
            </a:r>
          </a:p>
          <a:p>
            <a:r>
              <a:rPr lang="en-US" dirty="0"/>
              <a:t>Concerns</a:t>
            </a:r>
          </a:p>
          <a:p>
            <a:endParaRPr lang="en-US" dirty="0"/>
          </a:p>
          <a:p>
            <a:endParaRPr lang="en-US" dirty="0"/>
          </a:p>
          <a:p>
            <a:pPr lvl="1"/>
            <a:r>
              <a:rPr lang="en-US" dirty="0"/>
              <a:t>(Please note we may not be at liberty to answer all questions outside of the GIFT work and competency framework integration virtually across an open network)</a:t>
            </a:r>
          </a:p>
        </p:txBody>
      </p:sp>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681306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67FFD-EEBA-0F43-9CCE-29C860613EC9}"/>
              </a:ext>
            </a:extLst>
          </p:cNvPr>
          <p:cNvSpPr>
            <a:spLocks noGrp="1"/>
          </p:cNvSpPr>
          <p:nvPr>
            <p:ph type="title"/>
          </p:nvPr>
        </p:nvSpPr>
        <p:spPr/>
        <p:txBody>
          <a:bodyPr/>
          <a:lstStyle/>
          <a:p>
            <a:r>
              <a:rPr lang="en-US" dirty="0"/>
              <a:t>Contact us</a:t>
            </a:r>
          </a:p>
        </p:txBody>
      </p:sp>
      <p:graphicFrame>
        <p:nvGraphicFramePr>
          <p:cNvPr id="8" name="Content Placeholder 2" descr="SmartArt Placeholder - Contact List">
            <a:extLst>
              <a:ext uri="{FF2B5EF4-FFF2-40B4-BE49-F238E27FC236}">
                <a16:creationId xmlns:a16="http://schemas.microsoft.com/office/drawing/2014/main" id="{0188F943-8FD7-DF4B-B294-76C5998AC603}"/>
              </a:ext>
            </a:extLst>
          </p:cNvPr>
          <p:cNvGraphicFramePr>
            <a:graphicFrameLocks noGrp="1"/>
          </p:cNvGraphicFramePr>
          <p:nvPr>
            <p:ph sz="quarter" idx="14"/>
            <p:extLst>
              <p:ext uri="{D42A27DB-BD31-4B8C-83A1-F6EECF244321}">
                <p14:modId xmlns:p14="http://schemas.microsoft.com/office/powerpoint/2010/main" val="305678093"/>
              </p:ext>
            </p:extLst>
          </p:nvPr>
        </p:nvGraphicFramePr>
        <p:xfrm>
          <a:off x="7405688" y="2005013"/>
          <a:ext cx="4510087" cy="4027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15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B34-6337-DE4D-8FD3-A3A0F5766F21}"/>
              </a:ext>
            </a:extLst>
          </p:cNvPr>
          <p:cNvSpPr>
            <a:spLocks noGrp="1"/>
          </p:cNvSpPr>
          <p:nvPr>
            <p:ph type="title"/>
          </p:nvPr>
        </p:nvSpPr>
        <p:spPr/>
        <p:txBody>
          <a:bodyPr/>
          <a:lstStyle/>
          <a:p>
            <a:r>
              <a:rPr lang="en-US" dirty="0"/>
              <a:t>Using GIFT, Competencies, and virtual reality training to provide effectiveness improvements for nuclear technicians</a:t>
            </a:r>
          </a:p>
        </p:txBody>
      </p:sp>
      <p:sp>
        <p:nvSpPr>
          <p:cNvPr id="3" name="Text Placeholder 2">
            <a:extLst>
              <a:ext uri="{FF2B5EF4-FFF2-40B4-BE49-F238E27FC236}">
                <a16:creationId xmlns:a16="http://schemas.microsoft.com/office/drawing/2014/main" id="{4AB27EA9-DD4F-6245-9D17-591DCE0A8ADA}"/>
              </a:ext>
            </a:extLst>
          </p:cNvPr>
          <p:cNvSpPr>
            <a:spLocks noGrp="1"/>
          </p:cNvSpPr>
          <p:nvPr>
            <p:ph type="body" idx="1"/>
          </p:nvPr>
        </p:nvSpPr>
        <p:spPr/>
        <p:txBody>
          <a:bodyPr/>
          <a:lstStyle/>
          <a:p>
            <a:r>
              <a:rPr lang="en-US" dirty="0"/>
              <a:t>Demonstration category</a:t>
            </a:r>
          </a:p>
        </p:txBody>
      </p:sp>
    </p:spTree>
    <p:extLst>
      <p:ext uri="{BB962C8B-B14F-4D97-AF65-F5344CB8AC3E}">
        <p14:creationId xmlns:p14="http://schemas.microsoft.com/office/powerpoint/2010/main" val="207947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2F327-0A45-7949-9B67-5AD38677133F}"/>
              </a:ext>
            </a:extLst>
          </p:cNvPr>
          <p:cNvSpPr>
            <a:spLocks noGrp="1"/>
          </p:cNvSpPr>
          <p:nvPr>
            <p:ph type="title"/>
          </p:nvPr>
        </p:nvSpPr>
        <p:spPr/>
        <p:txBody>
          <a:bodyPr/>
          <a:lstStyle/>
          <a:p>
            <a:r>
              <a:rPr lang="en-US" dirty="0"/>
              <a:t>Outline</a:t>
            </a:r>
          </a:p>
        </p:txBody>
      </p:sp>
      <p:sp>
        <p:nvSpPr>
          <p:cNvPr id="10" name="Text Placeholder 9">
            <a:extLst>
              <a:ext uri="{FF2B5EF4-FFF2-40B4-BE49-F238E27FC236}">
                <a16:creationId xmlns:a16="http://schemas.microsoft.com/office/drawing/2014/main" id="{8400AF68-FBA7-2C44-BB48-77A539765ED5}"/>
              </a:ext>
            </a:extLst>
          </p:cNvPr>
          <p:cNvSpPr>
            <a:spLocks noGrp="1"/>
          </p:cNvSpPr>
          <p:nvPr>
            <p:ph type="body" sz="quarter" idx="14"/>
          </p:nvPr>
        </p:nvSpPr>
        <p:spPr/>
        <p:txBody>
          <a:bodyPr/>
          <a:lstStyle/>
          <a:p>
            <a:r>
              <a:rPr lang="en-US" b="1" dirty="0"/>
              <a:t>Introductions</a:t>
            </a:r>
          </a:p>
          <a:p>
            <a:r>
              <a:rPr lang="en-US" dirty="0"/>
              <a:t>Background – What This Demonstration Will Be Someday</a:t>
            </a:r>
          </a:p>
          <a:p>
            <a:r>
              <a:rPr lang="en-US" dirty="0"/>
              <a:t>GIFT: The AIS and ITS of the Project</a:t>
            </a:r>
          </a:p>
          <a:p>
            <a:r>
              <a:rPr lang="en-US" dirty="0"/>
              <a:t>Competency Frameworks Utilizing CaSS</a:t>
            </a:r>
          </a:p>
          <a:p>
            <a:r>
              <a:rPr lang="en-US" dirty="0"/>
              <a:t>Nuclear Reactor Training Challenges and Modernization</a:t>
            </a:r>
          </a:p>
          <a:p>
            <a:r>
              <a:rPr lang="en-US" b="1" dirty="0"/>
              <a:t>Integrating GIFT and CaSS: Competency Frameworks as Course Concepts</a:t>
            </a:r>
          </a:p>
          <a:p>
            <a:r>
              <a:rPr lang="en-US" dirty="0"/>
              <a:t>Current Desktop/Virtual Reality Nuclear Reactor Software Training</a:t>
            </a:r>
          </a:p>
          <a:p>
            <a:r>
              <a:rPr lang="en-US" b="1" dirty="0"/>
              <a:t>Bringing It All Together</a:t>
            </a:r>
          </a:p>
          <a:p>
            <a:r>
              <a:rPr lang="en-US" dirty="0"/>
              <a:t>Future Experiments</a:t>
            </a:r>
          </a:p>
          <a:p>
            <a:r>
              <a:rPr lang="en-US" dirty="0"/>
              <a:t>Discussion</a:t>
            </a:r>
          </a:p>
        </p:txBody>
      </p:sp>
    </p:spTree>
    <p:extLst>
      <p:ext uri="{BB962C8B-B14F-4D97-AF65-F5344CB8AC3E}">
        <p14:creationId xmlns:p14="http://schemas.microsoft.com/office/powerpoint/2010/main" val="61710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159A91E2-8BD3-6745-856E-8FA7F232E12B}"/>
              </a:ext>
            </a:extLst>
          </p:cNvPr>
          <p:cNvPicPr>
            <a:picLocks noGrp="1" noChangeAspect="1"/>
          </p:cNvPicPr>
          <p:nvPr>
            <p:ph type="pic" sz="quarter" idx="13"/>
          </p:nvPr>
        </p:nvPicPr>
        <p:blipFill>
          <a:blip r:embed="rId3"/>
          <a:srcRect/>
          <a:stretch/>
        </p:blipFill>
        <p:spPr>
          <a:xfrm>
            <a:off x="5181599" y="1218027"/>
            <a:ext cx="7010400" cy="4421944"/>
          </a:xfrm>
        </p:spPr>
      </p:pic>
      <p:sp>
        <p:nvSpPr>
          <p:cNvPr id="12" name="Content Placeholder 11">
            <a:extLst>
              <a:ext uri="{FF2B5EF4-FFF2-40B4-BE49-F238E27FC236}">
                <a16:creationId xmlns:a16="http://schemas.microsoft.com/office/drawing/2014/main" id="{2F06A708-C428-8443-AB48-F60A95FF71FE}"/>
              </a:ext>
            </a:extLst>
          </p:cNvPr>
          <p:cNvSpPr>
            <a:spLocks noGrp="1"/>
          </p:cNvSpPr>
          <p:nvPr>
            <p:ph sz="half" idx="1"/>
          </p:nvPr>
        </p:nvSpPr>
        <p:spPr/>
        <p:txBody>
          <a:bodyPr/>
          <a:lstStyle/>
          <a:p>
            <a:pPr marL="0" indent="0">
              <a:buNone/>
            </a:pPr>
            <a:r>
              <a:rPr lang="en-US" dirty="0"/>
              <a:t>Demonstration Usually Consists of:</a:t>
            </a:r>
          </a:p>
          <a:p>
            <a:pPr>
              <a:buFont typeface="Arial" panose="020B0604020202020204" pitchFamily="34" charset="0"/>
              <a:buChar char="•"/>
            </a:pPr>
            <a:r>
              <a:rPr lang="en-US" dirty="0"/>
              <a:t>One (1) GIFT Local Server</a:t>
            </a:r>
          </a:p>
          <a:p>
            <a:pPr>
              <a:buFont typeface="Arial" panose="020B0604020202020204" pitchFamily="34" charset="0"/>
              <a:buChar char="•"/>
            </a:pPr>
            <a:r>
              <a:rPr lang="en-US" dirty="0"/>
              <a:t>One (1) Virtual Reality-Capable Nuclear Reactor Training Supercomputer</a:t>
            </a:r>
          </a:p>
          <a:p>
            <a:pPr>
              <a:buFont typeface="Arial" panose="020B0604020202020204" pitchFamily="34" charset="0"/>
              <a:buChar char="•"/>
            </a:pPr>
            <a:r>
              <a:rPr lang="en-US" dirty="0"/>
              <a:t>One (1) Instructor Operator Station</a:t>
            </a:r>
          </a:p>
          <a:p>
            <a:pPr>
              <a:buFont typeface="Arial" panose="020B0604020202020204" pitchFamily="34" charset="0"/>
              <a:buChar char="•"/>
            </a:pPr>
            <a:r>
              <a:rPr lang="en-US" dirty="0"/>
              <a:t>Two (2) Virtual Machines Running CaSS / Middleware</a:t>
            </a:r>
          </a:p>
          <a:p>
            <a:pPr>
              <a:buFont typeface="Arial" panose="020B0604020202020204" pitchFamily="34" charset="0"/>
              <a:buChar char="•"/>
            </a:pPr>
            <a:r>
              <a:rPr lang="en-US" dirty="0"/>
              <a:t>A Professional GIFT-Operating Human</a:t>
            </a:r>
          </a:p>
          <a:p>
            <a:pPr>
              <a:buFont typeface="Arial" panose="020B0604020202020204" pitchFamily="34" charset="0"/>
              <a:buChar char="•"/>
            </a:pPr>
            <a:r>
              <a:rPr lang="en-US" dirty="0"/>
              <a:t>A Nuclear Reactor Operation Trainee</a:t>
            </a:r>
          </a:p>
        </p:txBody>
      </p:sp>
      <p:sp>
        <p:nvSpPr>
          <p:cNvPr id="11" name="Title 10">
            <a:extLst>
              <a:ext uri="{FF2B5EF4-FFF2-40B4-BE49-F238E27FC236}">
                <a16:creationId xmlns:a16="http://schemas.microsoft.com/office/drawing/2014/main" id="{09B206E8-59BD-1B4C-8912-9A0443F96A4F}"/>
              </a:ext>
            </a:extLst>
          </p:cNvPr>
          <p:cNvSpPr>
            <a:spLocks noGrp="1"/>
          </p:cNvSpPr>
          <p:nvPr>
            <p:ph type="title"/>
          </p:nvPr>
        </p:nvSpPr>
        <p:spPr/>
        <p:txBody>
          <a:bodyPr/>
          <a:lstStyle/>
          <a:p>
            <a:r>
              <a:rPr lang="en-US" dirty="0">
                <a:sym typeface="Bodoni SvtyTwo ITC TT-Book"/>
              </a:rPr>
              <a:t>BACKGROUND</a:t>
            </a:r>
          </a:p>
        </p:txBody>
      </p:sp>
    </p:spTree>
    <p:extLst>
      <p:ext uri="{BB962C8B-B14F-4D97-AF65-F5344CB8AC3E}">
        <p14:creationId xmlns:p14="http://schemas.microsoft.com/office/powerpoint/2010/main" val="379308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BF800B-2D91-A844-B4B2-97273E94E563}"/>
              </a:ext>
            </a:extLst>
          </p:cNvPr>
          <p:cNvSpPr>
            <a:spLocks noGrp="1"/>
          </p:cNvSpPr>
          <p:nvPr>
            <p:ph type="title"/>
          </p:nvPr>
        </p:nvSpPr>
        <p:spPr/>
        <p:txBody>
          <a:bodyPr/>
          <a:lstStyle/>
          <a:p>
            <a:r>
              <a:rPr lang="en-US" dirty="0"/>
              <a:t>Background (GIFT)</a:t>
            </a:r>
          </a:p>
        </p:txBody>
      </p:sp>
      <p:sp>
        <p:nvSpPr>
          <p:cNvPr id="4" name="Content Placeholder 3">
            <a:extLst>
              <a:ext uri="{FF2B5EF4-FFF2-40B4-BE49-F238E27FC236}">
                <a16:creationId xmlns:a16="http://schemas.microsoft.com/office/drawing/2014/main" id="{258465F5-4312-2541-8368-01B99B3E9619}"/>
              </a:ext>
            </a:extLst>
          </p:cNvPr>
          <p:cNvSpPr>
            <a:spLocks noGrp="1"/>
          </p:cNvSpPr>
          <p:nvPr>
            <p:ph sz="quarter" idx="14"/>
          </p:nvPr>
        </p:nvSpPr>
        <p:spPr>
          <a:xfrm>
            <a:off x="6096000" y="1594313"/>
            <a:ext cx="5514975" cy="4894262"/>
          </a:xfrm>
        </p:spPr>
        <p:txBody>
          <a:bodyPr/>
          <a:lstStyle/>
          <a:p>
            <a:pPr marL="342900" indent="-342900">
              <a:buFont typeface="+mj-lt"/>
              <a:buAutoNum type="arabicPeriod"/>
            </a:pPr>
            <a:r>
              <a:rPr lang="en-US" dirty="0"/>
              <a:t>This project’s focus points (</a:t>
            </a:r>
            <a:r>
              <a:rPr lang="en-US" dirty="0">
                <a:hlinkClick r:id="rId3"/>
              </a:rPr>
              <a:t>www.gifttutoring.org</a:t>
            </a:r>
            <a:r>
              <a:rPr lang="en-US" dirty="0"/>
              <a:t>) </a:t>
            </a:r>
          </a:p>
          <a:p>
            <a:pPr marL="342900" indent="-342900">
              <a:buFont typeface="+mj-lt"/>
              <a:buAutoNum type="arabicPeriod"/>
            </a:pPr>
            <a:r>
              <a:rPr lang="en-US" dirty="0"/>
              <a:t>GIFT offers numerous course objects, styles of adaptive tutoring, and content – what to add? (See #3)</a:t>
            </a:r>
          </a:p>
          <a:p>
            <a:pPr marL="342900" indent="-342900">
              <a:buFont typeface="+mj-lt"/>
              <a:buAutoNum type="arabicPeriod"/>
            </a:pPr>
            <a:r>
              <a:rPr lang="en-US" dirty="0"/>
              <a:t>Through adding a formal model for competency-based training, GIFT is enabled to:</a:t>
            </a:r>
          </a:p>
          <a:p>
            <a:pPr marL="666900" lvl="1" indent="-342900">
              <a:buFont typeface="+mj-lt"/>
              <a:buAutoNum type="arabicPeriod"/>
            </a:pPr>
            <a:r>
              <a:rPr lang="en-US" dirty="0"/>
              <a:t>Allow GIFT authors to select Course Concepts from an existing competency framework</a:t>
            </a:r>
          </a:p>
          <a:p>
            <a:pPr marL="666900" lvl="1" indent="-342900">
              <a:buFont typeface="+mj-lt"/>
              <a:buAutoNum type="arabicPeriod"/>
            </a:pPr>
            <a:r>
              <a:rPr lang="en-US" dirty="0"/>
              <a:t>Allow Subject Matter Experts (SMEs) to use a web portal to create, delete, and maintain said-frameworks</a:t>
            </a:r>
          </a:p>
          <a:p>
            <a:pPr marL="666900" lvl="1" indent="-342900">
              <a:buFont typeface="+mj-lt"/>
              <a:buAutoNum type="arabicPeriod"/>
            </a:pPr>
            <a:r>
              <a:rPr lang="en-US" dirty="0"/>
              <a:t>Gauge learner performance in real-time against a competency framework in a GIFT course</a:t>
            </a:r>
          </a:p>
          <a:p>
            <a:pPr marL="342900" indent="-342900">
              <a:buFont typeface="+mj-lt"/>
              <a:buAutoNum type="arabicPeriod"/>
            </a:pPr>
            <a:endParaRPr lang="en-US" dirty="0"/>
          </a:p>
        </p:txBody>
      </p:sp>
      <p:pic>
        <p:nvPicPr>
          <p:cNvPr id="8" name="Picture Placeholder 7">
            <a:extLst>
              <a:ext uri="{FF2B5EF4-FFF2-40B4-BE49-F238E27FC236}">
                <a16:creationId xmlns:a16="http://schemas.microsoft.com/office/drawing/2014/main" id="{B5333156-CA53-A443-B907-19368CEE0980}"/>
              </a:ext>
            </a:extLst>
          </p:cNvPr>
          <p:cNvPicPr>
            <a:picLocks noGrp="1" noChangeAspect="1"/>
          </p:cNvPicPr>
          <p:nvPr>
            <p:ph type="pic" sz="quarter" idx="13"/>
          </p:nvPr>
        </p:nvPicPr>
        <p:blipFill>
          <a:blip r:embed="rId4"/>
          <a:srcRect/>
          <a:stretch/>
        </p:blipFill>
        <p:spPr>
          <a:xfrm>
            <a:off x="174908" y="1932053"/>
            <a:ext cx="5497092" cy="3427598"/>
          </a:xfrm>
          <a:ln>
            <a:solidFill>
              <a:schemeClr val="accent1"/>
            </a:solidFill>
          </a:ln>
        </p:spPr>
      </p:pic>
      <p:sp>
        <p:nvSpPr>
          <p:cNvPr id="6" name="Oval 5">
            <a:extLst>
              <a:ext uri="{FF2B5EF4-FFF2-40B4-BE49-F238E27FC236}">
                <a16:creationId xmlns:a16="http://schemas.microsoft.com/office/drawing/2014/main" id="{A4EDB446-CDFE-984A-B525-94E06641C991}"/>
              </a:ext>
            </a:extLst>
          </p:cNvPr>
          <p:cNvSpPr/>
          <p:nvPr/>
        </p:nvSpPr>
        <p:spPr>
          <a:xfrm>
            <a:off x="4738078" y="3019911"/>
            <a:ext cx="1047086" cy="2755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A0391B-2CF0-D64D-9745-655581E75D9A}"/>
              </a:ext>
            </a:extLst>
          </p:cNvPr>
          <p:cNvSpPr/>
          <p:nvPr/>
        </p:nvSpPr>
        <p:spPr>
          <a:xfrm>
            <a:off x="3324228" y="4041444"/>
            <a:ext cx="1047086" cy="2755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47AD669-A40C-D041-87EF-9F8176C5FA39}"/>
              </a:ext>
            </a:extLst>
          </p:cNvPr>
          <p:cNvSpPr/>
          <p:nvPr/>
        </p:nvSpPr>
        <p:spPr>
          <a:xfrm>
            <a:off x="0" y="3890169"/>
            <a:ext cx="1476022" cy="3884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DE1E66-51C4-C046-94DD-359360605182}"/>
              </a:ext>
            </a:extLst>
          </p:cNvPr>
          <p:cNvSpPr/>
          <p:nvPr/>
        </p:nvSpPr>
        <p:spPr>
          <a:xfrm>
            <a:off x="2121724" y="3946607"/>
            <a:ext cx="1047086" cy="7974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824CF29-6737-F74A-9B23-D4DCB1FC20EC}"/>
              </a:ext>
            </a:extLst>
          </p:cNvPr>
          <p:cNvCxnSpPr>
            <a:cxnSpLocks/>
            <a:endCxn id="6" idx="6"/>
          </p:cNvCxnSpPr>
          <p:nvPr/>
        </p:nvCxnSpPr>
        <p:spPr>
          <a:xfrm flipH="1">
            <a:off x="5785164" y="1664043"/>
            <a:ext cx="734838" cy="1493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03330F-B9EF-E247-97F8-CAFCE091C4D4}"/>
              </a:ext>
            </a:extLst>
          </p:cNvPr>
          <p:cNvCxnSpPr>
            <a:cxnSpLocks/>
            <a:endCxn id="9" idx="6"/>
          </p:cNvCxnSpPr>
          <p:nvPr/>
        </p:nvCxnSpPr>
        <p:spPr>
          <a:xfrm flipH="1">
            <a:off x="4371314" y="1664043"/>
            <a:ext cx="2148688" cy="2515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686330B-B2D4-D24B-A97B-2EC9EF896FF0}"/>
              </a:ext>
            </a:extLst>
          </p:cNvPr>
          <p:cNvCxnSpPr>
            <a:cxnSpLocks/>
            <a:endCxn id="11" idx="7"/>
          </p:cNvCxnSpPr>
          <p:nvPr/>
        </p:nvCxnSpPr>
        <p:spPr>
          <a:xfrm flipH="1">
            <a:off x="3015468" y="1664043"/>
            <a:ext cx="3504534" cy="2399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51EA47-71A4-E447-8668-7CA2D5DD6BC1}"/>
              </a:ext>
            </a:extLst>
          </p:cNvPr>
          <p:cNvCxnSpPr>
            <a:cxnSpLocks/>
            <a:endCxn id="10" idx="7"/>
          </p:cNvCxnSpPr>
          <p:nvPr/>
        </p:nvCxnSpPr>
        <p:spPr>
          <a:xfrm flipH="1">
            <a:off x="1259864" y="1664043"/>
            <a:ext cx="5260138" cy="2283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D750958-BC3E-9343-BE5A-15220592D7AF}"/>
              </a:ext>
            </a:extLst>
          </p:cNvPr>
          <p:cNvSpPr txBox="1"/>
          <p:nvPr/>
        </p:nvSpPr>
        <p:spPr>
          <a:xfrm>
            <a:off x="2161867" y="5355650"/>
            <a:ext cx="1523174" cy="261610"/>
          </a:xfrm>
          <a:prstGeom prst="rect">
            <a:avLst/>
          </a:prstGeom>
          <a:noFill/>
        </p:spPr>
        <p:txBody>
          <a:bodyPr wrap="none" rtlCol="0">
            <a:spAutoFit/>
          </a:bodyPr>
          <a:lstStyle/>
          <a:p>
            <a:r>
              <a:rPr lang="en-US" sz="1100" dirty="0"/>
              <a:t>GIFT (In a Nutshell) [1]</a:t>
            </a:r>
          </a:p>
        </p:txBody>
      </p:sp>
      <p:sp>
        <p:nvSpPr>
          <p:cNvPr id="2" name="Rectangle 1">
            <a:extLst>
              <a:ext uri="{FF2B5EF4-FFF2-40B4-BE49-F238E27FC236}">
                <a16:creationId xmlns:a16="http://schemas.microsoft.com/office/drawing/2014/main" id="{A3524449-6C10-F044-9CED-E9D80BF853ED}"/>
              </a:ext>
            </a:extLst>
          </p:cNvPr>
          <p:cNvSpPr/>
          <p:nvPr/>
        </p:nvSpPr>
        <p:spPr>
          <a:xfrm>
            <a:off x="88153" y="6578948"/>
            <a:ext cx="8100626" cy="215444"/>
          </a:xfrm>
          <a:prstGeom prst="rect">
            <a:avLst/>
          </a:prstGeom>
        </p:spPr>
        <p:txBody>
          <a:bodyPr wrap="square">
            <a:spAutoFit/>
          </a:bodyPr>
          <a:lstStyle/>
          <a:p>
            <a:r>
              <a:rPr lang="en-US" sz="800" dirty="0"/>
              <a:t>[1] Sottilare, Robert &amp; Brawner, Keith &amp; Goldberg, Benjamin &amp; Holden, Heather. (2012). The Generalized Intelligent Framework for Tutoring (GIFT). 10.13140/2.1.1629.6003.</a:t>
            </a:r>
          </a:p>
        </p:txBody>
      </p:sp>
    </p:spTree>
    <p:extLst>
      <p:ext uri="{BB962C8B-B14F-4D97-AF65-F5344CB8AC3E}">
        <p14:creationId xmlns:p14="http://schemas.microsoft.com/office/powerpoint/2010/main" val="104556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E9F2-C620-4FC8-8F0A-A41F3E18EE1C}"/>
              </a:ext>
            </a:extLst>
          </p:cNvPr>
          <p:cNvSpPr>
            <a:spLocks noGrp="1"/>
          </p:cNvSpPr>
          <p:nvPr>
            <p:ph type="title"/>
          </p:nvPr>
        </p:nvSpPr>
        <p:spPr/>
        <p:txBody>
          <a:bodyPr>
            <a:normAutofit fontScale="90000"/>
          </a:bodyPr>
          <a:lstStyle/>
          <a:p>
            <a:r>
              <a:rPr lang="en-US" dirty="0"/>
              <a:t>Video slide – GIFT: The AIS and its of the project</a:t>
            </a:r>
          </a:p>
        </p:txBody>
      </p:sp>
      <p:pic>
        <p:nvPicPr>
          <p:cNvPr id="13" name="Picture Placeholder 12" descr="A close up of a video camera lens">
            <a:extLst>
              <a:ext uri="{FF2B5EF4-FFF2-40B4-BE49-F238E27FC236}">
                <a16:creationId xmlns:a16="http://schemas.microsoft.com/office/drawing/2014/main" id="{FB3C2664-FD7C-A24C-B9C5-841F2E8EA13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890713"/>
            <a:ext cx="12192000" cy="4084637"/>
          </a:xfrm>
        </p:spPr>
      </p:pic>
      <p:pic>
        <p:nvPicPr>
          <p:cNvPr id="6" name="Picture 5" descr="A screenshot of a computer&#10;&#10;Description automatically generated">
            <a:extLst>
              <a:ext uri="{FF2B5EF4-FFF2-40B4-BE49-F238E27FC236}">
                <a16:creationId xmlns:a16="http://schemas.microsoft.com/office/drawing/2014/main" id="{15C56A4A-093F-6E46-A62A-393405E7901A}"/>
              </a:ext>
            </a:extLst>
          </p:cNvPr>
          <p:cNvPicPr>
            <a:picLocks noChangeAspect="1"/>
          </p:cNvPicPr>
          <p:nvPr/>
        </p:nvPicPr>
        <p:blipFill>
          <a:blip r:embed="rId4"/>
          <a:stretch>
            <a:fillRect/>
          </a:stretch>
        </p:blipFill>
        <p:spPr>
          <a:xfrm>
            <a:off x="2244811" y="1889112"/>
            <a:ext cx="7702378" cy="4086238"/>
          </a:xfrm>
          <a:prstGeom prst="rect">
            <a:avLst/>
          </a:prstGeom>
          <a:ln>
            <a:solidFill>
              <a:schemeClr val="accent1"/>
            </a:solidFill>
          </a:ln>
        </p:spPr>
      </p:pic>
      <p:sp>
        <p:nvSpPr>
          <p:cNvPr id="8" name="TextBox 7">
            <a:extLst>
              <a:ext uri="{FF2B5EF4-FFF2-40B4-BE49-F238E27FC236}">
                <a16:creationId xmlns:a16="http://schemas.microsoft.com/office/drawing/2014/main" id="{54016ED7-1455-1B41-87AE-5D534A494E51}"/>
              </a:ext>
            </a:extLst>
          </p:cNvPr>
          <p:cNvSpPr txBox="1"/>
          <p:nvPr/>
        </p:nvSpPr>
        <p:spPr>
          <a:xfrm>
            <a:off x="3482143" y="5975350"/>
            <a:ext cx="5227713" cy="261610"/>
          </a:xfrm>
          <a:prstGeom prst="rect">
            <a:avLst/>
          </a:prstGeom>
          <a:noFill/>
        </p:spPr>
        <p:txBody>
          <a:bodyPr wrap="none" rtlCol="0">
            <a:spAutoFit/>
          </a:bodyPr>
          <a:lstStyle/>
          <a:p>
            <a:r>
              <a:rPr lang="en-US" sz="1100" dirty="0"/>
              <a:t>Screenshot of GIFT ‘Edit Concepts’ User Interface Window Importing CaSS Competencies</a:t>
            </a:r>
          </a:p>
        </p:txBody>
      </p:sp>
    </p:spTree>
    <p:extLst>
      <p:ext uri="{BB962C8B-B14F-4D97-AF65-F5344CB8AC3E}">
        <p14:creationId xmlns:p14="http://schemas.microsoft.com/office/powerpoint/2010/main" val="309593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BF800B-2D91-A844-B4B2-97273E94E563}"/>
              </a:ext>
            </a:extLst>
          </p:cNvPr>
          <p:cNvSpPr>
            <a:spLocks noGrp="1"/>
          </p:cNvSpPr>
          <p:nvPr>
            <p:ph type="title"/>
          </p:nvPr>
        </p:nvSpPr>
        <p:spPr/>
        <p:txBody>
          <a:bodyPr>
            <a:normAutofit fontScale="90000"/>
          </a:bodyPr>
          <a:lstStyle/>
          <a:p>
            <a:r>
              <a:rPr lang="en-US" dirty="0"/>
              <a:t>Competency Frameworks </a:t>
            </a:r>
            <a:br>
              <a:rPr lang="en-US" dirty="0"/>
            </a:br>
            <a:r>
              <a:rPr lang="en-US" dirty="0"/>
              <a:t>Utilizing CaSS</a:t>
            </a:r>
          </a:p>
        </p:txBody>
      </p:sp>
      <p:sp>
        <p:nvSpPr>
          <p:cNvPr id="4" name="Content Placeholder 3">
            <a:extLst>
              <a:ext uri="{FF2B5EF4-FFF2-40B4-BE49-F238E27FC236}">
                <a16:creationId xmlns:a16="http://schemas.microsoft.com/office/drawing/2014/main" id="{258465F5-4312-2541-8368-01B99B3E9619}"/>
              </a:ext>
            </a:extLst>
          </p:cNvPr>
          <p:cNvSpPr>
            <a:spLocks noGrp="1"/>
          </p:cNvSpPr>
          <p:nvPr>
            <p:ph sz="quarter" idx="14"/>
          </p:nvPr>
        </p:nvSpPr>
        <p:spPr/>
        <p:txBody>
          <a:bodyPr/>
          <a:lstStyle/>
          <a:p>
            <a:pPr marL="342900" indent="-342900">
              <a:buFont typeface="+mj-lt"/>
              <a:buAutoNum type="arabicPeriod"/>
            </a:pPr>
            <a:r>
              <a:rPr lang="en-US" dirty="0"/>
              <a:t>CaSS: The Competency and Skills System</a:t>
            </a:r>
          </a:p>
          <a:p>
            <a:pPr marL="342900" indent="-342900">
              <a:buFont typeface="+mj-lt"/>
              <a:buAutoNum type="arabicPeriod"/>
            </a:pPr>
            <a:r>
              <a:rPr lang="en-US" dirty="0"/>
              <a:t>An Advanced Distributed Learning Initiative</a:t>
            </a:r>
            <a:br>
              <a:rPr lang="en-US" dirty="0"/>
            </a:br>
            <a:r>
              <a:rPr lang="en-US" dirty="0">
                <a:hlinkClick r:id="rId3"/>
              </a:rPr>
              <a:t>https://adlnet.gov/projects/cass/</a:t>
            </a:r>
            <a:r>
              <a:rPr lang="en-US" dirty="0"/>
              <a:t> </a:t>
            </a:r>
          </a:p>
          <a:p>
            <a:pPr marL="342900" indent="-342900">
              <a:buFont typeface="+mj-lt"/>
              <a:buAutoNum type="arabicPeriod"/>
            </a:pPr>
            <a:r>
              <a:rPr lang="en-US" dirty="0"/>
              <a:t>Provides a Multitude of Tools for Creating and Maintaining Competency Frameworks</a:t>
            </a:r>
          </a:p>
          <a:p>
            <a:pPr marL="342900" indent="-342900">
              <a:buFont typeface="+mj-lt"/>
              <a:buAutoNum type="arabicPeriod"/>
            </a:pPr>
            <a:r>
              <a:rPr lang="en-US" dirty="0"/>
              <a:t>Open Source, Extensible, and Perfect for GIFT Integration Efforts</a:t>
            </a:r>
          </a:p>
          <a:p>
            <a:pPr marL="342900" indent="-342900">
              <a:buFont typeface="+mj-lt"/>
              <a:buAutoNum type="arabicPeriod"/>
            </a:pPr>
            <a:r>
              <a:rPr lang="en-US" dirty="0">
                <a:hlinkClick r:id="rId4"/>
              </a:rPr>
              <a:t>http://cassdev.gifttutoringclouddev.org</a:t>
            </a:r>
            <a:br>
              <a:rPr lang="en-US" dirty="0"/>
            </a:br>
            <a:r>
              <a:rPr lang="en-US" dirty="0"/>
              <a:t>(Public DEVELOPMENT server used with GIFT.  Populate at your own risk, but freely)</a:t>
            </a:r>
          </a:p>
        </p:txBody>
      </p:sp>
      <p:pic>
        <p:nvPicPr>
          <p:cNvPr id="8" name="Picture Placeholder 7">
            <a:extLst>
              <a:ext uri="{FF2B5EF4-FFF2-40B4-BE49-F238E27FC236}">
                <a16:creationId xmlns:a16="http://schemas.microsoft.com/office/drawing/2014/main" id="{B5333156-CA53-A443-B907-19368CEE0980}"/>
              </a:ext>
            </a:extLst>
          </p:cNvPr>
          <p:cNvPicPr>
            <a:picLocks noGrp="1" noChangeAspect="1"/>
          </p:cNvPicPr>
          <p:nvPr>
            <p:ph type="pic" sz="quarter" idx="13"/>
          </p:nvPr>
        </p:nvPicPr>
        <p:blipFill>
          <a:blip r:embed="rId5"/>
          <a:srcRect/>
          <a:stretch/>
        </p:blipFill>
        <p:spPr>
          <a:xfrm>
            <a:off x="581025" y="759821"/>
            <a:ext cx="4743450" cy="3162300"/>
          </a:xfrm>
          <a:ln>
            <a:solidFill>
              <a:schemeClr val="tx2"/>
            </a:solidFill>
          </a:ln>
        </p:spPr>
      </p:pic>
      <p:pic>
        <p:nvPicPr>
          <p:cNvPr id="5" name="Picture Placeholder 7">
            <a:extLst>
              <a:ext uri="{FF2B5EF4-FFF2-40B4-BE49-F238E27FC236}">
                <a16:creationId xmlns:a16="http://schemas.microsoft.com/office/drawing/2014/main" id="{540659AD-5A73-0B40-A5D1-B295BC271033}"/>
              </a:ext>
            </a:extLst>
          </p:cNvPr>
          <p:cNvPicPr>
            <a:picLocks noChangeAspect="1"/>
          </p:cNvPicPr>
          <p:nvPr/>
        </p:nvPicPr>
        <p:blipFill>
          <a:blip r:embed="rId6"/>
          <a:srcRect/>
          <a:stretch/>
        </p:blipFill>
        <p:spPr>
          <a:xfrm>
            <a:off x="581025" y="4216239"/>
            <a:ext cx="4743450" cy="1859432"/>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a:ln>
            <a:solidFill>
              <a:schemeClr val="tx2"/>
            </a:solidFill>
          </a:ln>
        </p:spPr>
      </p:pic>
    </p:spTree>
    <p:extLst>
      <p:ext uri="{BB962C8B-B14F-4D97-AF65-F5344CB8AC3E}">
        <p14:creationId xmlns:p14="http://schemas.microsoft.com/office/powerpoint/2010/main" val="4162925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73DFC54-6D4A-B948-86BA-78304B27D5C4}"/>
              </a:ext>
            </a:extLst>
          </p:cNvPr>
          <p:cNvPicPr>
            <a:picLocks noGrp="1" noChangeAspect="1"/>
          </p:cNvPicPr>
          <p:nvPr>
            <p:ph type="pic" sz="quarter" idx="18"/>
          </p:nvPr>
        </p:nvPicPr>
        <p:blipFill>
          <a:blip r:embed="rId3"/>
          <a:srcRect/>
          <a:stretch/>
        </p:blipFill>
        <p:spPr>
          <a:xfrm>
            <a:off x="4668867" y="2076607"/>
            <a:ext cx="2808258" cy="1999211"/>
          </a:xfrm>
          <a:ln>
            <a:solidFill>
              <a:schemeClr val="tx2"/>
            </a:solidFill>
          </a:ln>
        </p:spPr>
      </p:pic>
      <p:pic>
        <p:nvPicPr>
          <p:cNvPr id="5" name="Picture Placeholder 4">
            <a:extLst>
              <a:ext uri="{FF2B5EF4-FFF2-40B4-BE49-F238E27FC236}">
                <a16:creationId xmlns:a16="http://schemas.microsoft.com/office/drawing/2014/main" id="{51EE8D99-7CB8-DB40-A850-59D907D29789}"/>
              </a:ext>
            </a:extLst>
          </p:cNvPr>
          <p:cNvPicPr>
            <a:picLocks noGrp="1" noChangeAspect="1"/>
          </p:cNvPicPr>
          <p:nvPr>
            <p:ph type="pic" sz="quarter" idx="19"/>
          </p:nvPr>
        </p:nvPicPr>
        <p:blipFill>
          <a:blip r:embed="rId4"/>
          <a:srcRect/>
          <a:stretch/>
        </p:blipFill>
        <p:spPr>
          <a:xfrm>
            <a:off x="8595079" y="2015950"/>
            <a:ext cx="2328880" cy="2059868"/>
          </a:xfrm>
          <a:ln>
            <a:solidFill>
              <a:schemeClr val="tx2"/>
            </a:solidFill>
          </a:ln>
        </p:spPr>
      </p:pic>
      <p:sp>
        <p:nvSpPr>
          <p:cNvPr id="48" name="Content Placeholder 47"/>
          <p:cNvSpPr>
            <a:spLocks noGrp="1"/>
          </p:cNvSpPr>
          <p:nvPr>
            <p:ph sz="quarter" idx="21"/>
          </p:nvPr>
        </p:nvSpPr>
        <p:spPr/>
        <p:txBody>
          <a:bodyPr/>
          <a:lstStyle/>
          <a:p>
            <a:r>
              <a:rPr lang="en-US" dirty="0"/>
              <a:t>CaSS Landing Page</a:t>
            </a:r>
          </a:p>
        </p:txBody>
      </p:sp>
      <p:sp>
        <p:nvSpPr>
          <p:cNvPr id="49" name="Text Placeholder 48"/>
          <p:cNvSpPr>
            <a:spLocks noGrp="1"/>
          </p:cNvSpPr>
          <p:nvPr>
            <p:ph type="body" sz="quarter" idx="22"/>
          </p:nvPr>
        </p:nvSpPr>
        <p:spPr/>
        <p:txBody>
          <a:bodyPr/>
          <a:lstStyle/>
          <a:p>
            <a:r>
              <a:rPr lang="en-US" dirty="0"/>
              <a:t>Where it all starts</a:t>
            </a:r>
          </a:p>
        </p:txBody>
      </p:sp>
      <p:sp>
        <p:nvSpPr>
          <p:cNvPr id="50" name="Content Placeholder 49"/>
          <p:cNvSpPr>
            <a:spLocks noGrp="1"/>
          </p:cNvSpPr>
          <p:nvPr>
            <p:ph sz="quarter" idx="40"/>
          </p:nvPr>
        </p:nvSpPr>
        <p:spPr/>
        <p:txBody>
          <a:bodyPr/>
          <a:lstStyle/>
          <a:p>
            <a:r>
              <a:rPr lang="en-US" dirty="0"/>
              <a:t>The CaSS web portal offers capabilities for GIFT or Content SMEs to create profiles, frameworks, edit competencies, or share work.</a:t>
            </a:r>
            <a:br>
              <a:rPr lang="en-US" dirty="0"/>
            </a:br>
            <a:br>
              <a:rPr lang="en-US" dirty="0"/>
            </a:br>
            <a:r>
              <a:rPr lang="en-US" dirty="0"/>
              <a:t>Try it out for yourself!</a:t>
            </a:r>
            <a:endParaRPr lang="id-ID" dirty="0"/>
          </a:p>
        </p:txBody>
      </p:sp>
      <p:sp>
        <p:nvSpPr>
          <p:cNvPr id="51" name="Content Placeholder 50"/>
          <p:cNvSpPr>
            <a:spLocks noGrp="1"/>
          </p:cNvSpPr>
          <p:nvPr>
            <p:ph sz="quarter" idx="41"/>
          </p:nvPr>
        </p:nvSpPr>
        <p:spPr/>
        <p:txBody>
          <a:bodyPr/>
          <a:lstStyle/>
          <a:p>
            <a:r>
              <a:rPr lang="en-US" dirty="0"/>
              <a:t>Sample Project Competencies</a:t>
            </a:r>
          </a:p>
        </p:txBody>
      </p:sp>
      <p:sp>
        <p:nvSpPr>
          <p:cNvPr id="52" name="Text Placeholder 51"/>
          <p:cNvSpPr>
            <a:spLocks noGrp="1"/>
          </p:cNvSpPr>
          <p:nvPr>
            <p:ph type="body" sz="quarter" idx="42"/>
          </p:nvPr>
        </p:nvSpPr>
        <p:spPr/>
        <p:txBody>
          <a:bodyPr/>
          <a:lstStyle/>
          <a:p>
            <a:r>
              <a:rPr lang="en-US" dirty="0"/>
              <a:t>Straight from Nuclear Technician SMEs</a:t>
            </a:r>
          </a:p>
        </p:txBody>
      </p:sp>
      <p:sp>
        <p:nvSpPr>
          <p:cNvPr id="53" name="Content Placeholder 52"/>
          <p:cNvSpPr>
            <a:spLocks noGrp="1"/>
          </p:cNvSpPr>
          <p:nvPr>
            <p:ph sz="quarter" idx="43"/>
          </p:nvPr>
        </p:nvSpPr>
        <p:spPr/>
        <p:txBody>
          <a:bodyPr/>
          <a:lstStyle/>
          <a:p>
            <a:r>
              <a:rPr lang="en-US" dirty="0"/>
              <a:t>These 100+ competencies were provided to the GIFT team as part of the nuclear reactor training software development effort for use in formal test cases.</a:t>
            </a:r>
            <a:endParaRPr lang="id-ID" dirty="0"/>
          </a:p>
        </p:txBody>
      </p:sp>
      <p:sp>
        <p:nvSpPr>
          <p:cNvPr id="54" name="Content Placeholder 53"/>
          <p:cNvSpPr>
            <a:spLocks noGrp="1"/>
          </p:cNvSpPr>
          <p:nvPr>
            <p:ph sz="quarter" idx="44"/>
          </p:nvPr>
        </p:nvSpPr>
        <p:spPr/>
        <p:txBody>
          <a:bodyPr/>
          <a:lstStyle/>
          <a:p>
            <a:r>
              <a:rPr lang="en-US" dirty="0"/>
              <a:t>Competencies and Relationships</a:t>
            </a:r>
          </a:p>
        </p:txBody>
      </p:sp>
      <p:sp>
        <p:nvSpPr>
          <p:cNvPr id="55" name="Text Placeholder 54"/>
          <p:cNvSpPr>
            <a:spLocks noGrp="1"/>
          </p:cNvSpPr>
          <p:nvPr>
            <p:ph type="body" sz="quarter" idx="45"/>
          </p:nvPr>
        </p:nvSpPr>
        <p:spPr/>
        <p:txBody>
          <a:bodyPr/>
          <a:lstStyle/>
          <a:p>
            <a:r>
              <a:rPr lang="en-US" dirty="0"/>
              <a:t>Everything is related to everyone…</a:t>
            </a:r>
          </a:p>
        </p:txBody>
      </p:sp>
      <p:sp>
        <p:nvSpPr>
          <p:cNvPr id="56" name="Content Placeholder 55"/>
          <p:cNvSpPr>
            <a:spLocks noGrp="1"/>
          </p:cNvSpPr>
          <p:nvPr>
            <p:ph sz="quarter" idx="46"/>
          </p:nvPr>
        </p:nvSpPr>
        <p:spPr/>
        <p:txBody>
          <a:bodyPr/>
          <a:lstStyle/>
          <a:p>
            <a:r>
              <a:rPr lang="en-US" dirty="0"/>
              <a:t>All competencies can have optional relationships to other competencies in the same or different frameworks.  This allows for tiers of skills, team analysis, dependencies, and great potential for adaptive tutoring and content recommendation in GIFT.</a:t>
            </a:r>
            <a:endParaRPr lang="id-ID" dirty="0"/>
          </a:p>
        </p:txBody>
      </p:sp>
      <p:sp>
        <p:nvSpPr>
          <p:cNvPr id="110" name="Title 109">
            <a:extLst>
              <a:ext uri="{FF2B5EF4-FFF2-40B4-BE49-F238E27FC236}">
                <a16:creationId xmlns:a16="http://schemas.microsoft.com/office/drawing/2014/main" id="{A1393A7A-A21F-744F-8224-3E39DD33CAEE}"/>
              </a:ext>
            </a:extLst>
          </p:cNvPr>
          <p:cNvSpPr>
            <a:spLocks noGrp="1"/>
          </p:cNvSpPr>
          <p:nvPr>
            <p:ph type="title"/>
          </p:nvPr>
        </p:nvSpPr>
        <p:spPr/>
        <p:txBody>
          <a:bodyPr/>
          <a:lstStyle/>
          <a:p>
            <a:r>
              <a:rPr lang="en-US" dirty="0"/>
              <a:t>Competency Frameworks Using CaSS</a:t>
            </a:r>
          </a:p>
        </p:txBody>
      </p:sp>
      <p:pic>
        <p:nvPicPr>
          <p:cNvPr id="9" name="Picture Placeholder 8">
            <a:extLst>
              <a:ext uri="{FF2B5EF4-FFF2-40B4-BE49-F238E27FC236}">
                <a16:creationId xmlns:a16="http://schemas.microsoft.com/office/drawing/2014/main" id="{0F940895-2182-C742-9FCE-7C445A0EBADB}"/>
              </a:ext>
            </a:extLst>
          </p:cNvPr>
          <p:cNvPicPr>
            <a:picLocks noGrp="1" noChangeAspect="1"/>
          </p:cNvPicPr>
          <p:nvPr>
            <p:ph type="pic" sz="quarter" idx="17"/>
          </p:nvPr>
        </p:nvPicPr>
        <p:blipFill>
          <a:blip r:embed="rId5"/>
          <a:srcRect/>
          <a:stretch/>
        </p:blipFill>
        <p:spPr>
          <a:xfrm>
            <a:off x="1237608" y="2076607"/>
            <a:ext cx="2328880" cy="2025806"/>
          </a:xfrm>
          <a:ln>
            <a:solidFill>
              <a:schemeClr val="tx2"/>
            </a:solidFill>
          </a:ln>
        </p:spPr>
      </p:pic>
    </p:spTree>
    <p:extLst>
      <p:ext uri="{BB962C8B-B14F-4D97-AF65-F5344CB8AC3E}">
        <p14:creationId xmlns:p14="http://schemas.microsoft.com/office/powerpoint/2010/main" val="2647572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1FB3-8761-4C62-A879-97C144611878}"/>
              </a:ext>
            </a:extLst>
          </p:cNvPr>
          <p:cNvSpPr>
            <a:spLocks noGrp="1"/>
          </p:cNvSpPr>
          <p:nvPr>
            <p:ph type="title"/>
          </p:nvPr>
        </p:nvSpPr>
        <p:spPr/>
        <p:txBody>
          <a:bodyPr>
            <a:normAutofit fontScale="90000"/>
          </a:bodyPr>
          <a:lstStyle/>
          <a:p>
            <a:r>
              <a:rPr lang="en-US" dirty="0"/>
              <a:t>Training Content modernization 20-20 Hindsight roadmap for some nuclear reactor stations</a:t>
            </a:r>
          </a:p>
        </p:txBody>
      </p:sp>
      <p:graphicFrame>
        <p:nvGraphicFramePr>
          <p:cNvPr id="4" name="Content Placeholder 6" descr="SmartArt Process diagram">
            <a:extLst>
              <a:ext uri="{FF2B5EF4-FFF2-40B4-BE49-F238E27FC236}">
                <a16:creationId xmlns:a16="http://schemas.microsoft.com/office/drawing/2014/main" id="{668F23AC-E03A-498E-B416-C53303ABA132}"/>
              </a:ext>
            </a:extLst>
          </p:cNvPr>
          <p:cNvGraphicFramePr>
            <a:graphicFrameLocks noGrp="1"/>
          </p:cNvGraphicFramePr>
          <p:nvPr>
            <p:ph idx="1"/>
            <p:extLst>
              <p:ext uri="{D42A27DB-BD31-4B8C-83A1-F6EECF244321}">
                <p14:modId xmlns:p14="http://schemas.microsoft.com/office/powerpoint/2010/main" val="388055992"/>
              </p:ext>
            </p:extLst>
          </p:nvPr>
        </p:nvGraphicFramePr>
        <p:xfrm>
          <a:off x="581025" y="1890713"/>
          <a:ext cx="11029950" cy="4084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1427926"/>
      </p:ext>
    </p:extLst>
  </p:cSld>
  <p:clrMapOvr>
    <a:masterClrMapping/>
  </p:clrMapOvr>
</p:sld>
</file>

<file path=ppt/theme/theme1.xml><?xml version="1.0" encoding="utf-8"?>
<a:theme xmlns:a="http://schemas.openxmlformats.org/drawingml/2006/main" name="DividendVTI">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Minimalist_Light_Sales Pitch_01_Win32_AS_v4" id="{AE3810B2-EB50-490A-9B4E-9FA07A4550C3}" vid="{D5F0F717-C359-4A2D-BDB0-CA99CA6877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8435A0B9-5F49-415F-9BEE-591FDACE98D1}">
  <ds:schemaRefs>
    <ds:schemaRef ds:uri="http://schemas.microsoft.com/sharepoint/v3/contenttype/forms"/>
  </ds:schemaRefs>
</ds:datastoreItem>
</file>

<file path=customXml/itemProps2.xml><?xml version="1.0" encoding="utf-8"?>
<ds:datastoreItem xmlns:ds="http://schemas.openxmlformats.org/officeDocument/2006/customXml" ds:itemID="{D76AEDE5-E9AF-4E9F-97C3-19B848D35A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C43B05-D266-4257-98DE-FF9D8CEDAE7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DividendVTI</Template>
  <TotalTime>0</TotalTime>
  <Words>4307</Words>
  <Application>Microsoft Macintosh PowerPoint</Application>
  <PresentationFormat>Widescreen</PresentationFormat>
  <Paragraphs>296</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Garamond</vt:lpstr>
      <vt:lpstr>Helvetica Light</vt:lpstr>
      <vt:lpstr>Wingdings 2</vt:lpstr>
      <vt:lpstr>DividendVTI</vt:lpstr>
      <vt:lpstr>Generalized Intelligent Framework for Tutoring (GIFT) – GIFTSym8</vt:lpstr>
      <vt:lpstr>Using GIFT, Competencies, and virtual reality training to provide effectiveness improvements for nuclear technicians</vt:lpstr>
      <vt:lpstr>Outline</vt:lpstr>
      <vt:lpstr>BACKGROUND</vt:lpstr>
      <vt:lpstr>Background (GIFT)</vt:lpstr>
      <vt:lpstr>Video slide – GIFT: The AIS and its of the project</vt:lpstr>
      <vt:lpstr>Competency Frameworks  Utilizing CaSS</vt:lpstr>
      <vt:lpstr>Competency Frameworks Using CaSS</vt:lpstr>
      <vt:lpstr>Training Content modernization 20-20 Hindsight roadmap for some nuclear reactor stations</vt:lpstr>
      <vt:lpstr>Samples from Nuclear Reactor Trainer – STEPS Became Competencies </vt:lpstr>
      <vt:lpstr>Video slide – Integrating GIFT and CASS: Competencies as course concepts </vt:lpstr>
      <vt:lpstr>Current Desktop/Virtual Reality Nuclear Reactor Software Training</vt:lpstr>
      <vt:lpstr>Video slide – Bringing it All Together</vt:lpstr>
      <vt:lpstr>Future Experiments</vt:lpstr>
      <vt:lpstr>Final Comparisons</vt:lpstr>
      <vt:lpstr>Discussion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 M</dc:creator>
  <cp:lastModifiedBy/>
  <cp:revision>1</cp:revision>
  <dcterms:created xsi:type="dcterms:W3CDTF">2020-05-26T23:06:13Z</dcterms:created>
  <dcterms:modified xsi:type="dcterms:W3CDTF">2020-05-27T17:00:45Z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