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-bold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Raleway-italic.fntdata"/><Relationship Id="rId3" Type="http://schemas.openxmlformats.org/officeDocument/2006/relationships/presProps" Target="presProps.xml"/><Relationship Id="rId25" Type="http://schemas.openxmlformats.org/officeDocument/2006/relationships/font" Target="fonts/Lato-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Raleway-bold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3.xml"/><Relationship Id="rId24" Type="http://schemas.openxmlformats.org/officeDocument/2006/relationships/font" Target="fonts/Lato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Raleway-regular.fntdata"/><Relationship Id="rId22" Type="http://schemas.openxmlformats.org/officeDocument/2006/relationships/font" Target="fonts/Raleway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 presentation of “Towards a GIFT enabled 3A learning environment”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name is Faruk Ahmed, co-authors are Keith Shubek and Prof. Xiangen Hu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5fae14b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5fae14b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based on generic kind of emotions. Angry, Fear may not related to learning. We are interested to learning relevant emotion classification.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based on generic kind of emotions. Angry, Fear may not related to learning. We are interested to learning </a:t>
            </a:r>
            <a:r>
              <a:rPr lang="en"/>
              <a:t>relevant</a:t>
            </a:r>
            <a:r>
              <a:rPr lang="en"/>
              <a:t> emotion classification.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can give a huge amount of data to learn about </a:t>
            </a:r>
            <a:r>
              <a:rPr lang="en"/>
              <a:t>learning</a:t>
            </a:r>
            <a:r>
              <a:rPr lang="en"/>
              <a:t> behavior of individuals from different socio-economic group.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5eb1c056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5eb1c056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3A means in this case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aware: what content learner is interested about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aware: surrounding of the learner, learning environment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aware: emotional learning state of the user or exceptionality of the learner (Note: learner is individual and learning should be </a:t>
            </a:r>
            <a:r>
              <a:rPr lang="en"/>
              <a:t>individualized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 modular easy to make new module and plug in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are focusing more on user awareness in this work, we are using existing technologies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Emotion recognition from face image. We are not inventing new technology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But we are using this technology to make learning systems aware of the user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Tutoring system or interaction with tutoring system is individualized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Therefore we need to individualize the emotion detection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So there are two things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Monitoring the individual emotions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Putting into the intelligent tutoring system 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">
                <a:solidFill>
                  <a:schemeClr val="dk2"/>
                </a:solidFill>
              </a:rPr>
              <a:t>Easier to integrate, works with ITS</a:t>
            </a:r>
            <a:endParaRPr>
              <a:solidFill>
                <a:schemeClr val="dk2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">
                <a:solidFill>
                  <a:schemeClr val="dk2"/>
                </a:solidFill>
              </a:rPr>
              <a:t>Cost effective (cheap)</a:t>
            </a:r>
            <a:endParaRPr>
              <a:solidFill>
                <a:schemeClr val="dk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How to do that (next slide)?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eb1c05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eb1c05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Existing Gift uses Yawcam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works very well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configuring is little hard for some users we found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Can monitor learners and store the meta-data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want to make the emotion detection technology very easy to use, plugable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we have centralized location/</a:t>
            </a:r>
            <a:r>
              <a:rPr lang="en"/>
              <a:t>mechanism</a:t>
            </a:r>
            <a:r>
              <a:rPr lang="en"/>
              <a:t> to capture the emotion that would be great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Here is what we have, we just tried them out (next slide)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5eb1c056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5eb1c056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built a class emotion detection in the monitor module, recompile and put the required jar files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Ask people to configure the yawcam. And captured these.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Left hand side multi camera, multi user. Right hand side single camera multiple faces.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also tried another distributed method...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5eb1c056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5eb1c056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tried with the html5 media capability of the browser through javascript 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It captures emotion data (emotion type and confidence) at an interval 3 sec for now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Calculates the moving average and moving standard deviation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Stores into Learning Record Store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happens for each individual users and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Very fast feedback to the learning system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distributed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configuration needed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there is webcam present in the learner’s computer, it automatically finds that.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is a screenshot of the js version of the emotion detection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are producing an engineering solution which is very cheap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Using existing technologies, using cloud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 far as we know, that have not been done before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 are using the Intelligent Tutoring system,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Therefore the data is individualized, if I login it is looking at my emotion.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Every 3 seconds, serving as a baseline in 8 dimension (some emotions may look irrelevant)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7995f6ba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7995f6ba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In a generic emotion detection system the emotions may not need to individualize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But for learning, for learning, the emotion has to be individualized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A person’s face may be always smiling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Another may be always sad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Micro expressions are very very sensitive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When we talk about 3As those are individualized A (individualized awareness): how can we achieve individualized Awareness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We already mentioned before, Every 3 seconds 40 numbers  + 8 type (8 times 6) captures all the history of learning emotion. (underlying assumption is the emotions are normally distributed)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When a user logs in, we retrieve the last record and that gives everything in distribution based the past, then we build on top of it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Ss - sum of square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Sum of x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Cumulative square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Counter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Zval - zval score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95% threshold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Over time the distribution becomes close to exact and significant change in zvalue indicates significance of that specific emotion.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These are generic emotions, some are not relevant to learning (fear, angry etc.)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7995f6ba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7995f6ba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screenshot of integrated ITS (intelligent tutoring system)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Issue, privacy (the emotion is private), we do not want to be in the danger zone of </a:t>
            </a:r>
            <a:r>
              <a:rPr lang="en"/>
              <a:t>violating</a:t>
            </a:r>
            <a:r>
              <a:rPr lang="en"/>
              <a:t> privacy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That’s why faces are not shown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emotion belongs to me.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These information is for me to keep, not public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can: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may implement a special version of this as a survey tool 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arenR"/>
            </a:pPr>
            <a:r>
              <a:rPr lang="en">
                <a:solidFill>
                  <a:schemeClr val="dk2"/>
                </a:solidFill>
              </a:rPr>
              <a:t>This may help improving Adaptive Instructional System 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arenR"/>
            </a:pPr>
            <a:r>
              <a:rPr lang="en">
                <a:solidFill>
                  <a:schemeClr val="dk2"/>
                </a:solidFill>
              </a:rPr>
              <a:t>We may capture categorical emotions for example while answer questions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arenR"/>
            </a:pPr>
            <a:r>
              <a:rPr lang="en">
                <a:solidFill>
                  <a:schemeClr val="dk2"/>
                </a:solidFill>
              </a:rPr>
              <a:t>Locate geo-localizations </a:t>
            </a:r>
            <a:endParaRPr>
              <a:solidFill>
                <a:schemeClr val="dk2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arenR"/>
            </a:pPr>
            <a:r>
              <a:rPr lang="en">
                <a:solidFill>
                  <a:schemeClr val="dk2"/>
                </a:solidFill>
              </a:rPr>
              <a:t>Use responsive design for mobile phone because there are billions of cell phone users </a:t>
            </a:r>
            <a:endParaRPr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>
                <a:solidFill>
                  <a:schemeClr val="dk2"/>
                </a:solidFill>
              </a:rPr>
              <a:t>We want to answer research question (from 3A data)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need: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Economical and ethic enabled application which works. A System which work sufficiently to grab </a:t>
            </a:r>
            <a:r>
              <a:rPr lang="en"/>
              <a:t>metadata</a:t>
            </a:r>
            <a:r>
              <a:rPr lang="en"/>
              <a:t> of user. This is one of those.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#" TargetMode="External"/><Relationship Id="rId4" Type="http://schemas.openxmlformats.org/officeDocument/2006/relationships/hyperlink" Target="https://app.skoonline.org/skoE/SKONS.html?doOverall1=1OP6k75Z1gsFks0R4VQFmH6qXMWr8q7GOyywnmu6hWCA&amp;guid=3949d431-cc24-43b6-b49d-2c9cf910eee3&amp;ST=ASAT&amp;YTL=xjLcqfz5aOo&amp;user=xiangenhu@qq.com&amp;fullname=Faruk%20Ahmed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455925" y="630225"/>
            <a:ext cx="82473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Towards a GIFT Enabled 3A Learning Environment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1655625" y="2398325"/>
            <a:ext cx="7047600" cy="8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Faruk Ahmed</a:t>
            </a:r>
            <a:r>
              <a:rPr baseline="30000" lang="en" sz="2400"/>
              <a:t>1</a:t>
            </a:r>
            <a:r>
              <a:rPr lang="en" sz="2400"/>
              <a:t>, Keith Shubek</a:t>
            </a:r>
            <a:r>
              <a:rPr baseline="30000" lang="en" sz="2400"/>
              <a:t>1</a:t>
            </a:r>
            <a:r>
              <a:rPr lang="en" sz="2400"/>
              <a:t>, and Xiangen Hu</a:t>
            </a:r>
            <a:r>
              <a:rPr baseline="30000" lang="en" sz="2400"/>
              <a:t>1,2</a:t>
            </a:r>
            <a:endParaRPr baseline="3000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The University of Memphis</a:t>
            </a:r>
            <a:r>
              <a:rPr baseline="30000" lang="en" sz="1900"/>
              <a:t>1</a:t>
            </a:r>
            <a:r>
              <a:rPr lang="en" sz="1900"/>
              <a:t> Central China Normal University</a:t>
            </a:r>
            <a:r>
              <a:rPr baseline="30000" lang="en" sz="1900"/>
              <a:t>2</a:t>
            </a:r>
            <a:endParaRPr sz="1900"/>
          </a:p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5782075" y="3690425"/>
            <a:ext cx="2859900" cy="81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/>
              <a:t>GIFT Symposium 8</a:t>
            </a:r>
            <a:endParaRPr sz="17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/>
              <a:t>May 28, 2020</a:t>
            </a:r>
            <a:endParaRPr sz="1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Limitations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sp>
        <p:nvSpPr>
          <p:cNvPr id="159" name="Google Shape;159;p22"/>
          <p:cNvSpPr txBox="1"/>
          <p:nvPr/>
        </p:nvSpPr>
        <p:spPr>
          <a:xfrm>
            <a:off x="1149600" y="1823525"/>
            <a:ext cx="57084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Lato"/>
              <a:buChar char="●"/>
            </a:pPr>
            <a:r>
              <a:rPr b="1" lang="en" sz="190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The emotions are generic, may not relevant to learning </a:t>
            </a:r>
            <a:endParaRPr b="1" sz="19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260849" y="8780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Example analysis.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pic>
        <p:nvPicPr>
          <p:cNvPr id="165" name="Google Shape;165;p23" title="Z-scores of emo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13049"/>
            <a:ext cx="9144000" cy="38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9900"/>
                </a:solidFill>
              </a:rPr>
              <a:t>Demo</a:t>
            </a:r>
            <a:endParaRPr sz="3800">
              <a:solidFill>
                <a:srgbClr val="FF9900"/>
              </a:solidFill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2157725" y="1257825"/>
            <a:ext cx="35880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GIFT monitor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2157725" y="3399750"/>
            <a:ext cx="28353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HTML5 version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890925" y="1415250"/>
            <a:ext cx="68058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595959"/>
                </a:solidFill>
              </a:rPr>
              <a:t>Thank you</a:t>
            </a:r>
            <a:endParaRPr sz="3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95959"/>
                </a:solidFill>
              </a:rPr>
              <a:t>Discussion</a:t>
            </a:r>
            <a:endParaRPr sz="3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595959"/>
                </a:solidFill>
              </a:rPr>
              <a:t>Q/A</a:t>
            </a:r>
            <a:endParaRPr sz="3000">
              <a:solidFill>
                <a:srgbClr val="595959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80" name="Google Shape;80;p14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Intro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4"/>
          <p:cNvSpPr txBox="1"/>
          <p:nvPr>
            <p:ph idx="4294967295" type="body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aleway"/>
                <a:ea typeface="Raleway"/>
                <a:cs typeface="Raleway"/>
                <a:sym typeface="Raleway"/>
              </a:rPr>
              <a:t>Three Awareness (3A) 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is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Content Aware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Knowing what content is being delivered</a:t>
            </a:r>
            <a:r>
              <a:rPr lang="en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Context Aware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Surrounding (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l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earning environment)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 of the learner</a:t>
            </a:r>
            <a:r>
              <a:rPr lang="en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User Aware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Emotions of the learner (Individualized learner)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focused on User Awareness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grpSp>
        <p:nvGrpSpPr>
          <p:cNvPr id="88" name="Google Shape;88;p15"/>
          <p:cNvGrpSpPr/>
          <p:nvPr/>
        </p:nvGrpSpPr>
        <p:grpSpPr>
          <a:xfrm>
            <a:off x="1175775" y="2238241"/>
            <a:ext cx="6572221" cy="2612326"/>
            <a:chOff x="6410592" y="-871687"/>
            <a:chExt cx="2212050" cy="2612326"/>
          </a:xfrm>
        </p:grpSpPr>
        <p:pic>
          <p:nvPicPr>
            <p:cNvPr id="89" name="Google Shape;89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10592" y="-76435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90" name="Google Shape;90;p15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075091" y="-847631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5"/>
            <p:cNvSpPr txBox="1"/>
            <p:nvPr/>
          </p:nvSpPr>
          <p:spPr>
            <a:xfrm>
              <a:off x="6527005" y="-513853"/>
              <a:ext cx="19536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444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400"/>
                <a:buFont typeface="Raleway"/>
                <a:buChar char="●"/>
              </a:pPr>
              <a:r>
                <a:rPr b="1" lang="en" sz="3400">
                  <a:solidFill>
                    <a:schemeClr val="accent5"/>
                  </a:solidFill>
                  <a:latin typeface="Raleway"/>
                  <a:ea typeface="Raleway"/>
                  <a:cs typeface="Raleway"/>
                  <a:sym typeface="Raleway"/>
                </a:rPr>
                <a:t>Existing technologies</a:t>
              </a:r>
              <a:endParaRPr b="1" sz="34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-4445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400"/>
                <a:buFont typeface="Raleway"/>
                <a:buChar char="●"/>
              </a:pPr>
              <a:r>
                <a:rPr b="1" lang="en" sz="3400">
                  <a:solidFill>
                    <a:schemeClr val="accent5"/>
                  </a:solidFill>
                  <a:latin typeface="Raleway"/>
                  <a:ea typeface="Raleway"/>
                  <a:cs typeface="Raleway"/>
                  <a:sym typeface="Raleway"/>
                </a:rPr>
                <a:t>Make it work with ITSs</a:t>
              </a:r>
              <a:r>
                <a:rPr b="1" lang="en" sz="3400">
                  <a:solidFill>
                    <a:schemeClr val="accent5"/>
                  </a:solidFill>
                  <a:latin typeface="Raleway"/>
                  <a:ea typeface="Raleway"/>
                  <a:cs typeface="Raleway"/>
                  <a:sym typeface="Raleway"/>
                </a:rPr>
                <a:t>. </a:t>
              </a:r>
              <a:endParaRPr b="1" sz="34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 sz="1200">
                  <a:latin typeface="Raleway"/>
                  <a:ea typeface="Raleway"/>
                  <a:cs typeface="Raleway"/>
                  <a:sym typeface="Raleway"/>
                </a:rPr>
                <a:t>(we used AWS Rekognition API to detect emotion from an image)</a:t>
              </a:r>
              <a:endParaRPr b="1" sz="12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624275" y="3495191"/>
            <a:ext cx="2016325" cy="856227"/>
          </a:xfrm>
          <a:prstGeom prst="flowChartProcess">
            <a:avLst/>
          </a:prstGeom>
          <a:solidFill>
            <a:srgbClr val="C27BA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Learner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1189250" y="1706125"/>
            <a:ext cx="808500" cy="445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1091825" y="2713040"/>
            <a:ext cx="993600" cy="44550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</a:t>
            </a:r>
            <a:endParaRPr/>
          </a:p>
        </p:txBody>
      </p:sp>
      <p:cxnSp>
        <p:nvCxnSpPr>
          <p:cNvPr id="99" name="Google Shape;99;p16"/>
          <p:cNvCxnSpPr>
            <a:stCxn id="97" idx="2"/>
            <a:endCxn id="98" idx="0"/>
          </p:cNvCxnSpPr>
          <p:nvPr/>
        </p:nvCxnSpPr>
        <p:spPr>
          <a:xfrm flipH="1">
            <a:off x="1588700" y="2151625"/>
            <a:ext cx="4800" cy="561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" name="Google Shape;100;p16"/>
          <p:cNvSpPr/>
          <p:nvPr/>
        </p:nvSpPr>
        <p:spPr>
          <a:xfrm>
            <a:off x="1091825" y="3629477"/>
            <a:ext cx="993600" cy="445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Webcam</a:t>
            </a:r>
            <a:endParaRPr/>
          </a:p>
        </p:txBody>
      </p:sp>
      <p:cxnSp>
        <p:nvCxnSpPr>
          <p:cNvPr id="101" name="Google Shape;101;p16"/>
          <p:cNvCxnSpPr>
            <a:stCxn id="98" idx="2"/>
            <a:endCxn id="100" idx="0"/>
          </p:cNvCxnSpPr>
          <p:nvPr/>
        </p:nvCxnSpPr>
        <p:spPr>
          <a:xfrm>
            <a:off x="1588625" y="3158540"/>
            <a:ext cx="0" cy="471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100" y="162725"/>
            <a:ext cx="533280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03" name="Google Shape;103;p16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4830950" y="971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3713350" y="687400"/>
            <a:ext cx="50055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Use GIFT monitor module</a:t>
            </a:r>
            <a:endParaRPr b="1" sz="2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6"/>
          <p:cNvSpPr txBox="1"/>
          <p:nvPr>
            <p:ph idx="4294967295" type="body"/>
          </p:nvPr>
        </p:nvSpPr>
        <p:spPr>
          <a:xfrm>
            <a:off x="4415875" y="1377475"/>
            <a:ext cx="41586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Centralized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Everything is in one place</a:t>
            </a:r>
            <a:r>
              <a:rPr lang="en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GIFT reachable Webcam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learner's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 machine should have Yawcam to stream video and GIFT should be able to reach the IP address (and port 8081 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of course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)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Few steps of configuration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IP address in cameras.txt and port forwarding in router.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283100" y="712150"/>
            <a:ext cx="3216900" cy="41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14944" l="3587" r="25096" t="0"/>
          <a:stretch/>
        </p:blipFill>
        <p:spPr>
          <a:xfrm>
            <a:off x="304225" y="793125"/>
            <a:ext cx="4081450" cy="30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13532" l="11220" r="42946" t="0"/>
          <a:stretch/>
        </p:blipFill>
        <p:spPr>
          <a:xfrm>
            <a:off x="4719424" y="793125"/>
            <a:ext cx="4046309" cy="30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1153200" y="4139900"/>
            <a:ext cx="2383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AutoNum type="alphaLcParenBoth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Multiple cameras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5240425" y="4139900"/>
            <a:ext cx="35253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(b)    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Multiple faces in one camera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100" y="162725"/>
            <a:ext cx="5332800" cy="4818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0" name="Google Shape;120;p18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4830950" y="971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3713350" y="687400"/>
            <a:ext cx="48612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HTML5 media of browsers</a:t>
            </a:r>
            <a:endParaRPr b="1" sz="2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18"/>
          <p:cNvSpPr txBox="1"/>
          <p:nvPr>
            <p:ph idx="4294967295" type="body"/>
          </p:nvPr>
        </p:nvSpPr>
        <p:spPr>
          <a:xfrm>
            <a:off x="4415875" y="1377475"/>
            <a:ext cx="41586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Distributed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Computation is distributed in learners’ machines</a:t>
            </a:r>
            <a:r>
              <a:rPr lang="en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GIFT does not need to reach Webcam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The computed emotion data will be pushed towards GIFT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</a:t>
            </a:r>
            <a:r>
              <a:rPr b="1" lang="en" sz="1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extra configuration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There is no configuration necessary.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283100" y="712150"/>
            <a:ext cx="3392700" cy="8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How?cont.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377925" y="3672290"/>
            <a:ext cx="1830979" cy="1109285"/>
          </a:xfrm>
          <a:prstGeom prst="flowChartProcess">
            <a:avLst/>
          </a:prstGeom>
          <a:solidFill>
            <a:srgbClr val="C27BA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Learner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714050" y="3846275"/>
            <a:ext cx="1105200" cy="5772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Webcam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714050" y="1664315"/>
            <a:ext cx="1158730" cy="541113"/>
          </a:xfrm>
          <a:prstGeom prst="flowChartMagneticDrum">
            <a:avLst/>
          </a:prstGeom>
          <a:solidFill>
            <a:srgbClr val="6AA84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LRS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2695384" y="1453675"/>
            <a:ext cx="1261800" cy="983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8" name="Google Shape;128;p18"/>
          <p:cNvCxnSpPr>
            <a:stCxn id="124" idx="0"/>
            <a:endCxn id="126" idx="2"/>
          </p:cNvCxnSpPr>
          <p:nvPr/>
        </p:nvCxnSpPr>
        <p:spPr>
          <a:xfrm rot="10800000">
            <a:off x="1293415" y="2205290"/>
            <a:ext cx="0" cy="1467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8"/>
          <p:cNvCxnSpPr>
            <a:endCxn id="130" idx="1"/>
          </p:cNvCxnSpPr>
          <p:nvPr/>
        </p:nvCxnSpPr>
        <p:spPr>
          <a:xfrm flipH="1" rot="10800000">
            <a:off x="1696222" y="1945183"/>
            <a:ext cx="1280700" cy="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18"/>
          <p:cNvSpPr/>
          <p:nvPr/>
        </p:nvSpPr>
        <p:spPr>
          <a:xfrm>
            <a:off x="2976922" y="1814413"/>
            <a:ext cx="698788" cy="261541"/>
          </a:xfrm>
          <a:prstGeom prst="flowChartProcess">
            <a:avLst/>
          </a:prstGeom>
          <a:solidFill>
            <a:srgbClr val="B4A7D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675" y="428375"/>
            <a:ext cx="4980425" cy="36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072575" y="4300500"/>
            <a:ext cx="6805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ato"/>
                <a:ea typeface="Lato"/>
                <a:cs typeface="Lato"/>
                <a:sym typeface="Lato"/>
              </a:rPr>
              <a:t>Computation is happening in the browser and records are pushed into LRS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5" y="152400"/>
            <a:ext cx="178476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2497450" y="507500"/>
            <a:ext cx="3908700" cy="3552300"/>
          </a:xfrm>
          <a:prstGeom prst="wedgeRectCallout">
            <a:avLst>
              <a:gd fmla="val -68309" name="adj1"/>
              <a:gd fmla="val 263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 b="38482" l="0" r="32926" t="38320"/>
          <a:stretch/>
        </p:blipFill>
        <p:spPr>
          <a:xfrm>
            <a:off x="2735225" y="654425"/>
            <a:ext cx="3537375" cy="33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440725" y="2012225"/>
            <a:ext cx="1001700" cy="110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75" y="152400"/>
            <a:ext cx="178476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2497450" y="507500"/>
            <a:ext cx="3908700" cy="3552300"/>
          </a:xfrm>
          <a:prstGeom prst="wedgeRectCallout">
            <a:avLst>
              <a:gd fmla="val -68309" name="adj1"/>
              <a:gd fmla="val 263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4">
            <a:alphaModFix/>
          </a:blip>
          <a:srcRect b="38482" l="0" r="32926" t="38320"/>
          <a:stretch/>
        </p:blipFill>
        <p:spPr>
          <a:xfrm>
            <a:off x="2735225" y="654425"/>
            <a:ext cx="3537375" cy="33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/>
          <p:nvPr/>
        </p:nvSpPr>
        <p:spPr>
          <a:xfrm>
            <a:off x="440725" y="2012225"/>
            <a:ext cx="1001700" cy="1108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9250" y="303400"/>
            <a:ext cx="5473475" cy="452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4A46977321142AE1EEB53B775F12D" ma:contentTypeVersion="4" ma:contentTypeDescription="Create a new document." ma:contentTypeScope="" ma:versionID="84d380c9fd83b71b7326a681dc79f579">
  <xsd:schema xmlns:xsd="http://www.w3.org/2001/XMLSchema" xmlns:xs="http://www.w3.org/2001/XMLSchema" xmlns:p="http://schemas.microsoft.com/office/2006/metadata/properties" xmlns:ns2="acac29aa-e5c3-4573-8377-ca616f47fbaf" targetNamespace="http://schemas.microsoft.com/office/2006/metadata/properties" ma:root="true" ma:fieldsID="dd328399aea238c8153126e91a2e0bb5" ns2:_="">
    <xsd:import namespace="acac29aa-e5c3-4573-8377-ca616f47f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c29aa-e5c3-4573-8377-ca616f47f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E08563-10FB-410B-ACD0-93A63DB6D18F}"/>
</file>

<file path=customXml/itemProps2.xml><?xml version="1.0" encoding="utf-8"?>
<ds:datastoreItem xmlns:ds="http://schemas.openxmlformats.org/officeDocument/2006/customXml" ds:itemID="{1F2259DD-B16E-4189-8B3C-68ED91D93550}"/>
</file>

<file path=customXml/itemProps3.xml><?xml version="1.0" encoding="utf-8"?>
<ds:datastoreItem xmlns:ds="http://schemas.openxmlformats.org/officeDocument/2006/customXml" ds:itemID="{CE46C41E-89C8-4255-A46F-B88686B49BB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0x0101001284A46977321142AE1EEB53B775F12D</vt:lpwstr>
  </property>
</Properties>
</file>