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29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46"/>
  </p:notes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9" d="100"/>
          <a:sy n="129" d="100"/>
        </p:scale>
        <p:origin x="-108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9963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85d088a4e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85d088a4e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79174b83d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79174b83d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79174b83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79174b83d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879174b83d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879174b83d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79174b83d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79174b83d_3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79174b83d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79174b83d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79174b83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79174b83d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87840d4bc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87840d4bc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5d088a4e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5d088a4e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79174b83d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879174b83d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9174b83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9174b83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79174b83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79174b83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79174b83d_3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79174b83d_3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79174b83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79174b83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79174b83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879174b83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879174b83d_3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879174b83d_3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879174b83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879174b83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79174b83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79174b83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79174b83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79174b83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79174b83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79174b83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879174b83d_3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879174b83d_3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87840d4bcb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87840d4bcb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879174b83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879174b83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879174b83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879174b83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79174b83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79174b83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5d088a4e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85d088a4e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879174b83d_3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879174b83d_3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79174b83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79174b83d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879174b83d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879174b83d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79174b83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79174b83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79174b8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79174b8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879174b83d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879174b83d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5d088a4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5d088a4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5d088a4e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5d088a4e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79174b83d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79174b83d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879174b83d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879174b83d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85a384155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85a384155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87840d4bcb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87840d4bcb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79174b83d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879174b83d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85d088a4e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85d088a4e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79174b83d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79174b83d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5d088a4e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5d088a4e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879174b83d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879174b83d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PageStyle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57200" y="755450"/>
            <a:ext cx="83106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 sz="3600" i="0" u="none" strike="noStrike" cap="none">
                <a:solidFill>
                  <a:srgbClr val="000000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57200" y="2146950"/>
            <a:ext cx="83106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0" marR="0" lvl="0" indent="0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 i="0" u="none" strike="noStrike" cap="none">
                <a:solidFill>
                  <a:srgbClr val="888888"/>
                </a:solidFill>
              </a:defRPr>
            </a:lvl1pPr>
            <a:lvl2pPr marL="381000" marR="0" lvl="1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Page1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3200" b="1" i="0" u="none" strike="noStrike" cap="none">
                <a:solidFill>
                  <a:schemeClr val="dk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1700" i="0" u="none" strike="noStrike" cap="none">
                <a:solidFill>
                  <a:srgbClr val="888888"/>
                </a:solidFill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1400" i="0" u="none" strike="noStrike" cap="none">
                <a:solidFill>
                  <a:srgbClr val="888888"/>
                </a:solidFill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300" i="0" u="none" strike="noStrike" cap="none">
                <a:solidFill>
                  <a:srgbClr val="888888"/>
                </a:solidFill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Page2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3200" b="1" i="0" u="none" strike="noStrike" cap="none">
                <a:solidFill>
                  <a:srgbClr val="FFFFFF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1700" i="0" u="none" strike="noStrike" cap="none">
                <a:solidFill>
                  <a:srgbClr val="888888"/>
                </a:solidFill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1400" i="0" u="none" strike="noStrike" cap="none">
                <a:solidFill>
                  <a:srgbClr val="888888"/>
                </a:solidFill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300" i="0" u="none" strike="noStrike" cap="none">
                <a:solidFill>
                  <a:srgbClr val="888888"/>
                </a:solidFill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Page3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2">
            <a:alphaModFix/>
          </a:blip>
          <a:srcRect l="45769" t="73474" r="21425" b="-3295"/>
          <a:stretch/>
        </p:blipFill>
        <p:spPr>
          <a:xfrm>
            <a:off x="5602500" y="3753759"/>
            <a:ext cx="3049228" cy="15589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 sz="3200" b="1" i="0" u="none" strike="noStrike" cap="none">
                <a:solidFill>
                  <a:srgbClr val="000000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1700" i="0" u="none" strike="noStrike" cap="none">
                <a:solidFill>
                  <a:srgbClr val="888888"/>
                </a:solidFill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1400" i="0" u="none" strike="noStrike" cap="none">
                <a:solidFill>
                  <a:srgbClr val="888888"/>
                </a:solidFill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300" i="0" u="none" strike="noStrike" cap="none">
                <a:solidFill>
                  <a:srgbClr val="888888"/>
                </a:solidFill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1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5791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3600" i="0" u="none" strike="noStrike" cap="none">
                <a:solidFill>
                  <a:schemeClr val="dk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812801" y="1600200"/>
            <a:ext cx="72390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 i="0" u="none" strike="noStrike" cap="none">
                <a:solidFill>
                  <a:schemeClr val="dk1"/>
                </a:solidFill>
              </a:defRPr>
            </a:lvl1pPr>
            <a:lvl2pPr marL="914400" marR="0" lvl="1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 i="0" u="none" strike="noStrike" cap="none">
                <a:solidFill>
                  <a:schemeClr val="dk1"/>
                </a:solidFill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 i="0" u="none" strike="noStrike" cap="none">
                <a:solidFill>
                  <a:schemeClr val="dk1"/>
                </a:solidFill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 i="0" u="none" strike="noStrike" cap="none">
                <a:solidFill>
                  <a:schemeClr val="dk1"/>
                </a:solidFill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8204206" y="1600200"/>
            <a:ext cx="7240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 i="0" u="none" strike="noStrike" cap="none">
                <a:solidFill>
                  <a:schemeClr val="dk1"/>
                </a:solidFill>
              </a:defRPr>
            </a:lvl1pPr>
            <a:lvl2pPr marL="914400" marR="0" lvl="1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 i="0" u="none" strike="noStrike" cap="none">
                <a:solidFill>
                  <a:schemeClr val="dk1"/>
                </a:solidFill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 i="0" u="none" strike="noStrike" cap="none">
                <a:solidFill>
                  <a:schemeClr val="dk1"/>
                </a:solidFill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 i="0" u="none" strike="noStrike" cap="none">
                <a:solidFill>
                  <a:schemeClr val="dk1"/>
                </a:solidFill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3600" i="0" u="none" strike="noStrike" cap="none">
                <a:solidFill>
                  <a:schemeClr val="dk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00" b="1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1700" b="1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00" b="1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 i="0" u="none" strike="noStrike" cap="none">
                <a:solidFill>
                  <a:schemeClr val="dk1"/>
                </a:solidFill>
              </a:defRPr>
            </a:lvl1pPr>
            <a:lvl2pPr marL="914400" marR="0" lvl="1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 i="0" u="none" strike="noStrike" cap="none">
                <a:solidFill>
                  <a:schemeClr val="dk1"/>
                </a:solidFill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 i="0" u="none" strike="noStrike" cap="none">
                <a:solidFill>
                  <a:schemeClr val="dk1"/>
                </a:solidFill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 i="0" u="none" strike="noStrike" cap="none">
                <a:solidFill>
                  <a:schemeClr val="dk1"/>
                </a:solidFill>
              </a:defRPr>
            </a:lvl5pPr>
            <a:lvl6pPr marL="2743200" marR="0" lvl="5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3"/>
          </p:nvPr>
        </p:nvSpPr>
        <p:spPr>
          <a:xfrm>
            <a:off x="4645029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00" b="1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1700" b="1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00" b="1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4"/>
          </p:nvPr>
        </p:nvSpPr>
        <p:spPr>
          <a:xfrm>
            <a:off x="4645029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 i="0" u="none" strike="noStrike" cap="none">
                <a:solidFill>
                  <a:schemeClr val="dk1"/>
                </a:solidFill>
              </a:defRPr>
            </a:lvl1pPr>
            <a:lvl2pPr marL="914400" marR="0" lvl="1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 i="0" u="none" strike="noStrike" cap="none">
                <a:solidFill>
                  <a:schemeClr val="dk1"/>
                </a:solidFill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 i="0" u="none" strike="noStrike" cap="none">
                <a:solidFill>
                  <a:schemeClr val="dk1"/>
                </a:solidFill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 i="0" u="none" strike="noStrike" cap="none">
                <a:solidFill>
                  <a:schemeClr val="dk1"/>
                </a:solidFill>
              </a:defRPr>
            </a:lvl5pPr>
            <a:lvl6pPr marL="2743200" marR="0" lvl="5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6pPr>
            <a:lvl7pPr marL="3200400" marR="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7pPr>
            <a:lvl8pPr marL="3657600" marR="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8pPr>
            <a:lvl9pPr marL="4114800" marR="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700" b="1" i="0" u="none" strike="noStrike" cap="none">
                <a:solidFill>
                  <a:schemeClr val="dk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575053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 i="0" u="none" strike="noStrike" cap="none">
                <a:solidFill>
                  <a:schemeClr val="dk1"/>
                </a:solidFill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 i="0" u="none" strike="noStrike" cap="none">
                <a:solidFill>
                  <a:schemeClr val="dk1"/>
                </a:solidFill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 i="0" u="none" strike="noStrike" cap="none">
                <a:solidFill>
                  <a:schemeClr val="dk1"/>
                </a:solidFill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 i="0" u="none" strike="noStrike" cap="none">
                <a:solidFill>
                  <a:schemeClr val="dk1"/>
                </a:solidFill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 i="0" u="none" strike="noStrike" cap="none">
                <a:solidFill>
                  <a:schemeClr val="dk1"/>
                </a:solidFill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457201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100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1000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800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2289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700" b="1" i="0" u="none" strike="noStrike" cap="none">
                <a:solidFill>
                  <a:schemeClr val="dk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8"/>
          <p:cNvSpPr>
            <a:spLocks noGrp="1"/>
          </p:cNvSpPr>
          <p:nvPr>
            <p:ph type="pic" idx="2"/>
          </p:nvPr>
        </p:nvSpPr>
        <p:spPr>
          <a:xfrm>
            <a:off x="1792289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2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23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9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1792289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100" i="0" u="none" strike="noStrike" cap="none">
                <a:solidFill>
                  <a:schemeClr val="dk1"/>
                </a:solidFill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1000" i="0" u="none" strike="noStrike" cap="none">
                <a:solidFill>
                  <a:schemeClr val="dk1"/>
                </a:solidFill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800" i="0" u="none" strike="noStrike" cap="none">
                <a:solidFill>
                  <a:schemeClr val="dk1"/>
                </a:solidFill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3600" i="0" u="none" strike="noStrike" cap="none">
                <a:solidFill>
                  <a:schemeClr val="dk1"/>
                </a:solidFill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None/>
              <a:defRPr sz="9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 rot="5400000">
            <a:off x="2874757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 i="0" u="none" strike="noStrike" cap="none">
                <a:solidFill>
                  <a:schemeClr val="dk1"/>
                </a:solidFill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 i="0" u="none" strike="noStrike" cap="none">
                <a:solidFill>
                  <a:schemeClr val="dk1"/>
                </a:solidFill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 i="0" u="none" strike="noStrike" cap="none">
                <a:solidFill>
                  <a:schemeClr val="dk1"/>
                </a:solidFill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 i="0" u="none" strike="noStrike" cap="none">
                <a:solidFill>
                  <a:schemeClr val="dk1"/>
                </a:solidFill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 i="0" u="none" strike="noStrike" cap="none">
                <a:solidFill>
                  <a:schemeClr val="dk1"/>
                </a:solidFill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lvl="0" indent="-400050" rtl="0">
              <a:spcBef>
                <a:spcPts val="600"/>
              </a:spcBef>
              <a:spcAft>
                <a:spcPts val="0"/>
              </a:spcAft>
              <a:buSzPts val="2700"/>
              <a:buChar char="•"/>
              <a:defRPr/>
            </a:lvl1pPr>
            <a:lvl2pPr marL="914400" lvl="1" indent="-374650" rtl="0">
              <a:spcBef>
                <a:spcPts val="500"/>
              </a:spcBef>
              <a:spcAft>
                <a:spcPts val="0"/>
              </a:spcAft>
              <a:buSzPts val="2300"/>
              <a:buChar char="–"/>
              <a:defRPr/>
            </a:lvl2pPr>
            <a:lvl3pPr marL="1371600" lvl="2" indent="-349250" rtl="0">
              <a:spcBef>
                <a:spcPts val="3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36550" rtl="0">
              <a:spcBef>
                <a:spcPts val="300"/>
              </a:spcBef>
              <a:spcAft>
                <a:spcPts val="0"/>
              </a:spcAft>
              <a:buSzPts val="1700"/>
              <a:buChar char="–"/>
              <a:defRPr/>
            </a:lvl4pPr>
            <a:lvl5pPr marL="2286000" lvl="4" indent="-336550" rtl="0">
              <a:spcBef>
                <a:spcPts val="300"/>
              </a:spcBef>
              <a:spcAft>
                <a:spcPts val="0"/>
              </a:spcAft>
              <a:buSzPts val="1700"/>
              <a:buChar char="»"/>
              <a:defRPr/>
            </a:lvl5pPr>
            <a:lvl6pPr marL="2743200" lvl="5" indent="-336550" rtl="0">
              <a:spcBef>
                <a:spcPts val="3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rtl="0">
              <a:spcBef>
                <a:spcPts val="3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rtl="0">
              <a:spcBef>
                <a:spcPts val="3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rtl="0">
              <a:spcBef>
                <a:spcPts val="3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74725" tIns="37375" rIns="74725" bIns="373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PageStyle2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0" y="1536475"/>
            <a:ext cx="5912100" cy="8574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PageStyle3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54826" y="1584829"/>
            <a:ext cx="8229600" cy="8574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PageStyle4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0" y="1548550"/>
            <a:ext cx="5934000" cy="8574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ContentStyle1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•"/>
              <a:defRPr sz="2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–"/>
              <a:defRPr sz="23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•"/>
              <a:defRPr sz="19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–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»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ContentStyle2">
  <p:cSld name="OBJEC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•"/>
              <a:defRPr sz="2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–"/>
              <a:defRPr sz="23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•"/>
              <a:defRPr sz="19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–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»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ContentStyle3">
  <p:cSld name="OBJECT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5428" y="0"/>
            <a:ext cx="68591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•"/>
              <a:defRPr sz="2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–"/>
              <a:defRPr sz="23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•"/>
              <a:defRPr sz="19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–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»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6172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ContentStyle4">
  <p:cSld name="OBJECT_1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7153" y="0"/>
            <a:ext cx="68568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None/>
              <a:defRPr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•"/>
              <a:defRPr sz="2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–"/>
              <a:defRPr sz="23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•"/>
              <a:defRPr sz="19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–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»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ftr" idx="11"/>
          </p:nvPr>
        </p:nvSpPr>
        <p:spPr>
          <a:xfrm>
            <a:off x="26670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48006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9"/>
          <p:cNvPicPr preferRelativeResize="0"/>
          <p:nvPr/>
        </p:nvPicPr>
        <p:blipFill rotWithShape="1">
          <a:blip r:embed="rId3">
            <a:alphaModFix/>
          </a:blip>
          <a:srcRect b="94674"/>
          <a:stretch/>
        </p:blipFill>
        <p:spPr>
          <a:xfrm flipH="1">
            <a:off x="0" y="533722"/>
            <a:ext cx="9144003" cy="2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Page1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36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9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t" anchorCtr="0">
            <a:noAutofit/>
          </a:bodyPr>
          <a:lstStyle>
            <a:lvl1pPr marL="457200" marR="0" lvl="0" indent="-4000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•"/>
              <a:defRPr sz="2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746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–"/>
              <a:defRPr sz="23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92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•"/>
              <a:defRPr sz="19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–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»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•"/>
              <a:defRPr sz="1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81000" marR="0" lvl="1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736600" marR="0" lvl="2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117600" marR="0" lvl="3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498600" marR="0" lvl="4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866900" marR="0" lvl="5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7900" marR="0" lvl="6" indent="-1270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616200" marR="0" lvl="7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984500" marR="0" lvl="8" indent="0" algn="l" rtl="0">
              <a:spcBef>
                <a:spcPts val="0"/>
              </a:spcBef>
              <a:spcAft>
                <a:spcPts val="0"/>
              </a:spcAft>
              <a:buSzPts val="800"/>
              <a:buFont typeface="Times New Roman"/>
              <a:buNone/>
              <a:defRPr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725" tIns="37375" rIns="74725" bIns="37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paperpile.com/b/JxNGoE/R82B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ctrTitle"/>
          </p:nvPr>
        </p:nvSpPr>
        <p:spPr>
          <a:xfrm>
            <a:off x="91575" y="760075"/>
            <a:ext cx="8230500" cy="11025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/>
              <a:t>CbITS Authoring Tool in GIFT</a:t>
            </a:r>
            <a:endParaRPr sz="3900" b="1"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"/>
          </p:nvPr>
        </p:nvSpPr>
        <p:spPr>
          <a:xfrm>
            <a:off x="597275" y="1660275"/>
            <a:ext cx="8310600" cy="8496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Lijia Wang,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EECE, Institute for Intelligent System, the University of Memphis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6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</a:t>
            </a:r>
            <a:endParaRPr/>
          </a:p>
        </p:txBody>
      </p:sp>
      <p:pic>
        <p:nvPicPr>
          <p:cNvPr id="392" name="Google Shape;3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625" y="1351500"/>
            <a:ext cx="6860749" cy="28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 rotWithShape="1">
          <a:blip r:embed="rId4">
            <a:alphaModFix/>
          </a:blip>
          <a:srcRect t="30895" b="35751"/>
          <a:stretch/>
        </p:blipFill>
        <p:spPr>
          <a:xfrm>
            <a:off x="1141625" y="2218100"/>
            <a:ext cx="6860749" cy="9355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7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●"/>
            </a:pPr>
            <a:r>
              <a:rPr lang="en"/>
              <a:t>Agents: Define the personality of the avatars by stylistic languages used for feedback (positive, neutral, negative).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/>
              <a:t>SpeechActs: The SpeechActs section defines the regular expression used to capture certain user feedback types with strong keywords like “Yes” and “No”. </a:t>
            </a:r>
            <a:endParaRPr/>
          </a:p>
        </p:txBody>
      </p:sp>
      <p:sp>
        <p:nvSpPr>
          <p:cNvPr id="400" name="Google Shape;400;p47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AutoTutor Script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8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8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/>
              <a:t>Rigid Packs: Specify pre-determined interactions such as opening or closing of tutoring sessions.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●"/>
            </a:pPr>
            <a:r>
              <a:rPr lang="en"/>
              <a:t>Tutoring Packs: implement Expectation-Misconception Tailored (EMT) dialog of AutoTutor.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●"/>
            </a:pPr>
            <a:r>
              <a:rPr lang="en"/>
              <a:t>Rules: A list of “if-then” that guide the interaction of AutoTutor when it interacts with learners.</a:t>
            </a:r>
            <a:endParaRPr/>
          </a:p>
        </p:txBody>
      </p:sp>
      <p:sp>
        <p:nvSpPr>
          <p:cNvPr id="407" name="Google Shape;407;p48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9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 Authoring</a:t>
            </a:r>
            <a:endParaRPr/>
          </a:p>
        </p:txBody>
      </p:sp>
      <p:sp>
        <p:nvSpPr>
          <p:cNvPr id="414" name="Google Shape;414;p49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a quality AutoTutor script requires a good understanding of how these components relate to each other and to the tutoring interactions as a whole.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15" name="Google Shape;415;p49"/>
          <p:cNvSpPr/>
          <p:nvPr/>
        </p:nvSpPr>
        <p:spPr>
          <a:xfrm>
            <a:off x="731850" y="3213975"/>
            <a:ext cx="7680300" cy="36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9"/>
          <p:cNvSpPr/>
          <p:nvPr/>
        </p:nvSpPr>
        <p:spPr>
          <a:xfrm>
            <a:off x="769550" y="2669925"/>
            <a:ext cx="1418400" cy="423300"/>
          </a:xfrm>
          <a:prstGeom prst="wedgeRoundRectCallout">
            <a:avLst>
              <a:gd name="adj1" fmla="val -22342"/>
              <a:gd name="adj2" fmla="val 10001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UI loads Script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p49"/>
          <p:cNvSpPr/>
          <p:nvPr/>
        </p:nvSpPr>
        <p:spPr>
          <a:xfrm>
            <a:off x="1495300" y="3787375"/>
            <a:ext cx="1418400" cy="423300"/>
          </a:xfrm>
          <a:prstGeom prst="wedgeRoundRectCallout">
            <a:avLst>
              <a:gd name="adj1" fmla="val -22446"/>
              <a:gd name="adj2" fmla="val -12083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Load Agents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49"/>
          <p:cNvSpPr/>
          <p:nvPr/>
        </p:nvSpPr>
        <p:spPr>
          <a:xfrm>
            <a:off x="2445950" y="2669925"/>
            <a:ext cx="1418400" cy="423300"/>
          </a:xfrm>
          <a:prstGeom prst="wedgeRoundRectCallout">
            <a:avLst>
              <a:gd name="adj1" fmla="val -22342"/>
              <a:gd name="adj2" fmla="val 10001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loads Rules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49"/>
          <p:cNvSpPr/>
          <p:nvPr/>
        </p:nvSpPr>
        <p:spPr>
          <a:xfrm>
            <a:off x="3153600" y="3787375"/>
            <a:ext cx="1418400" cy="423300"/>
          </a:xfrm>
          <a:prstGeom prst="wedgeRoundRectCallout">
            <a:avLst>
              <a:gd name="adj1" fmla="val -22446"/>
              <a:gd name="adj2" fmla="val -12083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Extract from RigidPacks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49"/>
          <p:cNvSpPr/>
          <p:nvPr/>
        </p:nvSpPr>
        <p:spPr>
          <a:xfrm>
            <a:off x="4122350" y="2669925"/>
            <a:ext cx="1418400" cy="423300"/>
          </a:xfrm>
          <a:prstGeom prst="wedgeRoundRectCallout">
            <a:avLst>
              <a:gd name="adj1" fmla="val -22342"/>
              <a:gd name="adj2" fmla="val 10001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Extract Qs from TutoringPacks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49"/>
          <p:cNvSpPr/>
          <p:nvPr/>
        </p:nvSpPr>
        <p:spPr>
          <a:xfrm>
            <a:off x="4811900" y="3787375"/>
            <a:ext cx="1418400" cy="423300"/>
          </a:xfrm>
          <a:prstGeom prst="wedgeRoundRectCallout">
            <a:avLst>
              <a:gd name="adj1" fmla="val -22446"/>
              <a:gd name="adj2" fmla="val -12083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User Input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49"/>
          <p:cNvSpPr/>
          <p:nvPr/>
        </p:nvSpPr>
        <p:spPr>
          <a:xfrm>
            <a:off x="5798750" y="2669925"/>
            <a:ext cx="1418400" cy="423300"/>
          </a:xfrm>
          <a:prstGeom prst="wedgeRoundRectCallout">
            <a:avLst>
              <a:gd name="adj1" fmla="val -22342"/>
              <a:gd name="adj2" fmla="val 10001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LSA and Rules matching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49"/>
          <p:cNvSpPr/>
          <p:nvPr/>
        </p:nvSpPr>
        <p:spPr>
          <a:xfrm>
            <a:off x="7499250" y="3787375"/>
            <a:ext cx="1418400" cy="423300"/>
          </a:xfrm>
          <a:prstGeom prst="wedgeRoundRectCallout">
            <a:avLst>
              <a:gd name="adj1" fmla="val -22446"/>
              <a:gd name="adj2" fmla="val -12083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Conversation End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49"/>
          <p:cNvSpPr/>
          <p:nvPr/>
        </p:nvSpPr>
        <p:spPr>
          <a:xfrm>
            <a:off x="7376700" y="3299874"/>
            <a:ext cx="158400" cy="96300"/>
          </a:xfrm>
          <a:prstGeom prst="parallelogram">
            <a:avLst>
              <a:gd name="adj" fmla="val 73442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9"/>
          <p:cNvSpPr/>
          <p:nvPr/>
        </p:nvSpPr>
        <p:spPr>
          <a:xfrm>
            <a:off x="7352175" y="3396175"/>
            <a:ext cx="158400" cy="94800"/>
          </a:xfrm>
          <a:prstGeom prst="parallelogram">
            <a:avLst>
              <a:gd name="adj" fmla="val 73442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0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0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 Authoring</a:t>
            </a:r>
            <a:endParaRPr/>
          </a:p>
        </p:txBody>
      </p:sp>
      <p:sp>
        <p:nvSpPr>
          <p:cNvPr id="432" name="Google Shape;432;p50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a quality AutoTutor script requires a good understanding of how these components relate to each other and to the tutoring interactions as a whole.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 misconception tailored (EMT) conversation content in the Tutoring Packs.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51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 Authoring</a:t>
            </a:r>
            <a:endParaRPr/>
          </a:p>
        </p:txBody>
      </p:sp>
      <p:sp>
        <p:nvSpPr>
          <p:cNvPr id="439" name="Google Shape;439;p51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Ideally, at least </a:t>
            </a:r>
            <a:r>
              <a:rPr lang="en" u="sng"/>
              <a:t>domain experts</a:t>
            </a:r>
            <a:r>
              <a:rPr lang="en"/>
              <a:t>, </a:t>
            </a:r>
            <a:r>
              <a:rPr lang="en" u="sng"/>
              <a:t>linguists</a:t>
            </a:r>
            <a:r>
              <a:rPr lang="en"/>
              <a:t>, and </a:t>
            </a:r>
            <a:r>
              <a:rPr lang="en" u="sng"/>
              <a:t>instruction designers</a:t>
            </a:r>
            <a:r>
              <a:rPr lang="en"/>
              <a:t> can work together as a team to do the content authoring.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u="sng"/>
              <a:t>Domain Experts</a:t>
            </a:r>
            <a:r>
              <a:rPr lang="en"/>
              <a:t>: </a:t>
            </a:r>
            <a:endParaRPr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knowledge structure and learning content</a:t>
            </a:r>
            <a:endParaRPr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 u="sng"/>
              <a:t>Linguists</a:t>
            </a:r>
            <a:r>
              <a:rPr lang="en"/>
              <a:t>: Properly fix the language used.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etc..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2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2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 Authoring</a:t>
            </a:r>
            <a:endParaRPr/>
          </a:p>
        </p:txBody>
      </p:sp>
      <p:sp>
        <p:nvSpPr>
          <p:cNvPr id="446" name="Google Shape;446;p52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Extremely time consuming and high cost.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Lower the cost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Reuse the old content.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 the barrier to do the authoring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Improve script authoring training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Script Authoring in the GIFT</a:t>
            </a:r>
            <a:endParaRPr/>
          </a:p>
        </p:txBody>
      </p:sp>
      <p:sp>
        <p:nvSpPr>
          <p:cNvPr id="452" name="Google Shape;452;p5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spcFirstLastPara="1" wrap="square" lIns="47075" tIns="47075" rIns="47075" bIns="47075" anchor="b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4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4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(Off-line)</a:t>
            </a:r>
            <a:endParaRPr/>
          </a:p>
        </p:txBody>
      </p:sp>
      <p:grpSp>
        <p:nvGrpSpPr>
          <p:cNvPr id="460" name="Google Shape;460;p54"/>
          <p:cNvGrpSpPr/>
          <p:nvPr/>
        </p:nvGrpSpPr>
        <p:grpSpPr>
          <a:xfrm>
            <a:off x="844750" y="1078450"/>
            <a:ext cx="1559124" cy="2890674"/>
            <a:chOff x="463750" y="926050"/>
            <a:chExt cx="1559124" cy="2890674"/>
          </a:xfrm>
        </p:grpSpPr>
        <p:pic>
          <p:nvPicPr>
            <p:cNvPr id="461" name="Google Shape;461;p54"/>
            <p:cNvPicPr preferRelativeResize="0"/>
            <p:nvPr/>
          </p:nvPicPr>
          <p:blipFill rotWithShape="1">
            <a:blip r:embed="rId3">
              <a:alphaModFix/>
            </a:blip>
            <a:srcRect l="70178" t="17619" r="6083" b="4138"/>
            <a:stretch/>
          </p:blipFill>
          <p:spPr>
            <a:xfrm>
              <a:off x="463750" y="926050"/>
              <a:ext cx="1559124" cy="2890674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62" name="Google Shape;462;p54"/>
            <p:cNvSpPr/>
            <p:nvPr/>
          </p:nvSpPr>
          <p:spPr>
            <a:xfrm>
              <a:off x="674450" y="1819375"/>
              <a:ext cx="1120800" cy="227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5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55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55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(Off-line)</a:t>
            </a:r>
            <a:endParaRPr/>
          </a:p>
        </p:txBody>
      </p:sp>
      <p:grpSp>
        <p:nvGrpSpPr>
          <p:cNvPr id="470" name="Google Shape;470;p55"/>
          <p:cNvGrpSpPr/>
          <p:nvPr/>
        </p:nvGrpSpPr>
        <p:grpSpPr>
          <a:xfrm>
            <a:off x="844750" y="1078450"/>
            <a:ext cx="1559124" cy="2890674"/>
            <a:chOff x="463750" y="926050"/>
            <a:chExt cx="1559124" cy="2890674"/>
          </a:xfrm>
        </p:grpSpPr>
        <p:pic>
          <p:nvPicPr>
            <p:cNvPr id="471" name="Google Shape;471;p55"/>
            <p:cNvPicPr preferRelativeResize="0"/>
            <p:nvPr/>
          </p:nvPicPr>
          <p:blipFill rotWithShape="1">
            <a:blip r:embed="rId3">
              <a:alphaModFix/>
            </a:blip>
            <a:srcRect l="70178" t="17619" r="6083" b="4138"/>
            <a:stretch/>
          </p:blipFill>
          <p:spPr>
            <a:xfrm>
              <a:off x="463750" y="926050"/>
              <a:ext cx="1559124" cy="2890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55"/>
            <p:cNvSpPr/>
            <p:nvPr/>
          </p:nvSpPr>
          <p:spPr>
            <a:xfrm>
              <a:off x="674450" y="1819375"/>
              <a:ext cx="1120800" cy="227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3" name="Google Shape;473;p55"/>
          <p:cNvCxnSpPr>
            <a:stCxn id="472" idx="2"/>
            <a:endCxn id="474" idx="0"/>
          </p:cNvCxnSpPr>
          <p:nvPr/>
        </p:nvCxnSpPr>
        <p:spPr>
          <a:xfrm>
            <a:off x="1615850" y="2199475"/>
            <a:ext cx="2687700" cy="6735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74" name="Google Shape;474;p55"/>
          <p:cNvPicPr preferRelativeResize="0"/>
          <p:nvPr/>
        </p:nvPicPr>
        <p:blipFill rotWithShape="1">
          <a:blip r:embed="rId4">
            <a:alphaModFix/>
          </a:blip>
          <a:srcRect l="74753" t="41801" r="11002" b="52034"/>
          <a:stretch/>
        </p:blipFill>
        <p:spPr>
          <a:xfrm>
            <a:off x="2766025" y="2872973"/>
            <a:ext cx="3075076" cy="74844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have been done?</a:t>
            </a:r>
            <a:endParaRPr/>
          </a:p>
          <a:p>
            <a:pPr marL="457200" lvl="0" indent="-400050" algn="l" rtl="0"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GIFT local AutoTutor script editor added.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is the problem to solve.</a:t>
            </a:r>
            <a:endParaRPr/>
          </a:p>
          <a:p>
            <a:pPr marL="457200" lvl="0" indent="-400050" algn="l" rtl="0"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New and stable script editor</a:t>
            </a:r>
            <a:endParaRPr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A new reliable local course component for GIFT user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Project Overview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6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6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56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(Off-line)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2" name="Google Shape;482;p56"/>
          <p:cNvPicPr preferRelativeResize="0"/>
          <p:nvPr/>
        </p:nvPicPr>
        <p:blipFill rotWithShape="1">
          <a:blip r:embed="rId3">
            <a:alphaModFix/>
          </a:blip>
          <a:srcRect l="70178" t="17619" r="6083" b="4138"/>
          <a:stretch/>
        </p:blipFill>
        <p:spPr>
          <a:xfrm>
            <a:off x="844750" y="1078450"/>
            <a:ext cx="1559124" cy="289067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6"/>
          <p:cNvSpPr/>
          <p:nvPr/>
        </p:nvSpPr>
        <p:spPr>
          <a:xfrm>
            <a:off x="1055450" y="1971775"/>
            <a:ext cx="1120800" cy="2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4" name="Google Shape;484;p56"/>
          <p:cNvCxnSpPr>
            <a:stCxn id="483" idx="3"/>
            <a:endCxn id="485" idx="1"/>
          </p:cNvCxnSpPr>
          <p:nvPr/>
        </p:nvCxnSpPr>
        <p:spPr>
          <a:xfrm rot="10800000" flipH="1">
            <a:off x="2176250" y="1626325"/>
            <a:ext cx="451800" cy="4593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86" name="Google Shape;486;p56"/>
          <p:cNvGrpSpPr/>
          <p:nvPr/>
        </p:nvGrpSpPr>
        <p:grpSpPr>
          <a:xfrm>
            <a:off x="2628125" y="1078450"/>
            <a:ext cx="5899376" cy="1095575"/>
            <a:chOff x="2856725" y="926050"/>
            <a:chExt cx="5899376" cy="1095575"/>
          </a:xfrm>
        </p:grpSpPr>
        <p:pic>
          <p:nvPicPr>
            <p:cNvPr id="485" name="Google Shape;485;p56"/>
            <p:cNvPicPr preferRelativeResize="0"/>
            <p:nvPr/>
          </p:nvPicPr>
          <p:blipFill rotWithShape="1">
            <a:blip r:embed="rId4">
              <a:alphaModFix/>
            </a:blip>
            <a:srcRect l="3323" t="12602" r="6853" b="57743"/>
            <a:stretch/>
          </p:blipFill>
          <p:spPr>
            <a:xfrm>
              <a:off x="2856725" y="926050"/>
              <a:ext cx="5899376" cy="109557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87" name="Google Shape;487;p56"/>
            <p:cNvSpPr/>
            <p:nvPr/>
          </p:nvSpPr>
          <p:spPr>
            <a:xfrm>
              <a:off x="5246025" y="1423975"/>
              <a:ext cx="1120800" cy="2691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7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57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7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(Off-line)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57"/>
          <p:cNvPicPr preferRelativeResize="0"/>
          <p:nvPr/>
        </p:nvPicPr>
        <p:blipFill rotWithShape="1">
          <a:blip r:embed="rId3">
            <a:alphaModFix/>
          </a:blip>
          <a:srcRect l="70178" t="17619" r="6083" b="4138"/>
          <a:stretch/>
        </p:blipFill>
        <p:spPr>
          <a:xfrm>
            <a:off x="844750" y="1078450"/>
            <a:ext cx="1559124" cy="289067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7"/>
          <p:cNvSpPr/>
          <p:nvPr/>
        </p:nvSpPr>
        <p:spPr>
          <a:xfrm>
            <a:off x="1055450" y="1971775"/>
            <a:ext cx="1120800" cy="2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7" name="Google Shape;497;p57"/>
          <p:cNvCxnSpPr>
            <a:stCxn id="496" idx="3"/>
            <a:endCxn id="498" idx="1"/>
          </p:cNvCxnSpPr>
          <p:nvPr/>
        </p:nvCxnSpPr>
        <p:spPr>
          <a:xfrm rot="10800000" flipH="1">
            <a:off x="2176250" y="1626325"/>
            <a:ext cx="451800" cy="4593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99" name="Google Shape;499;p57"/>
          <p:cNvGrpSpPr/>
          <p:nvPr/>
        </p:nvGrpSpPr>
        <p:grpSpPr>
          <a:xfrm>
            <a:off x="2628125" y="1078450"/>
            <a:ext cx="5899376" cy="1095575"/>
            <a:chOff x="2856725" y="926050"/>
            <a:chExt cx="5899376" cy="1095575"/>
          </a:xfrm>
        </p:grpSpPr>
        <p:pic>
          <p:nvPicPr>
            <p:cNvPr id="498" name="Google Shape;498;p57"/>
            <p:cNvPicPr preferRelativeResize="0"/>
            <p:nvPr/>
          </p:nvPicPr>
          <p:blipFill rotWithShape="1">
            <a:blip r:embed="rId4">
              <a:alphaModFix/>
            </a:blip>
            <a:srcRect l="3323" t="12602" r="6853" b="57743"/>
            <a:stretch/>
          </p:blipFill>
          <p:spPr>
            <a:xfrm>
              <a:off x="2856725" y="926050"/>
              <a:ext cx="5899376" cy="1095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0" name="Google Shape;500;p57"/>
            <p:cNvSpPr/>
            <p:nvPr/>
          </p:nvSpPr>
          <p:spPr>
            <a:xfrm>
              <a:off x="5246025" y="1423975"/>
              <a:ext cx="1120800" cy="2691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1" name="Google Shape;501;p57"/>
          <p:cNvPicPr preferRelativeResize="0"/>
          <p:nvPr/>
        </p:nvPicPr>
        <p:blipFill rotWithShape="1">
          <a:blip r:embed="rId4">
            <a:alphaModFix/>
          </a:blip>
          <a:srcRect l="38757" t="25041" r="42544" b="66354"/>
          <a:stretch/>
        </p:blipFill>
        <p:spPr>
          <a:xfrm>
            <a:off x="3929595" y="2683875"/>
            <a:ext cx="3237648" cy="83797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02" name="Google Shape;502;p57"/>
          <p:cNvCxnSpPr>
            <a:stCxn id="500" idx="2"/>
            <a:endCxn id="501" idx="0"/>
          </p:cNvCxnSpPr>
          <p:nvPr/>
        </p:nvCxnSpPr>
        <p:spPr>
          <a:xfrm flipH="1">
            <a:off x="5548425" y="1845475"/>
            <a:ext cx="29400" cy="8385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8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8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8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(Off-line)</a:t>
            </a:r>
            <a:endParaRPr/>
          </a:p>
        </p:txBody>
      </p:sp>
      <p:pic>
        <p:nvPicPr>
          <p:cNvPr id="510" name="Google Shape;510;p58"/>
          <p:cNvPicPr preferRelativeResize="0"/>
          <p:nvPr/>
        </p:nvPicPr>
        <p:blipFill rotWithShape="1">
          <a:blip r:embed="rId3">
            <a:alphaModFix/>
          </a:blip>
          <a:srcRect l="70178" t="17619" r="6083" b="4138"/>
          <a:stretch/>
        </p:blipFill>
        <p:spPr>
          <a:xfrm>
            <a:off x="844750" y="1078450"/>
            <a:ext cx="1559124" cy="289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8"/>
          <p:cNvSpPr/>
          <p:nvPr/>
        </p:nvSpPr>
        <p:spPr>
          <a:xfrm>
            <a:off x="1055450" y="1971775"/>
            <a:ext cx="1120800" cy="2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2" name="Google Shape;512;p58"/>
          <p:cNvCxnSpPr>
            <a:stCxn id="511" idx="3"/>
            <a:endCxn id="513" idx="1"/>
          </p:cNvCxnSpPr>
          <p:nvPr/>
        </p:nvCxnSpPr>
        <p:spPr>
          <a:xfrm rot="10800000" flipH="1">
            <a:off x="2176250" y="1626325"/>
            <a:ext cx="451800" cy="4593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13" name="Google Shape;513;p58"/>
          <p:cNvPicPr preferRelativeResize="0"/>
          <p:nvPr/>
        </p:nvPicPr>
        <p:blipFill rotWithShape="1">
          <a:blip r:embed="rId4">
            <a:alphaModFix/>
          </a:blip>
          <a:srcRect l="3323" t="12602" r="6853" b="57743"/>
          <a:stretch/>
        </p:blipFill>
        <p:spPr>
          <a:xfrm>
            <a:off x="2628125" y="1078450"/>
            <a:ext cx="5899376" cy="10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8"/>
          <p:cNvSpPr/>
          <p:nvPr/>
        </p:nvSpPr>
        <p:spPr>
          <a:xfrm>
            <a:off x="5017425" y="1576375"/>
            <a:ext cx="1120800" cy="269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58"/>
          <p:cNvGrpSpPr/>
          <p:nvPr/>
        </p:nvGrpSpPr>
        <p:grpSpPr>
          <a:xfrm>
            <a:off x="3982750" y="2607600"/>
            <a:ext cx="3190100" cy="1361525"/>
            <a:chOff x="4211363" y="3018950"/>
            <a:chExt cx="3190100" cy="1361525"/>
          </a:xfrm>
        </p:grpSpPr>
        <p:pic>
          <p:nvPicPr>
            <p:cNvPr id="516" name="Google Shape;516;p58"/>
            <p:cNvPicPr preferRelativeResize="0"/>
            <p:nvPr/>
          </p:nvPicPr>
          <p:blipFill rotWithShape="1">
            <a:blip r:embed="rId5">
              <a:alphaModFix/>
            </a:blip>
            <a:srcRect t="10622" r="59700" b="58798"/>
            <a:stretch/>
          </p:blipFill>
          <p:spPr>
            <a:xfrm>
              <a:off x="4211363" y="3018950"/>
              <a:ext cx="3190100" cy="1361525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17" name="Google Shape;517;p58"/>
            <p:cNvSpPr/>
            <p:nvPr/>
          </p:nvSpPr>
          <p:spPr>
            <a:xfrm>
              <a:off x="4243425" y="4052375"/>
              <a:ext cx="289800" cy="191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18" name="Google Shape;518;p58"/>
          <p:cNvCxnSpPr>
            <a:stCxn id="514" idx="2"/>
            <a:endCxn id="517" idx="0"/>
          </p:cNvCxnSpPr>
          <p:nvPr/>
        </p:nvCxnSpPr>
        <p:spPr>
          <a:xfrm flipH="1">
            <a:off x="4159725" y="1845475"/>
            <a:ext cx="1418100" cy="17955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59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59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(Online)</a:t>
            </a:r>
            <a:endParaRPr/>
          </a:p>
        </p:txBody>
      </p:sp>
      <p:grpSp>
        <p:nvGrpSpPr>
          <p:cNvPr id="526" name="Google Shape;526;p59"/>
          <p:cNvGrpSpPr/>
          <p:nvPr/>
        </p:nvGrpSpPr>
        <p:grpSpPr>
          <a:xfrm>
            <a:off x="1584917" y="1148047"/>
            <a:ext cx="5974168" cy="2821562"/>
            <a:chOff x="1416075" y="1399750"/>
            <a:chExt cx="6311852" cy="3262676"/>
          </a:xfrm>
        </p:grpSpPr>
        <p:pic>
          <p:nvPicPr>
            <p:cNvPr id="527" name="Google Shape;527;p59"/>
            <p:cNvPicPr preferRelativeResize="0"/>
            <p:nvPr/>
          </p:nvPicPr>
          <p:blipFill rotWithShape="1">
            <a:blip r:embed="rId3">
              <a:alphaModFix/>
            </a:blip>
            <a:srcRect t="11691" r="3901"/>
            <a:stretch/>
          </p:blipFill>
          <p:spPr>
            <a:xfrm>
              <a:off x="1416075" y="1399750"/>
              <a:ext cx="6311852" cy="3262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59"/>
            <p:cNvSpPr/>
            <p:nvPr/>
          </p:nvSpPr>
          <p:spPr>
            <a:xfrm>
              <a:off x="1913317" y="2368925"/>
              <a:ext cx="514200" cy="362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0"/>
          <p:cNvSpPr/>
          <p:nvPr/>
        </p:nvSpPr>
        <p:spPr>
          <a:xfrm>
            <a:off x="317550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60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60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(Online)</a:t>
            </a:r>
            <a:endParaRPr/>
          </a:p>
        </p:txBody>
      </p:sp>
      <p:grpSp>
        <p:nvGrpSpPr>
          <p:cNvPr id="536" name="Google Shape;536;p60"/>
          <p:cNvGrpSpPr/>
          <p:nvPr/>
        </p:nvGrpSpPr>
        <p:grpSpPr>
          <a:xfrm>
            <a:off x="1584917" y="1148047"/>
            <a:ext cx="5974168" cy="2821562"/>
            <a:chOff x="1416075" y="1399750"/>
            <a:chExt cx="6311852" cy="3262676"/>
          </a:xfrm>
        </p:grpSpPr>
        <p:pic>
          <p:nvPicPr>
            <p:cNvPr id="537" name="Google Shape;537;p60"/>
            <p:cNvPicPr preferRelativeResize="0"/>
            <p:nvPr/>
          </p:nvPicPr>
          <p:blipFill rotWithShape="1">
            <a:blip r:embed="rId3">
              <a:alphaModFix/>
            </a:blip>
            <a:srcRect t="11691" r="3901"/>
            <a:stretch/>
          </p:blipFill>
          <p:spPr>
            <a:xfrm>
              <a:off x="1416075" y="1399750"/>
              <a:ext cx="6311852" cy="3262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60"/>
            <p:cNvSpPr/>
            <p:nvPr/>
          </p:nvSpPr>
          <p:spPr>
            <a:xfrm>
              <a:off x="1913317" y="2368925"/>
              <a:ext cx="514200" cy="362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9" name="Google Shape;539;p60"/>
          <p:cNvPicPr preferRelativeResize="0"/>
          <p:nvPr/>
        </p:nvPicPr>
        <p:blipFill rotWithShape="1">
          <a:blip r:embed="rId3">
            <a:alphaModFix/>
          </a:blip>
          <a:srcRect l="7723" t="37597" r="84839" b="52454"/>
          <a:stretch/>
        </p:blipFill>
        <p:spPr>
          <a:xfrm>
            <a:off x="3091875" y="2239451"/>
            <a:ext cx="1378976" cy="94804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40" name="Google Shape;540;p60"/>
          <p:cNvCxnSpPr>
            <a:stCxn id="538" idx="3"/>
            <a:endCxn id="539" idx="1"/>
          </p:cNvCxnSpPr>
          <p:nvPr/>
        </p:nvCxnSpPr>
        <p:spPr>
          <a:xfrm>
            <a:off x="2542247" y="2142891"/>
            <a:ext cx="549600" cy="570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1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61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61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(Online)</a:t>
            </a:r>
            <a:endParaRPr/>
          </a:p>
        </p:txBody>
      </p:sp>
      <p:grpSp>
        <p:nvGrpSpPr>
          <p:cNvPr id="548" name="Google Shape;548;p61"/>
          <p:cNvGrpSpPr/>
          <p:nvPr/>
        </p:nvGrpSpPr>
        <p:grpSpPr>
          <a:xfrm>
            <a:off x="1584917" y="1148047"/>
            <a:ext cx="5974168" cy="2821562"/>
            <a:chOff x="1416075" y="1399750"/>
            <a:chExt cx="6311852" cy="3262676"/>
          </a:xfrm>
        </p:grpSpPr>
        <p:pic>
          <p:nvPicPr>
            <p:cNvPr id="549" name="Google Shape;549;p61"/>
            <p:cNvPicPr preferRelativeResize="0"/>
            <p:nvPr/>
          </p:nvPicPr>
          <p:blipFill rotWithShape="1">
            <a:blip r:embed="rId3">
              <a:alphaModFix/>
            </a:blip>
            <a:srcRect t="11691" r="3901"/>
            <a:stretch/>
          </p:blipFill>
          <p:spPr>
            <a:xfrm>
              <a:off x="1416075" y="1399750"/>
              <a:ext cx="6311852" cy="3262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61"/>
            <p:cNvSpPr/>
            <p:nvPr/>
          </p:nvSpPr>
          <p:spPr>
            <a:xfrm>
              <a:off x="1913317" y="2368925"/>
              <a:ext cx="514200" cy="362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1"/>
            <p:cNvSpPr/>
            <p:nvPr/>
          </p:nvSpPr>
          <p:spPr>
            <a:xfrm>
              <a:off x="3886109" y="1788125"/>
              <a:ext cx="1111800" cy="580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2" name="Google Shape;552;p61"/>
            <p:cNvCxnSpPr>
              <a:stCxn id="550" idx="3"/>
              <a:endCxn id="551" idx="1"/>
            </p:cNvCxnSpPr>
            <p:nvPr/>
          </p:nvCxnSpPr>
          <p:spPr>
            <a:xfrm rot="10800000" flipH="1">
              <a:off x="2427517" y="2078825"/>
              <a:ext cx="1458600" cy="4713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2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62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62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(Online)</a:t>
            </a:r>
            <a:endParaRPr/>
          </a:p>
        </p:txBody>
      </p:sp>
      <p:grpSp>
        <p:nvGrpSpPr>
          <p:cNvPr id="560" name="Google Shape;560;p62"/>
          <p:cNvGrpSpPr/>
          <p:nvPr/>
        </p:nvGrpSpPr>
        <p:grpSpPr>
          <a:xfrm>
            <a:off x="1584917" y="1148047"/>
            <a:ext cx="5974168" cy="2821562"/>
            <a:chOff x="1416075" y="1399750"/>
            <a:chExt cx="6311852" cy="3262676"/>
          </a:xfrm>
        </p:grpSpPr>
        <p:pic>
          <p:nvPicPr>
            <p:cNvPr id="561" name="Google Shape;561;p62"/>
            <p:cNvPicPr preferRelativeResize="0"/>
            <p:nvPr/>
          </p:nvPicPr>
          <p:blipFill rotWithShape="1">
            <a:blip r:embed="rId3">
              <a:alphaModFix/>
            </a:blip>
            <a:srcRect t="11691" r="3901"/>
            <a:stretch/>
          </p:blipFill>
          <p:spPr>
            <a:xfrm>
              <a:off x="1416075" y="1399750"/>
              <a:ext cx="6311852" cy="3262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62"/>
            <p:cNvSpPr/>
            <p:nvPr/>
          </p:nvSpPr>
          <p:spPr>
            <a:xfrm>
              <a:off x="1913317" y="2368925"/>
              <a:ext cx="514200" cy="362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2"/>
            <p:cNvSpPr/>
            <p:nvPr/>
          </p:nvSpPr>
          <p:spPr>
            <a:xfrm>
              <a:off x="3886109" y="1788125"/>
              <a:ext cx="1111800" cy="580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2"/>
            <p:cNvSpPr/>
            <p:nvPr/>
          </p:nvSpPr>
          <p:spPr>
            <a:xfrm>
              <a:off x="7382857" y="1896975"/>
              <a:ext cx="211500" cy="194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65" name="Google Shape;565;p62"/>
            <p:cNvCxnSpPr>
              <a:stCxn id="562" idx="3"/>
              <a:endCxn id="563" idx="1"/>
            </p:cNvCxnSpPr>
            <p:nvPr/>
          </p:nvCxnSpPr>
          <p:spPr>
            <a:xfrm rot="10800000" flipH="1">
              <a:off x="2427517" y="2078825"/>
              <a:ext cx="1458600" cy="4713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6" name="Google Shape;566;p62"/>
            <p:cNvCxnSpPr>
              <a:stCxn id="563" idx="3"/>
              <a:endCxn id="564" idx="1"/>
            </p:cNvCxnSpPr>
            <p:nvPr/>
          </p:nvCxnSpPr>
          <p:spPr>
            <a:xfrm rot="10800000" flipH="1">
              <a:off x="4997909" y="1994225"/>
              <a:ext cx="2385000" cy="843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3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63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3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(Online)</a:t>
            </a:r>
            <a:endParaRPr/>
          </a:p>
        </p:txBody>
      </p:sp>
      <p:grpSp>
        <p:nvGrpSpPr>
          <p:cNvPr id="574" name="Google Shape;574;p63"/>
          <p:cNvGrpSpPr/>
          <p:nvPr/>
        </p:nvGrpSpPr>
        <p:grpSpPr>
          <a:xfrm>
            <a:off x="2055557" y="1483913"/>
            <a:ext cx="5377105" cy="815679"/>
            <a:chOff x="1913317" y="1788125"/>
            <a:chExt cx="5681040" cy="943200"/>
          </a:xfrm>
        </p:grpSpPr>
        <p:sp>
          <p:nvSpPr>
            <p:cNvPr id="575" name="Google Shape;575;p63"/>
            <p:cNvSpPr/>
            <p:nvPr/>
          </p:nvSpPr>
          <p:spPr>
            <a:xfrm>
              <a:off x="1913317" y="2368925"/>
              <a:ext cx="514200" cy="362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3"/>
            <p:cNvSpPr/>
            <p:nvPr/>
          </p:nvSpPr>
          <p:spPr>
            <a:xfrm>
              <a:off x="3886109" y="1788125"/>
              <a:ext cx="1111800" cy="580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3"/>
            <p:cNvSpPr/>
            <p:nvPr/>
          </p:nvSpPr>
          <p:spPr>
            <a:xfrm>
              <a:off x="7382857" y="1896975"/>
              <a:ext cx="211500" cy="194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8" name="Google Shape;578;p63"/>
            <p:cNvCxnSpPr>
              <a:stCxn id="575" idx="3"/>
              <a:endCxn id="576" idx="1"/>
            </p:cNvCxnSpPr>
            <p:nvPr/>
          </p:nvCxnSpPr>
          <p:spPr>
            <a:xfrm rot="10800000" flipH="1">
              <a:off x="2427517" y="2078825"/>
              <a:ext cx="1458600" cy="4713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9" name="Google Shape;579;p63"/>
            <p:cNvCxnSpPr>
              <a:stCxn id="576" idx="3"/>
              <a:endCxn id="577" idx="1"/>
            </p:cNvCxnSpPr>
            <p:nvPr/>
          </p:nvCxnSpPr>
          <p:spPr>
            <a:xfrm rot="10800000" flipH="1">
              <a:off x="4997909" y="1994225"/>
              <a:ext cx="2385000" cy="843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580" name="Google Shape;580;p63"/>
          <p:cNvPicPr preferRelativeResize="0"/>
          <p:nvPr/>
        </p:nvPicPr>
        <p:blipFill rotWithShape="1">
          <a:blip r:embed="rId3">
            <a:alphaModFix/>
          </a:blip>
          <a:srcRect l="3323" t="12602" r="6853" b="57743"/>
          <a:stretch/>
        </p:blipFill>
        <p:spPr>
          <a:xfrm>
            <a:off x="1622313" y="1214000"/>
            <a:ext cx="5899376" cy="10955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1" name="Google Shape;581;p63"/>
          <p:cNvPicPr preferRelativeResize="0"/>
          <p:nvPr/>
        </p:nvPicPr>
        <p:blipFill rotWithShape="1">
          <a:blip r:embed="rId4">
            <a:alphaModFix/>
          </a:blip>
          <a:srcRect t="10622" r="59700" b="58798"/>
          <a:stretch/>
        </p:blipFill>
        <p:spPr>
          <a:xfrm>
            <a:off x="2976950" y="2536075"/>
            <a:ext cx="3190100" cy="13615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2" name="Google Shape;582;p63"/>
          <p:cNvSpPr/>
          <p:nvPr/>
        </p:nvSpPr>
        <p:spPr>
          <a:xfrm>
            <a:off x="4016125" y="1669800"/>
            <a:ext cx="1111800" cy="370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3"/>
          <p:cNvSpPr/>
          <p:nvPr/>
        </p:nvSpPr>
        <p:spPr>
          <a:xfrm>
            <a:off x="3008900" y="3569500"/>
            <a:ext cx="289800" cy="191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4" name="Google Shape;584;p63"/>
          <p:cNvCxnSpPr>
            <a:stCxn id="582" idx="2"/>
            <a:endCxn id="583" idx="3"/>
          </p:cNvCxnSpPr>
          <p:nvPr/>
        </p:nvCxnSpPr>
        <p:spPr>
          <a:xfrm flipH="1">
            <a:off x="3298825" y="2040000"/>
            <a:ext cx="1273200" cy="16254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4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64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(ASAT Lite)</a:t>
            </a:r>
            <a:endParaRPr/>
          </a:p>
        </p:txBody>
      </p:sp>
      <p:pic>
        <p:nvPicPr>
          <p:cNvPr id="591" name="Google Shape;591;p64"/>
          <p:cNvPicPr preferRelativeResize="0"/>
          <p:nvPr/>
        </p:nvPicPr>
        <p:blipFill rotWithShape="1">
          <a:blip r:embed="rId3">
            <a:alphaModFix/>
          </a:blip>
          <a:srcRect l="13245" t="10538" r="17406"/>
          <a:stretch/>
        </p:blipFill>
        <p:spPr>
          <a:xfrm>
            <a:off x="2104150" y="1165525"/>
            <a:ext cx="4935700" cy="35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4"/>
          <p:cNvSpPr txBox="1"/>
          <p:nvPr/>
        </p:nvSpPr>
        <p:spPr>
          <a:xfrm>
            <a:off x="2802300" y="818125"/>
            <a:ext cx="3539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AutoTutor Script Authoring Tool (ASAT) Lite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5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65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Authoring Process (ASAT Lite)</a:t>
            </a:r>
            <a:endParaRPr/>
          </a:p>
        </p:txBody>
      </p:sp>
      <p:pic>
        <p:nvPicPr>
          <p:cNvPr id="599" name="Google Shape;599;p65"/>
          <p:cNvPicPr preferRelativeResize="0"/>
          <p:nvPr/>
        </p:nvPicPr>
        <p:blipFill rotWithShape="1">
          <a:blip r:embed="rId3">
            <a:alphaModFix/>
          </a:blip>
          <a:srcRect l="13245" t="10538" r="17406"/>
          <a:stretch/>
        </p:blipFill>
        <p:spPr>
          <a:xfrm>
            <a:off x="2104150" y="1165525"/>
            <a:ext cx="4935700" cy="35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5"/>
          <p:cNvSpPr txBox="1"/>
          <p:nvPr/>
        </p:nvSpPr>
        <p:spPr>
          <a:xfrm>
            <a:off x="2802300" y="818125"/>
            <a:ext cx="3539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AutoTutor Script Authoring Tool (ASAT) Lite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1" name="Google Shape;601;p65"/>
          <p:cNvPicPr preferRelativeResize="0"/>
          <p:nvPr/>
        </p:nvPicPr>
        <p:blipFill rotWithShape="1">
          <a:blip r:embed="rId4">
            <a:alphaModFix/>
          </a:blip>
          <a:srcRect l="13245" t="10538" r="17406" b="69113"/>
          <a:stretch/>
        </p:blipFill>
        <p:spPr>
          <a:xfrm>
            <a:off x="44663" y="1415050"/>
            <a:ext cx="9054676" cy="149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Conversation based ITS (CbITS)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</a:t>
            </a:r>
            <a:endParaRPr/>
          </a:p>
        </p:txBody>
      </p:sp>
      <p:sp>
        <p:nvSpPr>
          <p:cNvPr id="322" name="Google Shape;322;p3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spcFirstLastPara="1" wrap="square" lIns="47075" tIns="47075" rIns="47075" bIns="47075" anchor="b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6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6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Flash is not supported by any browners at the end of 2020.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-- ASAT Lite will no longer work after 2020 Dec.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6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of Current Process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7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67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Flash is not supported by any browners at the end of 2020.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Not support teamwork simultaneously.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-- Script Authoring process and period are complex and long.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67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of Current Process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8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68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Flash is not supported by any browners at the end of 2020.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Not support teamwork simultaneously.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Unstable server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-- Fixed server issue cause a lot of efforts.</a:t>
            </a:r>
            <a:endParaRPr/>
          </a:p>
        </p:txBody>
      </p:sp>
      <p:sp>
        <p:nvSpPr>
          <p:cNvPr id="622" name="Google Shape;622;p68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of Current Process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9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69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9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30" name="Google Shape;630;p69"/>
          <p:cNvPicPr preferRelativeResize="0"/>
          <p:nvPr/>
        </p:nvPicPr>
        <p:blipFill rotWithShape="1">
          <a:blip r:embed="rId3">
            <a:alphaModFix/>
          </a:blip>
          <a:srcRect l="70063" t="18065" r="6192" b="4433"/>
          <a:stretch/>
        </p:blipFill>
        <p:spPr>
          <a:xfrm>
            <a:off x="1335775" y="1071450"/>
            <a:ext cx="1542276" cy="283169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1" name="Google Shape;631;p69"/>
          <p:cNvSpPr/>
          <p:nvPr/>
        </p:nvSpPr>
        <p:spPr>
          <a:xfrm>
            <a:off x="1546513" y="1492825"/>
            <a:ext cx="1120800" cy="2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0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70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70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39" name="Google Shape;639;p70"/>
          <p:cNvPicPr preferRelativeResize="0"/>
          <p:nvPr/>
        </p:nvPicPr>
        <p:blipFill rotWithShape="1">
          <a:blip r:embed="rId3">
            <a:alphaModFix/>
          </a:blip>
          <a:srcRect l="70063" t="18065" r="6192" b="4433"/>
          <a:stretch/>
        </p:blipFill>
        <p:spPr>
          <a:xfrm>
            <a:off x="1335775" y="1071450"/>
            <a:ext cx="1542276" cy="283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70"/>
          <p:cNvSpPr/>
          <p:nvPr/>
        </p:nvSpPr>
        <p:spPr>
          <a:xfrm>
            <a:off x="1546513" y="1492825"/>
            <a:ext cx="1120800" cy="2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1" name="Google Shape;641;p70"/>
          <p:cNvPicPr preferRelativeResize="0"/>
          <p:nvPr/>
        </p:nvPicPr>
        <p:blipFill rotWithShape="1">
          <a:blip r:embed="rId3">
            <a:alphaModFix/>
          </a:blip>
          <a:srcRect l="73829" t="30318" r="8915" b="64738"/>
          <a:stretch/>
        </p:blipFill>
        <p:spPr>
          <a:xfrm>
            <a:off x="3380850" y="1969400"/>
            <a:ext cx="4724500" cy="76127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42" name="Google Shape;642;p70"/>
          <p:cNvCxnSpPr>
            <a:stCxn id="640" idx="3"/>
            <a:endCxn id="641" idx="1"/>
          </p:cNvCxnSpPr>
          <p:nvPr/>
        </p:nvCxnSpPr>
        <p:spPr>
          <a:xfrm>
            <a:off x="2667313" y="1606675"/>
            <a:ext cx="713400" cy="7434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1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71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71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50" name="Google Shape;650;p71"/>
          <p:cNvPicPr preferRelativeResize="0"/>
          <p:nvPr/>
        </p:nvPicPr>
        <p:blipFill rotWithShape="1">
          <a:blip r:embed="rId3">
            <a:alphaModFix/>
          </a:blip>
          <a:srcRect l="70063" t="18065" r="6192" b="4433"/>
          <a:stretch/>
        </p:blipFill>
        <p:spPr>
          <a:xfrm>
            <a:off x="1335775" y="1071450"/>
            <a:ext cx="1542276" cy="28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71"/>
          <p:cNvPicPr preferRelativeResize="0"/>
          <p:nvPr/>
        </p:nvPicPr>
        <p:blipFill rotWithShape="1">
          <a:blip r:embed="rId3">
            <a:alphaModFix/>
          </a:blip>
          <a:srcRect r="47531" b="23354"/>
          <a:stretch/>
        </p:blipFill>
        <p:spPr>
          <a:xfrm>
            <a:off x="4362025" y="1105175"/>
            <a:ext cx="3446200" cy="283169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2" name="Google Shape;652;p71"/>
          <p:cNvSpPr/>
          <p:nvPr/>
        </p:nvSpPr>
        <p:spPr>
          <a:xfrm>
            <a:off x="1546513" y="1492825"/>
            <a:ext cx="1120800" cy="2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3" name="Google Shape;653;p71"/>
          <p:cNvCxnSpPr>
            <a:stCxn id="652" idx="3"/>
            <a:endCxn id="651" idx="1"/>
          </p:cNvCxnSpPr>
          <p:nvPr/>
        </p:nvCxnSpPr>
        <p:spPr>
          <a:xfrm>
            <a:off x="2667313" y="1606675"/>
            <a:ext cx="1694700" cy="9144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2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72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2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61" name="Google Shape;661;p72"/>
          <p:cNvPicPr preferRelativeResize="0"/>
          <p:nvPr/>
        </p:nvPicPr>
        <p:blipFill rotWithShape="1">
          <a:blip r:embed="rId3">
            <a:alphaModFix/>
          </a:blip>
          <a:srcRect r="82549" b="51340"/>
          <a:stretch/>
        </p:blipFill>
        <p:spPr>
          <a:xfrm>
            <a:off x="874200" y="1066927"/>
            <a:ext cx="1950660" cy="298384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3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73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73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69" name="Google Shape;669;p73"/>
          <p:cNvPicPr preferRelativeResize="0"/>
          <p:nvPr/>
        </p:nvPicPr>
        <p:blipFill rotWithShape="1">
          <a:blip r:embed="rId3">
            <a:alphaModFix/>
          </a:blip>
          <a:srcRect r="82549" b="51340"/>
          <a:stretch/>
        </p:blipFill>
        <p:spPr>
          <a:xfrm>
            <a:off x="874200" y="1066927"/>
            <a:ext cx="1950660" cy="298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73"/>
          <p:cNvPicPr preferRelativeResize="0"/>
          <p:nvPr/>
        </p:nvPicPr>
        <p:blipFill rotWithShape="1">
          <a:blip r:embed="rId4">
            <a:alphaModFix/>
          </a:blip>
          <a:srcRect l="52580" t="7337" r="20265" b="16075"/>
          <a:stretch/>
        </p:blipFill>
        <p:spPr>
          <a:xfrm>
            <a:off x="3627355" y="1049750"/>
            <a:ext cx="1950664" cy="30181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71" name="Google Shape;671;p73"/>
          <p:cNvCxnSpPr>
            <a:stCxn id="669" idx="3"/>
            <a:endCxn id="670" idx="1"/>
          </p:cNvCxnSpPr>
          <p:nvPr/>
        </p:nvCxnSpPr>
        <p:spPr>
          <a:xfrm>
            <a:off x="2824860" y="2558849"/>
            <a:ext cx="802500" cy="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4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74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74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79" name="Google Shape;679;p74"/>
          <p:cNvPicPr preferRelativeResize="0"/>
          <p:nvPr/>
        </p:nvPicPr>
        <p:blipFill rotWithShape="1">
          <a:blip r:embed="rId3">
            <a:alphaModFix/>
          </a:blip>
          <a:srcRect r="82549" b="51340"/>
          <a:stretch/>
        </p:blipFill>
        <p:spPr>
          <a:xfrm>
            <a:off x="874200" y="1066927"/>
            <a:ext cx="1950660" cy="298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4"/>
          <p:cNvPicPr preferRelativeResize="0"/>
          <p:nvPr/>
        </p:nvPicPr>
        <p:blipFill rotWithShape="1">
          <a:blip r:embed="rId4">
            <a:alphaModFix/>
          </a:blip>
          <a:srcRect l="52580" t="7337" r="20265" b="16075"/>
          <a:stretch/>
        </p:blipFill>
        <p:spPr>
          <a:xfrm>
            <a:off x="3627355" y="1049750"/>
            <a:ext cx="1950664" cy="30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4"/>
          <p:cNvPicPr preferRelativeResize="0"/>
          <p:nvPr/>
        </p:nvPicPr>
        <p:blipFill rotWithShape="1">
          <a:blip r:embed="rId5">
            <a:alphaModFix/>
          </a:blip>
          <a:srcRect l="44122" t="9450" r="29620" b="14091"/>
          <a:stretch/>
        </p:blipFill>
        <p:spPr>
          <a:xfrm>
            <a:off x="6380511" y="1049750"/>
            <a:ext cx="1889288" cy="30181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82" name="Google Shape;682;p74"/>
          <p:cNvCxnSpPr>
            <a:stCxn id="679" idx="3"/>
            <a:endCxn id="680" idx="1"/>
          </p:cNvCxnSpPr>
          <p:nvPr/>
        </p:nvCxnSpPr>
        <p:spPr>
          <a:xfrm>
            <a:off x="2824860" y="2558849"/>
            <a:ext cx="802500" cy="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3" name="Google Shape;683;p74"/>
          <p:cNvCxnSpPr>
            <a:stCxn id="680" idx="3"/>
            <a:endCxn id="681" idx="1"/>
          </p:cNvCxnSpPr>
          <p:nvPr/>
        </p:nvCxnSpPr>
        <p:spPr>
          <a:xfrm>
            <a:off x="5578019" y="2558837"/>
            <a:ext cx="802500" cy="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5"/>
          <p:cNvSpPr/>
          <p:nvPr/>
        </p:nvSpPr>
        <p:spPr>
          <a:xfrm>
            <a:off x="259775" y="896225"/>
            <a:ext cx="8650500" cy="3325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75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75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Implement</a:t>
            </a:r>
            <a:endParaRPr/>
          </a:p>
        </p:txBody>
      </p:sp>
      <p:pic>
        <p:nvPicPr>
          <p:cNvPr id="691" name="Google Shape;691;p75"/>
          <p:cNvPicPr preferRelativeResize="0"/>
          <p:nvPr/>
        </p:nvPicPr>
        <p:blipFill rotWithShape="1">
          <a:blip r:embed="rId3">
            <a:alphaModFix/>
          </a:blip>
          <a:srcRect l="8587" t="16020" r="12629" b="7103"/>
          <a:stretch/>
        </p:blipFill>
        <p:spPr>
          <a:xfrm>
            <a:off x="1909225" y="1090175"/>
            <a:ext cx="5351600" cy="29373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0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conversation based intelligent tutoring system (CbITS) to help students learn by holding a conversation.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effectiveness of AutoTutor in delivering learning is proven (~ 0.8𝞼)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0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443250"/>
            <a:ext cx="2065225" cy="15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6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Improve the schema to adopt more modules and functions of AutoTutor</a:t>
            </a:r>
            <a:endParaRPr/>
          </a:p>
          <a:p>
            <a:pPr marL="457200" lvl="0" indent="-400050" algn="l" rtl="0"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To support other functions such as learner characteristic curve (LCC) and multimedia interaction.</a:t>
            </a:r>
            <a:endParaRPr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Adopt learning object metadata (IEEE 1484.12.1 – 2002 Standard)</a:t>
            </a:r>
            <a:endParaRPr/>
          </a:p>
        </p:txBody>
      </p:sp>
      <p:sp>
        <p:nvSpPr>
          <p:cNvPr id="698" name="Google Shape;698;p76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76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443250"/>
            <a:ext cx="2065225" cy="15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7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77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Re- design and make content authoring process to support collaboration.</a:t>
            </a:r>
            <a:endParaRPr/>
          </a:p>
          <a:p>
            <a:pPr marL="457200" lvl="0" indent="-400050" algn="l" rtl="0"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Allow multiple people to contribute their own parts to the same script.</a:t>
            </a:r>
            <a:endParaRPr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Use xAPI to track what has done by people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77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443250"/>
            <a:ext cx="2065225" cy="15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78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78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Usability study and content quality</a:t>
            </a:r>
            <a:endParaRPr/>
          </a:p>
          <a:p>
            <a:pPr marL="457200" lvl="0" indent="-400050" algn="l" rtl="0"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Use xAPI data collected to analysis the performance of the content author</a:t>
            </a:r>
            <a:endParaRPr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"/>
              <a:t>Run survey to collect data.</a:t>
            </a:r>
            <a:endParaRPr/>
          </a:p>
        </p:txBody>
      </p:sp>
      <p:sp>
        <p:nvSpPr>
          <p:cNvPr id="715" name="Google Shape;715;p78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9"/>
          <p:cNvSpPr/>
          <p:nvPr/>
        </p:nvSpPr>
        <p:spPr>
          <a:xfrm>
            <a:off x="99863" y="1986248"/>
            <a:ext cx="8944269" cy="5855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/>
              </a:rPr>
              <a:t>Thank you for your attentions!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0"/>
          <p:cNvSpPr/>
          <p:nvPr/>
        </p:nvSpPr>
        <p:spPr>
          <a:xfrm>
            <a:off x="2882888" y="1986248"/>
            <a:ext cx="3378211" cy="4993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/>
              </a:rPr>
              <a:t>Questions?</a:t>
            </a:r>
          </a:p>
        </p:txBody>
      </p:sp>
      <p:pic>
        <p:nvPicPr>
          <p:cNvPr id="726" name="Google Shape;72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474" y="1"/>
            <a:ext cx="2844526" cy="189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1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</a:t>
            </a:r>
            <a:endParaRPr/>
          </a:p>
        </p:txBody>
      </p:sp>
      <p:pic>
        <p:nvPicPr>
          <p:cNvPr id="336" name="Google Shape;3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700" y="821613"/>
            <a:ext cx="6232600" cy="35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1"/>
          <p:cNvSpPr txBox="1"/>
          <p:nvPr/>
        </p:nvSpPr>
        <p:spPr>
          <a:xfrm>
            <a:off x="2526300" y="4321875"/>
            <a:ext cx="40914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AutoTutor learning gain under different condition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41"/>
          <p:cNvSpPr txBox="1"/>
          <p:nvPr/>
        </p:nvSpPr>
        <p:spPr>
          <a:xfrm>
            <a:off x="272775" y="4651100"/>
            <a:ext cx="67539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*</a:t>
            </a:r>
            <a:r>
              <a:rPr lang="en" sz="800" cap="small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Nye, B. D., Graesser, A. C. and Hu, X. (2014) ‘AutoTutor and family: A review of 17 years of natural language tutoring’, </a:t>
            </a:r>
            <a:r>
              <a:rPr lang="en" sz="800" i="1" cap="small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International Journal of Artificial Intelligence in Education</a:t>
            </a:r>
            <a:r>
              <a:rPr lang="en" sz="800" cap="small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. Springer New York, 24(4), pp. 427–469.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2"/>
          <p:cNvSpPr txBox="1">
            <a:spLocks noGrp="1"/>
          </p:cNvSpPr>
          <p:nvPr>
            <p:ph type="body" idx="1"/>
          </p:nvPr>
        </p:nvSpPr>
        <p:spPr>
          <a:xfrm>
            <a:off x="457201" y="874501"/>
            <a:ext cx="8229600" cy="33945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full functional Autotutor application consists three components: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Content (Script),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Interface,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Engine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2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</a:t>
            </a:r>
            <a:endParaRPr/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074" y="3383549"/>
            <a:ext cx="980625" cy="9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6100" y="1482250"/>
            <a:ext cx="1316800" cy="13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9991" y="3030362"/>
            <a:ext cx="1316800" cy="11100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2"/>
          <p:cNvSpPr txBox="1"/>
          <p:nvPr/>
        </p:nvSpPr>
        <p:spPr>
          <a:xfrm>
            <a:off x="6351450" y="2571750"/>
            <a:ext cx="17274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Interface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42"/>
          <p:cNvSpPr txBox="1"/>
          <p:nvPr/>
        </p:nvSpPr>
        <p:spPr>
          <a:xfrm>
            <a:off x="5214950" y="4364175"/>
            <a:ext cx="17274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Script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7653350" y="4022100"/>
            <a:ext cx="17274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Engine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42"/>
          <p:cNvSpPr/>
          <p:nvPr/>
        </p:nvSpPr>
        <p:spPr>
          <a:xfrm rot="2700000">
            <a:off x="7232699" y="2843617"/>
            <a:ext cx="675428" cy="24692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2"/>
          <p:cNvSpPr/>
          <p:nvPr/>
        </p:nvSpPr>
        <p:spPr>
          <a:xfrm rot="8100000">
            <a:off x="5620199" y="2843617"/>
            <a:ext cx="675428" cy="24692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2"/>
          <p:cNvSpPr/>
          <p:nvPr/>
        </p:nvSpPr>
        <p:spPr>
          <a:xfrm>
            <a:off x="6176100" y="3788900"/>
            <a:ext cx="1209000" cy="246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3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AutoTutor Example</a:t>
            </a:r>
            <a:endParaRPr/>
          </a:p>
        </p:txBody>
      </p:sp>
      <p:sp>
        <p:nvSpPr>
          <p:cNvPr id="361" name="Google Shape;361;p43"/>
          <p:cNvSpPr txBox="1">
            <a:spLocks noGrp="1"/>
          </p:cNvSpPr>
          <p:nvPr>
            <p:ph type="body" idx="1"/>
          </p:nvPr>
        </p:nvSpPr>
        <p:spPr>
          <a:xfrm>
            <a:off x="457200" y="874500"/>
            <a:ext cx="3595200" cy="39366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Computer literacy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Conceptual physics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Biology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Critical thinking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Math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Electronics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Adult literacy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etc.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874" y="0"/>
            <a:ext cx="1907124" cy="134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 rotWithShape="1">
          <a:blip r:embed="rId4">
            <a:alphaModFix/>
          </a:blip>
          <a:srcRect l="37446" t="34493" r="42273" b="38271"/>
          <a:stretch/>
        </p:blipFill>
        <p:spPr>
          <a:xfrm>
            <a:off x="7236875" y="1340675"/>
            <a:ext cx="1907124" cy="144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 rotWithShape="1">
          <a:blip r:embed="rId5">
            <a:alphaModFix/>
          </a:blip>
          <a:srcRect l="36076" t="41163" r="42331" b="35749"/>
          <a:stretch/>
        </p:blipFill>
        <p:spPr>
          <a:xfrm>
            <a:off x="7236875" y="2781225"/>
            <a:ext cx="1907124" cy="114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3"/>
          <p:cNvPicPr preferRelativeResize="0"/>
          <p:nvPr/>
        </p:nvPicPr>
        <p:blipFill rotWithShape="1">
          <a:blip r:embed="rId6">
            <a:alphaModFix/>
          </a:blip>
          <a:srcRect t="11627" r="8374" b="12866"/>
          <a:stretch/>
        </p:blipFill>
        <p:spPr>
          <a:xfrm>
            <a:off x="5329743" y="3304705"/>
            <a:ext cx="1907123" cy="104775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6" name="Google Shape;366;p43"/>
          <p:cNvPicPr preferRelativeResize="0"/>
          <p:nvPr/>
        </p:nvPicPr>
        <p:blipFill rotWithShape="1">
          <a:blip r:embed="rId7">
            <a:alphaModFix/>
          </a:blip>
          <a:srcRect l="28198" t="16135" r="33248" b="31897"/>
          <a:stretch/>
        </p:blipFill>
        <p:spPr>
          <a:xfrm>
            <a:off x="3422625" y="3697532"/>
            <a:ext cx="1907124" cy="144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 rotWithShape="1">
          <a:blip r:embed="rId8">
            <a:alphaModFix/>
          </a:blip>
          <a:srcRect l="49590" t="39305" r="32388" b="40842"/>
          <a:stretch/>
        </p:blipFill>
        <p:spPr>
          <a:xfrm>
            <a:off x="3422625" y="2515775"/>
            <a:ext cx="1907124" cy="118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 descr="https://sites.google.com/site/skohelpwiki/_/rsrc/1462548612076/home/list-of-sko-modules/information-delivery-with-self-reflection/Screen%20Shot%202014-02-23%20at%207.57.13%20AM.png?height=243&amp;width=3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29747" y="1845373"/>
            <a:ext cx="1907125" cy="145275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69" name="Google Shape;369;p43" descr="http://help.skoonline.org/_/rsrc/1462548612079/home/list-of-sko-modules/tutoring-autotutor-lite/Screen%20Shot%202014-02-23%20at%208.07.21%20AM.png?height=241&amp;width=3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29749" y="398004"/>
            <a:ext cx="1907125" cy="14407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70" name="Google Shape;370;p43" descr="https://65df8028-a-62cb3a1a-s-sites.googlegroups.com/site/skohelpwiki/en/panel2/Matching%20Assessment.png?attachauth=ANoY7cpbGRP9BoxkkVMcyfy2DqLteyLACYvbrPmzRuCbP4Z_oMYGGblaLMOvMkOKS-1_t8dlT8ob4vVEUwrYBRmgZ4qOmSmnBi5Wa0HWy5y7Q2ZMn8zCdqywT0Ckl9Gu3usr71t_Rm7yed2MWH81rxN0OVnMSBEMwqInQmXzwFqB_aag4PygVqcxpLo7NFPWTZNhyB8sJygFwX2gRTgbPDeQq6nquHnvRgMKElmdp2pOQu1a9iEt3I4%3D&amp;attredirects=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22630" y="1081829"/>
            <a:ext cx="1907125" cy="14339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625" y="1351500"/>
            <a:ext cx="6860749" cy="28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4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4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AutoTutor Script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625" y="1351500"/>
            <a:ext cx="6860749" cy="28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5"/>
          <p:cNvSpPr txBox="1">
            <a:spLocks noGrp="1"/>
          </p:cNvSpPr>
          <p:nvPr>
            <p:ph type="title"/>
          </p:nvPr>
        </p:nvSpPr>
        <p:spPr>
          <a:xfrm>
            <a:off x="0" y="48400"/>
            <a:ext cx="8181300" cy="520200"/>
          </a:xfrm>
          <a:prstGeom prst="rect">
            <a:avLst/>
          </a:prstGeom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5"/>
          <p:cNvSpPr txBox="1">
            <a:spLocks noGrp="1"/>
          </p:cNvSpPr>
          <p:nvPr>
            <p:ph type="title" idx="2"/>
          </p:nvPr>
        </p:nvSpPr>
        <p:spPr>
          <a:xfrm>
            <a:off x="457200" y="69100"/>
            <a:ext cx="8229600" cy="423300"/>
          </a:xfrm>
          <a:prstGeom prst="rect">
            <a:avLst/>
          </a:prstGeom>
        </p:spPr>
        <p:txBody>
          <a:bodyPr spcFirstLastPara="1" wrap="square" lIns="47075" tIns="47075" rIns="47075" bIns="47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AutoTutor Script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45"/>
          <p:cNvPicPr preferRelativeResize="0"/>
          <p:nvPr/>
        </p:nvPicPr>
        <p:blipFill rotWithShape="1">
          <a:blip r:embed="rId4">
            <a:alphaModFix/>
          </a:blip>
          <a:srcRect b="8256"/>
          <a:stretch/>
        </p:blipFill>
        <p:spPr>
          <a:xfrm>
            <a:off x="3667650" y="1675725"/>
            <a:ext cx="1808700" cy="179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4A46977321142AE1EEB53B775F12D" ma:contentTypeVersion="4" ma:contentTypeDescription="Create a new document." ma:contentTypeScope="" ma:versionID="84d380c9fd83b71b7326a681dc79f579">
  <xsd:schema xmlns:xsd="http://www.w3.org/2001/XMLSchema" xmlns:xs="http://www.w3.org/2001/XMLSchema" xmlns:p="http://schemas.microsoft.com/office/2006/metadata/properties" xmlns:ns2="acac29aa-e5c3-4573-8377-ca616f47fbaf" targetNamespace="http://schemas.microsoft.com/office/2006/metadata/properties" ma:root="true" ma:fieldsID="dd328399aea238c8153126e91a2e0bb5" ns2:_="">
    <xsd:import namespace="acac29aa-e5c3-4573-8377-ca616f47fb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c29aa-e5c3-4573-8377-ca616f47f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6A0B23-136A-4262-B5F9-C71B78587F50}"/>
</file>

<file path=customXml/itemProps2.xml><?xml version="1.0" encoding="utf-8"?>
<ds:datastoreItem xmlns:ds="http://schemas.openxmlformats.org/officeDocument/2006/customXml" ds:itemID="{EA2CB4BA-E2BA-49F3-91E1-D1DF1098A832}"/>
</file>

<file path=customXml/itemProps3.xml><?xml version="1.0" encoding="utf-8"?>
<ds:datastoreItem xmlns:ds="http://schemas.openxmlformats.org/officeDocument/2006/customXml" ds:itemID="{64247172-AC06-46CD-8051-66C12F4BEE5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On-screen Show (16:9)</PresentationFormat>
  <Paragraphs>129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CbITS Authoring Tool in GIFT</vt:lpstr>
      <vt:lpstr>PowerPoint Presentation</vt:lpstr>
      <vt:lpstr>The Conversation based ITS (CbITS) AutoTutor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AutoTutor Script Authoring in the GIFT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CbITS Authoring Tool in GIFT</dc:title>
  <cp:lastModifiedBy>lwang3@memphis.edu</cp:lastModifiedBy>
  <cp:revision>1</cp:revision>
  <dcterms:modified xsi:type="dcterms:W3CDTF">2020-06-02T22:03:26Z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0x0101001284A46977321142AE1EEB53B775F12D</vt:lpwstr>
  </property>
</Properties>
</file>