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8"/>
  </p:notesMasterIdLst>
  <p:handoutMasterIdLst>
    <p:handoutMasterId r:id="rId19"/>
  </p:handoutMasterIdLst>
  <p:sldIdLst>
    <p:sldId id="257" r:id="rId2"/>
    <p:sldId id="296" r:id="rId3"/>
    <p:sldId id="325" r:id="rId4"/>
    <p:sldId id="314" r:id="rId5"/>
    <p:sldId id="315" r:id="rId6"/>
    <p:sldId id="326" r:id="rId7"/>
    <p:sldId id="327" r:id="rId8"/>
    <p:sldId id="316" r:id="rId9"/>
    <p:sldId id="328" r:id="rId10"/>
    <p:sldId id="320" r:id="rId11"/>
    <p:sldId id="329" r:id="rId12"/>
    <p:sldId id="330" r:id="rId13"/>
    <p:sldId id="318" r:id="rId14"/>
    <p:sldId id="324" r:id="rId15"/>
    <p:sldId id="331" r:id="rId16"/>
    <p:sldId id="33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62" autoAdjust="0"/>
    <p:restoredTop sz="85409" autoAdjust="0"/>
  </p:normalViewPr>
  <p:slideViewPr>
    <p:cSldViewPr>
      <p:cViewPr varScale="1">
        <p:scale>
          <a:sx n="71" d="100"/>
          <a:sy n="71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2DAAA-7459-4E87-B1DE-7BD25AF198FF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CD49E-8D33-4DA6-B434-D3E387A8DC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95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2D15D-2311-4585-B441-BA40A3267A2D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AD39-186E-4345-884D-F06E8B2DD9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7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CSE</a:t>
            </a:r>
            <a:r>
              <a:rPr lang="en-US" baseline="0" dirty="0"/>
              <a:t> is an interdisciplinary field </a:t>
            </a:r>
          </a:p>
          <a:p>
            <a:r>
              <a:rPr lang="en-US" baseline="0" dirty="0"/>
              <a:t>Short of resource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40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644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70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99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61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15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72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Conferencing tools,</a:t>
            </a:r>
            <a:r>
              <a:rPr lang="en-US" altLang="zh-CN" sz="1200" baseline="0" dirty="0">
                <a:solidFill>
                  <a:schemeClr val="bg1"/>
                </a:solidFill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</a:rPr>
              <a:t>Smartboards</a:t>
            </a:r>
            <a:r>
              <a:rPr lang="en-US" altLang="zh-CN" sz="1200" dirty="0">
                <a:solidFill>
                  <a:schemeClr val="bg1"/>
                </a:solidFill>
              </a:rPr>
              <a:t>, tracking camera, </a:t>
            </a:r>
            <a:r>
              <a:rPr lang="en-US" altLang="zh-CN" sz="1200" dirty="0" err="1">
                <a:solidFill>
                  <a:schemeClr val="bg1"/>
                </a:solidFill>
              </a:rPr>
              <a:t>Konftel</a:t>
            </a:r>
            <a:r>
              <a:rPr lang="en-US" altLang="zh-CN" sz="1200" dirty="0">
                <a:solidFill>
                  <a:schemeClr val="bg1"/>
                </a:solidFill>
              </a:rPr>
              <a:t> microphones and </a:t>
            </a:r>
            <a:r>
              <a:rPr lang="en-US" altLang="zh-CN" sz="1200" dirty="0" err="1">
                <a:solidFill>
                  <a:schemeClr val="bg1"/>
                </a:solidFill>
              </a:rPr>
              <a:t>EagleVision</a:t>
            </a:r>
            <a:r>
              <a:rPr lang="en-US" altLang="zh-CN" sz="1200" dirty="0">
                <a:solidFill>
                  <a:schemeClr val="bg1"/>
                </a:solidFill>
              </a:rPr>
              <a:t> virtual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The instructional design and assessment methods were aligned with a common idea: This project has been committed to course-based research experiences (CURE) aiming to connect math with reality . 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Use the ACE, (Analysis, Computation, and Experimentation) REU Programs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962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Conferencing tools,</a:t>
            </a:r>
            <a:r>
              <a:rPr lang="en-US" altLang="zh-CN" sz="1200" baseline="0" dirty="0">
                <a:solidFill>
                  <a:schemeClr val="bg1"/>
                </a:solidFill>
              </a:rPr>
              <a:t> </a:t>
            </a:r>
            <a:r>
              <a:rPr lang="en-US" altLang="zh-CN" sz="1200" dirty="0" err="1">
                <a:solidFill>
                  <a:schemeClr val="bg1"/>
                </a:solidFill>
              </a:rPr>
              <a:t>Smartboards</a:t>
            </a:r>
            <a:r>
              <a:rPr lang="en-US" altLang="zh-CN" sz="1200" dirty="0">
                <a:solidFill>
                  <a:schemeClr val="bg1"/>
                </a:solidFill>
              </a:rPr>
              <a:t>, tracking camera, </a:t>
            </a:r>
            <a:r>
              <a:rPr lang="en-US" altLang="zh-CN" sz="1200" dirty="0" err="1">
                <a:solidFill>
                  <a:schemeClr val="bg1"/>
                </a:solidFill>
              </a:rPr>
              <a:t>Konftel</a:t>
            </a:r>
            <a:r>
              <a:rPr lang="en-US" altLang="zh-CN" sz="1200" dirty="0">
                <a:solidFill>
                  <a:schemeClr val="bg1"/>
                </a:solidFill>
              </a:rPr>
              <a:t> microphones and </a:t>
            </a:r>
            <a:r>
              <a:rPr lang="en-US" altLang="zh-CN" sz="1200" dirty="0" err="1">
                <a:solidFill>
                  <a:schemeClr val="bg1"/>
                </a:solidFill>
              </a:rPr>
              <a:t>EagleVision</a:t>
            </a:r>
            <a:r>
              <a:rPr lang="en-US" altLang="zh-CN" sz="1200" dirty="0">
                <a:solidFill>
                  <a:schemeClr val="bg1"/>
                </a:solidFill>
              </a:rPr>
              <a:t> virtual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The instructional design and assessment methods were aligned with a common idea: This project has been committed to course-based research experiences (CURE) aiming to connect math with reality . </a:t>
            </a:r>
          </a:p>
          <a:p>
            <a:r>
              <a:rPr lang="en-US" altLang="zh-CN" sz="1200" dirty="0">
                <a:solidFill>
                  <a:schemeClr val="bg1"/>
                </a:solidFill>
              </a:rPr>
              <a:t>Use the ACE, (Analysis, Computation, and Experimentation) REU Programs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870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0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79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7AD39-186E-4345-884D-F06E8B2DD92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37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0">
              <a:schemeClr val="bg2">
                <a:tint val="83000"/>
                <a:satMod val="320000"/>
              </a:schemeClr>
            </a:gs>
            <a:gs pos="16000">
              <a:srgbClr val="002060"/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803402-685B-4A91-9DAD-69F2CD0E5768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12B299-1F8B-4654-9B32-5358E99F470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temforall2020.videohall.com/presentations/1733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rau.edu/degrees/master/data-scie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li.cmu.ed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sia-vm.earu.ed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993" y="2824559"/>
            <a:ext cx="8385969" cy="2469754"/>
          </a:xfrm>
        </p:spPr>
        <p:txBody>
          <a:bodyPr>
            <a:normAutofit fontScale="25000" lnSpcReduction="20000"/>
          </a:bodyPr>
          <a:lstStyle/>
          <a:p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sz="8000" b="1" dirty="0"/>
              <a:t>                Hong Liu, Timothy Bernard, and Keshav Acharya,</a:t>
            </a:r>
          </a:p>
          <a:p>
            <a:pPr algn="l"/>
            <a:r>
              <a:rPr lang="en-US" sz="8000" b="1" dirty="0"/>
              <a:t>                     Embry-Riddle Aeronautical University</a:t>
            </a:r>
          </a:p>
          <a:p>
            <a:pPr algn="l"/>
            <a:r>
              <a:rPr lang="en-US" sz="8000" b="1" dirty="0"/>
              <a:t>                              Daytona Beach , Florida, ERAU</a:t>
            </a:r>
          </a:p>
          <a:p>
            <a:pPr algn="ctr"/>
            <a:endParaRPr lang="en-US" altLang="zh-CN" sz="12300" dirty="0"/>
          </a:p>
          <a:p>
            <a:pPr algn="ctr"/>
            <a:r>
              <a:rPr lang="en-US" altLang="zh-CN" sz="12300" dirty="0"/>
              <a:t>GIFT Symposium 8, </a:t>
            </a:r>
          </a:p>
          <a:p>
            <a:pPr algn="ctr"/>
            <a:r>
              <a:rPr lang="en-US" altLang="zh-CN" sz="12300" dirty="0"/>
              <a:t>May 28, 2020</a:t>
            </a:r>
          </a:p>
          <a:p>
            <a:pPr algn="ctr"/>
            <a:r>
              <a:rPr lang="en-US" altLang="zh-CN" sz="4600" dirty="0"/>
              <a:t> </a:t>
            </a:r>
            <a:endParaRPr lang="en-US" sz="4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61" y="5368999"/>
            <a:ext cx="1377876" cy="13778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5294313"/>
            <a:ext cx="1452562" cy="14525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9906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Using GIFT to </a:t>
            </a:r>
          </a:p>
          <a:p>
            <a:pPr algn="ctr"/>
            <a:r>
              <a:rPr lang="en-US" sz="2800" b="1" dirty="0"/>
              <a:t>Develop Adaptive Remedial Courses </a:t>
            </a:r>
          </a:p>
          <a:p>
            <a:pPr algn="ctr"/>
            <a:r>
              <a:rPr lang="en-US" sz="2800" b="1" dirty="0"/>
              <a:t>for Graduate Degree Programs in Data Science</a:t>
            </a:r>
          </a:p>
        </p:txBody>
      </p:sp>
    </p:spTree>
    <p:extLst>
      <p:ext uri="{BB962C8B-B14F-4D97-AF65-F5344CB8AC3E}">
        <p14:creationId xmlns:p14="http://schemas.microsoft.com/office/powerpoint/2010/main" val="3600650610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/>
            </a:r>
            <a:b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</a:br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Implementation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381999" cy="43434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Domain Knowledge Files, Competence Model, and Learner State Transition  </a:t>
            </a:r>
          </a:p>
          <a:p>
            <a:pPr lvl="1"/>
            <a:r>
              <a:rPr lang="en-US" altLang="zh-CN" dirty="0">
                <a:solidFill>
                  <a:schemeClr val="bg1"/>
                </a:solidFill>
              </a:rPr>
              <a:t>Translating the quizzes and surveys from Google forms into GIFT surveys. </a:t>
            </a:r>
          </a:p>
          <a:p>
            <a:pPr lvl="1"/>
            <a:r>
              <a:rPr lang="en-US" altLang="zh-CN" dirty="0">
                <a:solidFill>
                  <a:schemeClr val="bg1"/>
                </a:solidFill>
              </a:rPr>
              <a:t>Consider only the cognitive learner model currently </a:t>
            </a:r>
          </a:p>
          <a:p>
            <a:pPr lvl="1"/>
            <a:r>
              <a:rPr lang="en-US" altLang="zh-CN" dirty="0">
                <a:solidFill>
                  <a:schemeClr val="bg1"/>
                </a:solidFill>
              </a:rPr>
              <a:t>Use the default pedagogical model. </a:t>
            </a:r>
          </a:p>
          <a:p>
            <a:pPr lvl="1"/>
            <a:r>
              <a:rPr lang="en-US" altLang="zh-CN" dirty="0">
                <a:solidFill>
                  <a:schemeClr val="bg1"/>
                </a:solidFill>
              </a:rPr>
              <a:t>The learner state transition uses the three default levels below, meet, or exceed, for the students to change state and move on to the next learning activity. </a:t>
            </a:r>
          </a:p>
        </p:txBody>
      </p:sp>
    </p:spTree>
    <p:extLst>
      <p:ext uri="{BB962C8B-B14F-4D97-AF65-F5344CB8AC3E}">
        <p14:creationId xmlns:p14="http://schemas.microsoft.com/office/powerpoint/2010/main" val="1898009515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8077200" cy="495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04800" y="6858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Concept Tree for PCA Competence Model</a:t>
            </a:r>
          </a:p>
        </p:txBody>
      </p:sp>
    </p:spTree>
    <p:extLst>
      <p:ext uri="{BB962C8B-B14F-4D97-AF65-F5344CB8AC3E}">
        <p14:creationId xmlns:p14="http://schemas.microsoft.com/office/powerpoint/2010/main" val="3586184985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xAPI</a:t>
            </a:r>
            <a:r>
              <a:rPr lang="en-US" dirty="0">
                <a:solidFill>
                  <a:schemeClr val="bg1"/>
                </a:solidFill>
              </a:rPr>
              <a:t> statements &amp; sub-statement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Use object cross references to track the dependence relationship</a:t>
            </a: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err="1">
                <a:solidFill>
                  <a:schemeClr val="bg1"/>
                </a:solidFill>
              </a:rPr>
              <a:t>xAPI</a:t>
            </a:r>
            <a:r>
              <a:rPr lang="en-US" dirty="0">
                <a:solidFill>
                  <a:schemeClr val="bg1"/>
                </a:solidFill>
              </a:rPr>
              <a:t> currently only allows one level sub-statement</a:t>
            </a:r>
          </a:p>
          <a:p>
            <a:r>
              <a:rPr lang="en-US" dirty="0">
                <a:solidFill>
                  <a:srgbClr val="FFFFFF"/>
                </a:solidFill>
              </a:rPr>
              <a:t>Work </a:t>
            </a:r>
            <a:r>
              <a:rPr lang="en-US" dirty="0" err="1">
                <a:solidFill>
                  <a:srgbClr val="FFFFFF"/>
                </a:solidFill>
              </a:rPr>
              <a:t>arounds</a:t>
            </a:r>
            <a:r>
              <a:rPr lang="en-US" dirty="0">
                <a:solidFill>
                  <a:srgbClr val="FFFFFF"/>
                </a:solidFill>
              </a:rPr>
              <a:t> can be made by using referencing instead of sub-statements</a:t>
            </a:r>
          </a:p>
          <a:p>
            <a:r>
              <a:rPr lang="en-US" dirty="0">
                <a:solidFill>
                  <a:schemeClr val="bg1"/>
                </a:solidFill>
              </a:rPr>
              <a:t>Sub-statements should be used when describing future intent and sequences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538297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CONCLUSIONS</a:t>
            </a:r>
            <a:r>
              <a:rPr lang="en-US" dirty="0"/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905000"/>
            <a:ext cx="7848600" cy="3855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Existing adaptive learning are limited to serve K12 to low-level college mathematics subjects, MA &amp; MC MOOCs extend  to advanced mathematics. </a:t>
            </a:r>
          </a:p>
          <a:p>
            <a:r>
              <a:rPr lang="en-US" dirty="0">
                <a:solidFill>
                  <a:schemeClr val="bg1"/>
                </a:solidFill>
              </a:rPr>
              <a:t>Showcase how the interoperable, plug-and-play educational technologies centered on the GIFT system and </a:t>
            </a:r>
            <a:r>
              <a:rPr lang="en-US" dirty="0" err="1">
                <a:solidFill>
                  <a:schemeClr val="bg1"/>
                </a:solidFill>
              </a:rPr>
              <a:t>xAPI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>
                <a:solidFill>
                  <a:schemeClr val="bg1"/>
                </a:solidFill>
              </a:rPr>
              <a:t>data exchange.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Explore a new direction for the current NSF funded project for multiple courses and multiple institution. 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492830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Future Work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267200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dirty="0">
                <a:solidFill>
                  <a:schemeClr val="bg1"/>
                </a:solidFill>
              </a:rPr>
              <a:t>Immediate future work </a:t>
            </a:r>
          </a:p>
          <a:p>
            <a:pPr marL="880110" lvl="1" indent="-514350"/>
            <a:r>
              <a:rPr lang="en-US" dirty="0">
                <a:solidFill>
                  <a:schemeClr val="bg1"/>
                </a:solidFill>
              </a:rPr>
              <a:t>Build a learner Competence Models with </a:t>
            </a:r>
            <a:r>
              <a:rPr lang="en-US" dirty="0" err="1">
                <a:solidFill>
                  <a:schemeClr val="bg1"/>
                </a:solidFill>
              </a:rPr>
              <a:t>xAPI</a:t>
            </a:r>
            <a:r>
              <a:rPr lang="en-US" dirty="0">
                <a:solidFill>
                  <a:schemeClr val="bg1"/>
                </a:solidFill>
              </a:rPr>
              <a:t> statements </a:t>
            </a:r>
          </a:p>
          <a:p>
            <a:pPr marL="880110" lvl="1" indent="-514350"/>
            <a:r>
              <a:rPr lang="en-US" dirty="0">
                <a:solidFill>
                  <a:schemeClr val="bg1"/>
                </a:solidFill>
              </a:rPr>
              <a:t>Explore an </a:t>
            </a:r>
            <a:r>
              <a:rPr lang="en-US" dirty="0" err="1">
                <a:solidFill>
                  <a:schemeClr val="bg1"/>
                </a:solidFill>
              </a:rPr>
              <a:t>xAPI</a:t>
            </a:r>
            <a:r>
              <a:rPr lang="en-US" dirty="0">
                <a:solidFill>
                  <a:schemeClr val="bg1"/>
                </a:solidFill>
              </a:rPr>
              <a:t> simulation tool from </a:t>
            </a:r>
            <a:r>
              <a:rPr lang="en-US" dirty="0" err="1">
                <a:solidFill>
                  <a:schemeClr val="bg1"/>
                </a:solidFill>
              </a:rPr>
              <a:t>YetAnalytics</a:t>
            </a:r>
            <a:r>
              <a:rPr lang="en-US" dirty="0">
                <a:solidFill>
                  <a:schemeClr val="bg1"/>
                </a:solidFill>
              </a:rPr>
              <a:t> to design and test the data-driven assessment models</a:t>
            </a:r>
          </a:p>
          <a:p>
            <a:pPr marL="880110" lvl="1" indent="-514350"/>
            <a:r>
              <a:rPr lang="en-US" dirty="0">
                <a:solidFill>
                  <a:schemeClr val="bg1"/>
                </a:solidFill>
              </a:rPr>
              <a:t>Learn the GIFT team model and explore how to incorporate our web-bot app into GIFT to collect affective and motivational data based on teamwork</a:t>
            </a:r>
          </a:p>
          <a:p>
            <a:pPr marL="880110" lvl="1" indent="-514350"/>
            <a:endParaRPr lang="en-US" sz="3200" dirty="0">
              <a:solidFill>
                <a:schemeClr val="bg1"/>
              </a:solidFill>
            </a:endParaRPr>
          </a:p>
          <a:p>
            <a:pPr marL="880110" lvl="1" indent="-514350">
              <a:buFont typeface="+mj-lt"/>
              <a:buAutoNum type="arabicPeriod"/>
            </a:pPr>
            <a:endParaRPr lang="en-US" sz="3200" dirty="0">
              <a:solidFill>
                <a:schemeClr val="bg1"/>
              </a:solidFill>
            </a:endParaRPr>
          </a:p>
          <a:p>
            <a:pPr marL="36576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0992282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Future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dirty="0">
                <a:hlinkClick r:id="rId2"/>
              </a:rPr>
              <a:t>https://stemforall2020.videohall.com/presentations/1733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/>
            <a:r>
              <a:rPr lang="en-US" dirty="0">
                <a:solidFill>
                  <a:schemeClr val="bg1"/>
                </a:solidFill>
              </a:rPr>
              <a:t>Spread success and extend to new technology territory </a:t>
            </a:r>
          </a:p>
          <a:p>
            <a:pPr marL="1154430" lvl="2" indent="-514350"/>
            <a:r>
              <a:rPr lang="en-US" sz="2400" dirty="0">
                <a:solidFill>
                  <a:schemeClr val="bg1"/>
                </a:solidFill>
              </a:rPr>
              <a:t>More institutions  with STEM related challenges</a:t>
            </a:r>
          </a:p>
          <a:p>
            <a:pPr marL="1154430" lvl="2" indent="-514350"/>
            <a:r>
              <a:rPr lang="en-US" sz="2400" dirty="0">
                <a:solidFill>
                  <a:schemeClr val="bg1"/>
                </a:solidFill>
              </a:rPr>
              <a:t>More STEM courses</a:t>
            </a:r>
          </a:p>
          <a:p>
            <a:pPr marL="1154430" lvl="2" indent="-514350"/>
            <a:r>
              <a:rPr lang="en-US" sz="2400" dirty="0">
                <a:solidFill>
                  <a:schemeClr val="bg1"/>
                </a:solidFill>
              </a:rPr>
              <a:t>Learning Analytics and Educational Data Mining </a:t>
            </a:r>
          </a:p>
          <a:p>
            <a:pPr marL="514350" indent="-514350"/>
            <a:r>
              <a:rPr lang="en-US" sz="2900" dirty="0">
                <a:solidFill>
                  <a:schemeClr val="bg1"/>
                </a:solidFill>
              </a:rPr>
              <a:t>Integrated the GIFT tutorial system with </a:t>
            </a:r>
          </a:p>
          <a:p>
            <a:pPr marL="0" indent="0">
              <a:buNone/>
            </a:pPr>
            <a:r>
              <a:rPr lang="en-US" sz="2900" dirty="0" err="1">
                <a:solidFill>
                  <a:schemeClr val="bg1"/>
                </a:solidFill>
              </a:rPr>
              <a:t>iCycle</a:t>
            </a:r>
            <a:r>
              <a:rPr lang="en-US" sz="2900" dirty="0">
                <a:solidFill>
                  <a:schemeClr val="bg1"/>
                </a:solidFill>
              </a:rPr>
              <a:t>  - intelligent Computer-supported hybrid collaborative learning environment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81153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sz="5400" dirty="0" err="1">
                <a:solidFill>
                  <a:schemeClr val="bg1"/>
                </a:solidFill>
              </a:rPr>
              <a:t>iCycle</a:t>
            </a:r>
            <a:r>
              <a:rPr lang="en-US" sz="5400" dirty="0">
                <a:solidFill>
                  <a:schemeClr val="bg1"/>
                </a:solidFill>
              </a:rPr>
              <a:t> Component Design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5" t="11412" r="2007" b="14375"/>
          <a:stretch/>
        </p:blipFill>
        <p:spPr>
          <a:xfrm>
            <a:off x="647700" y="1600200"/>
            <a:ext cx="7848600" cy="463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676421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Need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848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Two Remedial Math Courses: Matrix Algebra (MA)              and Multivariable Calculus (MC)</a:t>
            </a:r>
          </a:p>
          <a:p>
            <a:r>
              <a:rPr lang="en-US" dirty="0">
                <a:solidFill>
                  <a:schemeClr val="bg1"/>
                </a:solidFill>
              </a:rPr>
              <a:t>Master of Science in Data Science Degree (MSDS) at ERAU with </a:t>
            </a:r>
            <a:r>
              <a:rPr lang="en-US" i="1" dirty="0">
                <a:solidFill>
                  <a:schemeClr val="bg1"/>
                </a:solidFill>
              </a:rPr>
              <a:t>Five Tracks  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https://erau.edu/degrees/master/data-science</a:t>
            </a:r>
            <a:r>
              <a:rPr lang="en-US" dirty="0"/>
              <a:t> </a:t>
            </a:r>
          </a:p>
          <a:p>
            <a:r>
              <a:rPr lang="en-US" i="1" dirty="0">
                <a:solidFill>
                  <a:schemeClr val="bg1"/>
                </a:solidFill>
              </a:rPr>
              <a:t>MSDS Enrolls from diverse undergraduate majors  </a:t>
            </a:r>
          </a:p>
          <a:p>
            <a:r>
              <a:rPr lang="en-US" i="1" dirty="0">
                <a:solidFill>
                  <a:schemeClr val="bg1"/>
                </a:solidFill>
              </a:rPr>
              <a:t>Most of the students for Aviation Business &amp;  Aviation Science have deficiencies in Matrix Algebra &amp; Matrix Calculus (MS &amp; MC). </a:t>
            </a: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Need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The MOOC (Massive Open Online Courses</a:t>
            </a:r>
          </a:p>
          <a:p>
            <a:r>
              <a:rPr lang="en-US" i="1" dirty="0">
                <a:solidFill>
                  <a:schemeClr val="bg1"/>
                </a:solidFill>
              </a:rPr>
              <a:t>The students need the remedial courses before enter the MSDS program &amp; campuses</a:t>
            </a:r>
          </a:p>
          <a:p>
            <a:r>
              <a:rPr lang="en-US" i="1" dirty="0">
                <a:solidFill>
                  <a:schemeClr val="bg1"/>
                </a:solidFill>
              </a:rPr>
              <a:t> Limited faculty resources available for mentoring </a:t>
            </a:r>
          </a:p>
          <a:p>
            <a:r>
              <a:rPr lang="en-US" i="1" dirty="0">
                <a:solidFill>
                  <a:schemeClr val="bg1"/>
                </a:solidFill>
              </a:rPr>
              <a:t>The deficiency in MA &amp; MC is a  </a:t>
            </a:r>
            <a:r>
              <a:rPr lang="en-US" i="1" dirty="0" err="1">
                <a:solidFill>
                  <a:schemeClr val="bg1"/>
                </a:solidFill>
              </a:rPr>
              <a:t>ommon</a:t>
            </a:r>
            <a:r>
              <a:rPr lang="en-US" i="1" dirty="0">
                <a:solidFill>
                  <a:schemeClr val="bg1"/>
                </a:solidFill>
              </a:rPr>
              <a:t> problem due to Interdisciplinary of DS, </a:t>
            </a:r>
          </a:p>
          <a:p>
            <a:r>
              <a:rPr lang="en-US" i="1" dirty="0">
                <a:solidFill>
                  <a:schemeClr val="bg1"/>
                </a:solidFill>
              </a:rPr>
              <a:t>A MOOC can share the resources and use crowdsources in future. </a:t>
            </a: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62519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Goals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056" y="2057400"/>
            <a:ext cx="7786744" cy="36271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Self-paced adaptive learning with faculty in loop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Each course offers 1 credit hours with 12 lessons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Focus the essential concepts of MA &amp; MC only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Use software tools to walk around the skills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Connect peers for collaborative learning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Faculty grade the homework &amp; Test </a:t>
            </a:r>
          </a:p>
        </p:txBody>
      </p:sp>
    </p:spTree>
    <p:extLst>
      <p:ext uri="{BB962C8B-B14F-4D97-AF65-F5344CB8AC3E}">
        <p14:creationId xmlns:p14="http://schemas.microsoft.com/office/powerpoint/2010/main" val="1873656272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Approach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848600" cy="37033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Reuse and package resource developed over an NSF sponsored program to multi-institution coalition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Each of lesson covers 3-5 concepts and procedures 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lecture notes, 7-12 pages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PowerPoint slides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4-6 YouTube videos, around 10 m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3-5 Quizzes in Google Form, immediate feedback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Self-checked exercises following each procedure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Homework Problems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32561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Approach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52600"/>
            <a:ext cx="7918525" cy="4572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Student-Centered Pedagogy</a:t>
            </a:r>
          </a:p>
          <a:p>
            <a:r>
              <a:rPr lang="en-US" b="1" dirty="0">
                <a:solidFill>
                  <a:schemeClr val="bg1"/>
                </a:solidFill>
              </a:rPr>
              <a:t>Integrated Instructional Design (</a:t>
            </a:r>
            <a:r>
              <a:rPr lang="en-US" sz="2000" b="1" dirty="0">
                <a:solidFill>
                  <a:schemeClr val="bg1"/>
                </a:solidFill>
                <a:hlinkClick r:id="rId3"/>
              </a:rPr>
              <a:t>oli.cmu.edu</a:t>
            </a:r>
            <a:r>
              <a:rPr lang="en-US" sz="2000" b="1" dirty="0">
                <a:solidFill>
                  <a:schemeClr val="bg1"/>
                </a:solidFill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to ensure an internally consistent structure</a:t>
            </a:r>
          </a:p>
          <a:p>
            <a:pPr marL="708660" lvl="1" indent="-342900"/>
            <a:r>
              <a:rPr lang="en-US" b="1" dirty="0">
                <a:solidFill>
                  <a:schemeClr val="bg1"/>
                </a:solidFill>
              </a:rPr>
              <a:t>Learning objectives  </a:t>
            </a:r>
          </a:p>
          <a:p>
            <a:pPr marL="708660" lvl="1" indent="-342900"/>
            <a:r>
              <a:rPr lang="en-US" b="1" dirty="0">
                <a:solidFill>
                  <a:schemeClr val="bg1"/>
                </a:solidFill>
              </a:rPr>
              <a:t>Assessment, and </a:t>
            </a:r>
          </a:p>
          <a:p>
            <a:pPr marL="708660" lvl="1" indent="-342900"/>
            <a:r>
              <a:rPr lang="en-US" b="1" dirty="0">
                <a:solidFill>
                  <a:schemeClr val="bg1"/>
                </a:solidFill>
              </a:rPr>
              <a:t>Instructional activities</a:t>
            </a:r>
          </a:p>
          <a:p>
            <a:pPr marL="342900" indent="-342900"/>
            <a:r>
              <a:rPr lang="en-US" b="1" dirty="0">
                <a:solidFill>
                  <a:schemeClr val="bg1"/>
                </a:solidFill>
              </a:rPr>
              <a:t>Objectives define student competence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e.g. The students should be capable of using the eigenvectors of a covariant matrix to identify principal components of a numerical data frame. </a:t>
            </a:r>
          </a:p>
        </p:txBody>
      </p:sp>
    </p:spTree>
    <p:extLst>
      <p:ext uri="{BB962C8B-B14F-4D97-AF65-F5344CB8AC3E}">
        <p14:creationId xmlns:p14="http://schemas.microsoft.com/office/powerpoint/2010/main" val="3203287768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Approach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562082"/>
              </p:ext>
            </p:extLst>
          </p:nvPr>
        </p:nvGraphicFramePr>
        <p:xfrm>
          <a:off x="342900" y="1524000"/>
          <a:ext cx="8458200" cy="4412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843">
                  <a:extLst>
                    <a:ext uri="{9D8B030D-6E8A-4147-A177-3AD203B41FA5}">
                      <a16:colId xmlns:a16="http://schemas.microsoft.com/office/drawing/2014/main" val="142360367"/>
                    </a:ext>
                  </a:extLst>
                </a:gridCol>
                <a:gridCol w="6487357">
                  <a:extLst>
                    <a:ext uri="{9D8B030D-6E8A-4147-A177-3AD203B41FA5}">
                      <a16:colId xmlns:a16="http://schemas.microsoft.com/office/drawing/2014/main" val="170525116"/>
                    </a:ext>
                  </a:extLst>
                </a:gridCol>
              </a:tblGrid>
              <a:tr h="7661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Students lost in the hypertext,</a:t>
                      </a:r>
                      <a:r>
                        <a:rPr lang="en-US" sz="20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disoriented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Use the GIFT tutoring to identify and recommend learning activities based on their learning objectives and data-driven formative assessment.</a:t>
                      </a:r>
                      <a:endParaRPr lang="en-US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911189"/>
                  </a:ext>
                </a:extLst>
              </a:tr>
              <a:tr h="7661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Misconception, canonical vs.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indiv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.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interpretation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Build libraries for the concepts and misconceptions for each lesson and course, and use GIFT surveys to assess the understanding of students. Peer-learning and blog discussion will be encouraged.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947695"/>
                  </a:ext>
                </a:extLst>
              </a:tr>
              <a:tr h="6384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Preknowledge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past experience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The records in LMS and LRS for each learner, and GIFT surveys will be used to build and update the learner models.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175516"/>
                  </a:ext>
                </a:extLst>
              </a:tr>
              <a:tr h="3632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Cognitive load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Students’ surveys and future work of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sensor module of GIFT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319031"/>
                  </a:ext>
                </a:extLst>
              </a:tr>
              <a:tr h="6384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Monitor affective trait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&amp;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intervene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Use web-bot called 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BotCaptain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 to collect data and monitor teamwork to assess student affective traits.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17996"/>
                  </a:ext>
                </a:extLst>
              </a:tr>
              <a:tr h="6384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Evaluate student motivation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Use the MUSIC (</a:t>
                      </a:r>
                      <a:r>
                        <a:rPr lang="en-US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eMpower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/>
                        </a:rPr>
                        <a:t>, Useful, Success, Interest, and Caring) Survey Inventory by Jones, B. D. 2020 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03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406510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glow rad="101600">
                    <a:schemeClr val="accent1">
                      <a:alpha val="75000"/>
                    </a:schemeClr>
                  </a:glow>
                  <a:reflection blurRad="6350" stA="55000" endA="300" endPos="45500" dir="5400000" sy="-100000" algn="bl" rotWithShape="0"/>
                </a:effectLst>
                <a:latin typeface="Aharoni" pitchFamily="2" charset="-79"/>
                <a:cs typeface="Aharoni" pitchFamily="2" charset="-79"/>
              </a:rPr>
              <a:t>The Implementation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656" y="1905000"/>
            <a:ext cx="79248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TOOL CONFIGURATION :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GIFT for Tutoring on “in-class” Exercises,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xAPI</a:t>
            </a:r>
            <a:r>
              <a:rPr lang="en-US" dirty="0">
                <a:solidFill>
                  <a:schemeClr val="bg1"/>
                </a:solidFill>
              </a:rPr>
              <a:t> and LRS for Competence/learner Data Exchange 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Moodle to manage student &amp; course content interface </a:t>
            </a:r>
          </a:p>
          <a:p>
            <a:r>
              <a:rPr lang="en-US" dirty="0">
                <a:solidFill>
                  <a:schemeClr val="bg1"/>
                </a:solidFill>
              </a:rPr>
              <a:t>Installed and explored both cloud and local servers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SCORM, GIFT, and Moodle Clouds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Local server at </a:t>
            </a:r>
            <a:r>
              <a:rPr lang="en-US" dirty="0">
                <a:solidFill>
                  <a:schemeClr val="bg1"/>
                </a:solidFill>
                <a:hlinkClick r:id="rId3"/>
              </a:rPr>
              <a:t>http://ssia-vm.earu.edu</a:t>
            </a:r>
            <a:r>
              <a:rPr lang="en-US" dirty="0">
                <a:solidFill>
                  <a:schemeClr val="bg1"/>
                </a:solidFill>
              </a:rPr>
              <a:t>     </a:t>
            </a:r>
          </a:p>
          <a:p>
            <a:r>
              <a:rPr lang="en-US" dirty="0">
                <a:solidFill>
                  <a:schemeClr val="bg1"/>
                </a:solidFill>
              </a:rPr>
              <a:t>Two types of Configuration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Provider/Consumer Key-Secret for Course Authoring for Moodle and GIFT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XML based configuration for LRS </a:t>
            </a:r>
          </a:p>
        </p:txBody>
      </p:sp>
    </p:spTree>
    <p:extLst>
      <p:ext uri="{BB962C8B-B14F-4D97-AF65-F5344CB8AC3E}">
        <p14:creationId xmlns:p14="http://schemas.microsoft.com/office/powerpoint/2010/main" val="44146120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5800" y="838200"/>
            <a:ext cx="8077200" cy="5410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77432448"/>
      </p:ext>
    </p:extLst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84A46977321142AE1EEB53B775F12D" ma:contentTypeVersion="4" ma:contentTypeDescription="Create a new document." ma:contentTypeScope="" ma:versionID="84d380c9fd83b71b7326a681dc79f579">
  <xsd:schema xmlns:xsd="http://www.w3.org/2001/XMLSchema" xmlns:xs="http://www.w3.org/2001/XMLSchema" xmlns:p="http://schemas.microsoft.com/office/2006/metadata/properties" xmlns:ns2="acac29aa-e5c3-4573-8377-ca616f47fbaf" targetNamespace="http://schemas.microsoft.com/office/2006/metadata/properties" ma:root="true" ma:fieldsID="dd328399aea238c8153126e91a2e0bb5" ns2:_="">
    <xsd:import namespace="acac29aa-e5c3-4573-8377-ca616f47fb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c29aa-e5c3-4573-8377-ca616f47f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529785-B0D7-4927-A653-425E121187EB}"/>
</file>

<file path=customXml/itemProps2.xml><?xml version="1.0" encoding="utf-8"?>
<ds:datastoreItem xmlns:ds="http://schemas.openxmlformats.org/officeDocument/2006/customXml" ds:itemID="{805AE691-D779-4990-ABBC-DBAE34575143}"/>
</file>

<file path=customXml/itemProps3.xml><?xml version="1.0" encoding="utf-8"?>
<ds:datastoreItem xmlns:ds="http://schemas.openxmlformats.org/officeDocument/2006/customXml" ds:itemID="{D411F98B-3214-4BBA-B2D4-050ADE831949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20056</TotalTime>
  <Words>953</Words>
  <Application>Microsoft Office PowerPoint</Application>
  <PresentationFormat>On-screen Show (4:3)</PresentationFormat>
  <Paragraphs>123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Aharoni</vt:lpstr>
      <vt:lpstr>Mangal</vt:lpstr>
      <vt:lpstr>宋体</vt:lpstr>
      <vt:lpstr>Calibri</vt:lpstr>
      <vt:lpstr>Constantia</vt:lpstr>
      <vt:lpstr>Times New Roman</vt:lpstr>
      <vt:lpstr>Wingdings 2</vt:lpstr>
      <vt:lpstr>Flow</vt:lpstr>
      <vt:lpstr>PowerPoint Presentation</vt:lpstr>
      <vt:lpstr>The Need</vt:lpstr>
      <vt:lpstr>The Need</vt:lpstr>
      <vt:lpstr>The Goals</vt:lpstr>
      <vt:lpstr>The Approach</vt:lpstr>
      <vt:lpstr>The Approach</vt:lpstr>
      <vt:lpstr>The Approach</vt:lpstr>
      <vt:lpstr>The Implementation</vt:lpstr>
      <vt:lpstr>PowerPoint Presentation</vt:lpstr>
      <vt:lpstr> The Implementation </vt:lpstr>
      <vt:lpstr>PowerPoint Presentation</vt:lpstr>
      <vt:lpstr>xAPI statements &amp; sub-statement</vt:lpstr>
      <vt:lpstr>CONCLUSIONS </vt:lpstr>
      <vt:lpstr>Future Work </vt:lpstr>
      <vt:lpstr>Future Work </vt:lpstr>
      <vt:lpstr>iCycle Component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Textural Data Visualization to  Students in Computational Mathematics Major</dc:title>
  <dc:creator>Ralucca</dc:creator>
  <cp:lastModifiedBy>Liu, Hong P</cp:lastModifiedBy>
  <cp:revision>2049</cp:revision>
  <dcterms:created xsi:type="dcterms:W3CDTF">2010-06-11T04:30:02Z</dcterms:created>
  <dcterms:modified xsi:type="dcterms:W3CDTF">2020-05-19T18:15:42Z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0x0101001284A46977321142AE1EEB53B775F12D</vt:lpwstr>
  </property>
</Properties>
</file>