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2.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1"/>
    <p:sldMasterId id="2147484099" r:id="rId2"/>
  </p:sldMasterIdLst>
  <p:notesMasterIdLst>
    <p:notesMasterId r:id="rId27"/>
  </p:notesMasterIdLst>
  <p:handoutMasterIdLst>
    <p:handoutMasterId r:id="rId28"/>
  </p:handoutMasterIdLst>
  <p:sldIdLst>
    <p:sldId id="993" r:id="rId3"/>
    <p:sldId id="994" r:id="rId4"/>
    <p:sldId id="259" r:id="rId5"/>
    <p:sldId id="260" r:id="rId6"/>
    <p:sldId id="261" r:id="rId7"/>
    <p:sldId id="262" r:id="rId8"/>
    <p:sldId id="263" r:id="rId9"/>
    <p:sldId id="1008" r:id="rId10"/>
    <p:sldId id="1003" r:id="rId11"/>
    <p:sldId id="1009" r:id="rId12"/>
    <p:sldId id="1002" r:id="rId13"/>
    <p:sldId id="269" r:id="rId14"/>
    <p:sldId id="265" r:id="rId15"/>
    <p:sldId id="1001" r:id="rId16"/>
    <p:sldId id="1004" r:id="rId17"/>
    <p:sldId id="1006" r:id="rId18"/>
    <p:sldId id="1005" r:id="rId19"/>
    <p:sldId id="1010" r:id="rId20"/>
    <p:sldId id="1011" r:id="rId21"/>
    <p:sldId id="1012" r:id="rId22"/>
    <p:sldId id="1014" r:id="rId23"/>
    <p:sldId id="1015" r:id="rId24"/>
    <p:sldId id="1018" r:id="rId25"/>
    <p:sldId id="1021" r:id="rId26"/>
  </p:sldIdLst>
  <p:sldSz cx="9144000" cy="5143500" type="screen16x9"/>
  <p:notesSz cx="6858000" cy="9144000"/>
  <p:defaultTextStyle>
    <a:defPPr>
      <a:defRPr lang="en-US"/>
    </a:defPPr>
    <a:lvl1pPr marL="0" algn="l" defTabSz="456608" rtl="0" eaLnBrk="1" latinLnBrk="0" hangingPunct="1">
      <a:defRPr sz="1800" kern="1200">
        <a:solidFill>
          <a:schemeClr val="tx1"/>
        </a:solidFill>
        <a:latin typeface="+mn-lt"/>
        <a:ea typeface="+mn-ea"/>
        <a:cs typeface="+mn-cs"/>
      </a:defRPr>
    </a:lvl1pPr>
    <a:lvl2pPr marL="456608" algn="l" defTabSz="456608" rtl="0" eaLnBrk="1" latinLnBrk="0" hangingPunct="1">
      <a:defRPr sz="1800" kern="1200">
        <a:solidFill>
          <a:schemeClr val="tx1"/>
        </a:solidFill>
        <a:latin typeface="+mn-lt"/>
        <a:ea typeface="+mn-ea"/>
        <a:cs typeface="+mn-cs"/>
      </a:defRPr>
    </a:lvl2pPr>
    <a:lvl3pPr marL="913217" algn="l" defTabSz="456608" rtl="0" eaLnBrk="1" latinLnBrk="0" hangingPunct="1">
      <a:defRPr sz="1800" kern="1200">
        <a:solidFill>
          <a:schemeClr val="tx1"/>
        </a:solidFill>
        <a:latin typeface="+mn-lt"/>
        <a:ea typeface="+mn-ea"/>
        <a:cs typeface="+mn-cs"/>
      </a:defRPr>
    </a:lvl3pPr>
    <a:lvl4pPr marL="1369826" algn="l" defTabSz="456608" rtl="0" eaLnBrk="1" latinLnBrk="0" hangingPunct="1">
      <a:defRPr sz="1800" kern="1200">
        <a:solidFill>
          <a:schemeClr val="tx1"/>
        </a:solidFill>
        <a:latin typeface="+mn-lt"/>
        <a:ea typeface="+mn-ea"/>
        <a:cs typeface="+mn-cs"/>
      </a:defRPr>
    </a:lvl4pPr>
    <a:lvl5pPr marL="1826435" algn="l" defTabSz="456608" rtl="0" eaLnBrk="1" latinLnBrk="0" hangingPunct="1">
      <a:defRPr sz="1800" kern="1200">
        <a:solidFill>
          <a:schemeClr val="tx1"/>
        </a:solidFill>
        <a:latin typeface="+mn-lt"/>
        <a:ea typeface="+mn-ea"/>
        <a:cs typeface="+mn-cs"/>
      </a:defRPr>
    </a:lvl5pPr>
    <a:lvl6pPr marL="2283043" algn="l" defTabSz="456608" rtl="0" eaLnBrk="1" latinLnBrk="0" hangingPunct="1">
      <a:defRPr sz="1800" kern="1200">
        <a:solidFill>
          <a:schemeClr val="tx1"/>
        </a:solidFill>
        <a:latin typeface="+mn-lt"/>
        <a:ea typeface="+mn-ea"/>
        <a:cs typeface="+mn-cs"/>
      </a:defRPr>
    </a:lvl6pPr>
    <a:lvl7pPr marL="2739652" algn="l" defTabSz="456608" rtl="0" eaLnBrk="1" latinLnBrk="0" hangingPunct="1">
      <a:defRPr sz="1800" kern="1200">
        <a:solidFill>
          <a:schemeClr val="tx1"/>
        </a:solidFill>
        <a:latin typeface="+mn-lt"/>
        <a:ea typeface="+mn-ea"/>
        <a:cs typeface="+mn-cs"/>
      </a:defRPr>
    </a:lvl7pPr>
    <a:lvl8pPr marL="3196260" algn="l" defTabSz="456608" rtl="0" eaLnBrk="1" latinLnBrk="0" hangingPunct="1">
      <a:defRPr sz="1800" kern="1200">
        <a:solidFill>
          <a:schemeClr val="tx1"/>
        </a:solidFill>
        <a:latin typeface="+mn-lt"/>
        <a:ea typeface="+mn-ea"/>
        <a:cs typeface="+mn-cs"/>
      </a:defRPr>
    </a:lvl8pPr>
    <a:lvl9pPr marL="3652869" algn="l" defTabSz="45660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sudha Goel" initials="VG" lastIdx="7"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90000"/>
    <a:srgbClr val="FFCC00"/>
    <a:srgbClr val="AB1500"/>
    <a:srgbClr val="FFCB00"/>
    <a:srgbClr val="404040"/>
    <a:srgbClr val="FFFF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220" autoAdjust="0"/>
    <p:restoredTop sz="76074" autoAdjust="0"/>
  </p:normalViewPr>
  <p:slideViewPr>
    <p:cSldViewPr snapToGrid="0" snapToObjects="1">
      <p:cViewPr varScale="1">
        <p:scale>
          <a:sx n="83" d="100"/>
          <a:sy n="83" d="100"/>
        </p:scale>
        <p:origin x="845" y="67"/>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14" d="100"/>
        <a:sy n="214" d="100"/>
      </p:scale>
      <p:origin x="0" y="6192"/>
    </p:cViewPr>
  </p:sorterViewPr>
  <p:notesViewPr>
    <p:cSldViewPr snapToGrid="0" snapToObjects="1">
      <p:cViewPr varScale="1">
        <p:scale>
          <a:sx n="141" d="100"/>
          <a:sy n="141" d="100"/>
        </p:scale>
        <p:origin x="-3584"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ustomXml" Target="../customXml/item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36"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 Id="rId4" Type="http://schemas.openxmlformats.org/officeDocument/2006/relationships/image" Target="../media/image24.jpe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CC67A0D-BCA0-41E7-81BC-0D9C412C762F}" type="datetimeFigureOut">
              <a:rPr lang="en-US" smtClean="0"/>
              <a:t>5/28/2020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8B7A401-23B3-4098-99D8-2AFE05CFA99C}" type="slidenum">
              <a:rPr lang="en-US" smtClean="0"/>
              <a:t>‹#›</a:t>
            </a:fld>
            <a:endParaRPr lang="en-US"/>
          </a:p>
        </p:txBody>
      </p:sp>
    </p:spTree>
    <p:extLst>
      <p:ext uri="{BB962C8B-B14F-4D97-AF65-F5344CB8AC3E}">
        <p14:creationId xmlns:p14="http://schemas.microsoft.com/office/powerpoint/2010/main" val="31440709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28ECF5-7C31-CA49-A87D-DDE6ED004308}" type="datetimeFigureOut">
              <a:rPr lang="en-US" smtClean="0"/>
              <a:t>5/28/2020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E43FCE-4E3F-964A-AD08-986E8D430C0E}" type="slidenum">
              <a:rPr lang="en-US" smtClean="0"/>
              <a:t>‹#›</a:t>
            </a:fld>
            <a:endParaRPr lang="en-US"/>
          </a:p>
        </p:txBody>
      </p:sp>
    </p:spTree>
    <p:extLst>
      <p:ext uri="{BB962C8B-B14F-4D97-AF65-F5344CB8AC3E}">
        <p14:creationId xmlns:p14="http://schemas.microsoft.com/office/powerpoint/2010/main" val="161720201"/>
      </p:ext>
    </p:extLst>
  </p:cSld>
  <p:clrMap bg1="lt1" tx1="dk1" bg2="lt2" tx2="dk2" accent1="accent1" accent2="accent2" accent3="accent3" accent4="accent4" accent5="accent5" accent6="accent6" hlink="hlink" folHlink="folHlink"/>
  <p:notesStyle>
    <a:lvl1pPr marL="0" algn="l" defTabSz="456608" rtl="0" eaLnBrk="1" latinLnBrk="0" hangingPunct="1">
      <a:defRPr sz="1200" kern="1200">
        <a:solidFill>
          <a:schemeClr val="tx1"/>
        </a:solidFill>
        <a:latin typeface="+mn-lt"/>
        <a:ea typeface="+mn-ea"/>
        <a:cs typeface="+mn-cs"/>
      </a:defRPr>
    </a:lvl1pPr>
    <a:lvl2pPr marL="456608" algn="l" defTabSz="456608" rtl="0" eaLnBrk="1" latinLnBrk="0" hangingPunct="1">
      <a:defRPr sz="1200" kern="1200">
        <a:solidFill>
          <a:schemeClr val="tx1"/>
        </a:solidFill>
        <a:latin typeface="+mn-lt"/>
        <a:ea typeface="+mn-ea"/>
        <a:cs typeface="+mn-cs"/>
      </a:defRPr>
    </a:lvl2pPr>
    <a:lvl3pPr marL="913217" algn="l" defTabSz="456608" rtl="0" eaLnBrk="1" latinLnBrk="0" hangingPunct="1">
      <a:defRPr sz="1200" kern="1200">
        <a:solidFill>
          <a:schemeClr val="tx1"/>
        </a:solidFill>
        <a:latin typeface="+mn-lt"/>
        <a:ea typeface="+mn-ea"/>
        <a:cs typeface="+mn-cs"/>
      </a:defRPr>
    </a:lvl3pPr>
    <a:lvl4pPr marL="1369826" algn="l" defTabSz="456608" rtl="0" eaLnBrk="1" latinLnBrk="0" hangingPunct="1">
      <a:defRPr sz="1200" kern="1200">
        <a:solidFill>
          <a:schemeClr val="tx1"/>
        </a:solidFill>
        <a:latin typeface="+mn-lt"/>
        <a:ea typeface="+mn-ea"/>
        <a:cs typeface="+mn-cs"/>
      </a:defRPr>
    </a:lvl4pPr>
    <a:lvl5pPr marL="1826435" algn="l" defTabSz="456608" rtl="0" eaLnBrk="1" latinLnBrk="0" hangingPunct="1">
      <a:defRPr sz="1200" kern="1200">
        <a:solidFill>
          <a:schemeClr val="tx1"/>
        </a:solidFill>
        <a:latin typeface="+mn-lt"/>
        <a:ea typeface="+mn-ea"/>
        <a:cs typeface="+mn-cs"/>
      </a:defRPr>
    </a:lvl5pPr>
    <a:lvl6pPr marL="2283043" algn="l" defTabSz="456608" rtl="0" eaLnBrk="1" latinLnBrk="0" hangingPunct="1">
      <a:defRPr sz="1200" kern="1200">
        <a:solidFill>
          <a:schemeClr val="tx1"/>
        </a:solidFill>
        <a:latin typeface="+mn-lt"/>
        <a:ea typeface="+mn-ea"/>
        <a:cs typeface="+mn-cs"/>
      </a:defRPr>
    </a:lvl6pPr>
    <a:lvl7pPr marL="2739652" algn="l" defTabSz="456608" rtl="0" eaLnBrk="1" latinLnBrk="0" hangingPunct="1">
      <a:defRPr sz="1200" kern="1200">
        <a:solidFill>
          <a:schemeClr val="tx1"/>
        </a:solidFill>
        <a:latin typeface="+mn-lt"/>
        <a:ea typeface="+mn-ea"/>
        <a:cs typeface="+mn-cs"/>
      </a:defRPr>
    </a:lvl7pPr>
    <a:lvl8pPr marL="3196260" algn="l" defTabSz="456608" rtl="0" eaLnBrk="1" latinLnBrk="0" hangingPunct="1">
      <a:defRPr sz="1200" kern="1200">
        <a:solidFill>
          <a:schemeClr val="tx1"/>
        </a:solidFill>
        <a:latin typeface="+mn-lt"/>
        <a:ea typeface="+mn-ea"/>
        <a:cs typeface="+mn-cs"/>
      </a:defRPr>
    </a:lvl8pPr>
    <a:lvl9pPr marL="3652869" algn="l" defTabSz="45660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E43FCE-4E3F-964A-AD08-986E8D430C0E}" type="slidenum">
              <a:rPr lang="en-US" smtClean="0"/>
              <a:t>1</a:t>
            </a:fld>
            <a:endParaRPr lang="en-US"/>
          </a:p>
        </p:txBody>
      </p:sp>
    </p:spTree>
    <p:extLst>
      <p:ext uri="{BB962C8B-B14F-4D97-AF65-F5344CB8AC3E}">
        <p14:creationId xmlns:p14="http://schemas.microsoft.com/office/powerpoint/2010/main" val="2214217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5e4417a1c4_0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Helvetica Neue"/>
                <a:ea typeface="Helvetica Neue"/>
                <a:cs typeface="Helvetica Neue"/>
                <a:sym typeface="Helvetica Neue"/>
              </a:rPr>
              <a:t>We did a whole bunch of analysis on our models. In the graph you see on the left, we check how consistent our results are when our total size of unlabelled pool is restricted to a fraction of the whole pool. In the graph to the right, we check how quickly do the initial assumptions that our model has about the data change as the size of the dataset increases.</a:t>
            </a:r>
            <a:endParaRPr>
              <a:latin typeface="Helvetica Neue"/>
              <a:ea typeface="Helvetica Neue"/>
              <a:cs typeface="Helvetica Neue"/>
              <a:sym typeface="Helvetica Neue"/>
            </a:endParaRPr>
          </a:p>
        </p:txBody>
      </p:sp>
      <p:sp>
        <p:nvSpPr>
          <p:cNvPr id="155" name="Google Shape;155;g5e4417a1c4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342900" lvl="0" indent="-289877" algn="l" rtl="0">
              <a:spcBef>
                <a:spcPts val="0"/>
              </a:spcBef>
              <a:spcAft>
                <a:spcPts val="0"/>
              </a:spcAft>
              <a:buClr>
                <a:srgbClr val="000000"/>
              </a:buClr>
              <a:buSzPts val="1200"/>
              <a:buFont typeface="Noto Sans Symbols"/>
              <a:buChar char="▪"/>
            </a:pPr>
            <a:endParaRPr dirty="0">
              <a:solidFill>
                <a:srgbClr val="000000"/>
              </a:solidFill>
              <a:latin typeface="Helvetica Neue"/>
              <a:ea typeface="Helvetica Neue"/>
              <a:cs typeface="Helvetica Neue"/>
              <a:sym typeface="Helvetica Neue"/>
            </a:endParaRPr>
          </a:p>
        </p:txBody>
      </p:sp>
      <p:sp>
        <p:nvSpPr>
          <p:cNvPr id="93" name="Google Shape;9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5967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342900" lvl="0" indent="-289877" algn="l" rtl="0">
              <a:spcBef>
                <a:spcPts val="0"/>
              </a:spcBef>
              <a:spcAft>
                <a:spcPts val="0"/>
              </a:spcAft>
              <a:buClr>
                <a:srgbClr val="000000"/>
              </a:buClr>
              <a:buSzPts val="1200"/>
              <a:buFont typeface="Noto Sans Symbols"/>
              <a:buChar char="▪"/>
            </a:pPr>
            <a:endParaRPr dirty="0">
              <a:solidFill>
                <a:srgbClr val="000000"/>
              </a:solidFill>
              <a:latin typeface="Helvetica Neue"/>
              <a:ea typeface="Helvetica Neue"/>
              <a:cs typeface="Helvetica Neue"/>
              <a:sym typeface="Helvetica Neue"/>
            </a:endParaRPr>
          </a:p>
        </p:txBody>
      </p:sp>
      <p:sp>
        <p:nvSpPr>
          <p:cNvPr id="93" name="Google Shape;9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61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342900" lvl="0" indent="-289877" algn="l" rtl="0">
              <a:spcBef>
                <a:spcPts val="0"/>
              </a:spcBef>
              <a:spcAft>
                <a:spcPts val="0"/>
              </a:spcAft>
              <a:buClr>
                <a:srgbClr val="000000"/>
              </a:buClr>
              <a:buSzPts val="1200"/>
              <a:buFont typeface="Noto Sans Symbols"/>
              <a:buChar char="▪"/>
            </a:pPr>
            <a:endParaRPr dirty="0">
              <a:solidFill>
                <a:srgbClr val="000000"/>
              </a:solidFill>
              <a:latin typeface="Helvetica Neue"/>
              <a:ea typeface="Helvetica Neue"/>
              <a:cs typeface="Helvetica Neue"/>
              <a:sym typeface="Helvetica Neue"/>
            </a:endParaRPr>
          </a:p>
        </p:txBody>
      </p:sp>
      <p:sp>
        <p:nvSpPr>
          <p:cNvPr id="93" name="Google Shape;9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2526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342900" lvl="0" indent="-289877" algn="l" rtl="0">
              <a:spcBef>
                <a:spcPts val="0"/>
              </a:spcBef>
              <a:spcAft>
                <a:spcPts val="0"/>
              </a:spcAft>
              <a:buClr>
                <a:srgbClr val="000000"/>
              </a:buClr>
              <a:buSzPts val="1200"/>
              <a:buFont typeface="Noto Sans Symbols"/>
              <a:buChar char="▪"/>
            </a:pPr>
            <a:endParaRPr dirty="0">
              <a:solidFill>
                <a:srgbClr val="000000"/>
              </a:solidFill>
              <a:latin typeface="Helvetica Neue"/>
              <a:ea typeface="Helvetica Neue"/>
              <a:cs typeface="Helvetica Neue"/>
              <a:sym typeface="Helvetica Neue"/>
            </a:endParaRPr>
          </a:p>
        </p:txBody>
      </p:sp>
      <p:sp>
        <p:nvSpPr>
          <p:cNvPr id="93" name="Google Shape;9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3636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342900" lvl="0" indent="-289877" algn="l" rtl="0">
              <a:spcBef>
                <a:spcPts val="0"/>
              </a:spcBef>
              <a:spcAft>
                <a:spcPts val="0"/>
              </a:spcAft>
              <a:buClr>
                <a:srgbClr val="000000"/>
              </a:buClr>
              <a:buSzPts val="1200"/>
              <a:buFont typeface="Noto Sans Symbols"/>
              <a:buChar char="▪"/>
            </a:pPr>
            <a:endParaRPr dirty="0">
              <a:solidFill>
                <a:srgbClr val="000000"/>
              </a:solidFill>
              <a:latin typeface="Helvetica Neue"/>
              <a:ea typeface="Helvetica Neue"/>
              <a:cs typeface="Helvetica Neue"/>
              <a:sym typeface="Helvetica Neue"/>
            </a:endParaRPr>
          </a:p>
        </p:txBody>
      </p:sp>
      <p:sp>
        <p:nvSpPr>
          <p:cNvPr id="93" name="Google Shape;9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6253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342900" lvl="0" indent="-289877" algn="l" rtl="0">
              <a:spcBef>
                <a:spcPts val="0"/>
              </a:spcBef>
              <a:spcAft>
                <a:spcPts val="0"/>
              </a:spcAft>
              <a:buClr>
                <a:srgbClr val="000000"/>
              </a:buClr>
              <a:buSzPts val="1200"/>
              <a:buFont typeface="Noto Sans Symbols"/>
              <a:buChar char="▪"/>
            </a:pPr>
            <a:endParaRPr dirty="0">
              <a:solidFill>
                <a:srgbClr val="000000"/>
              </a:solidFill>
              <a:latin typeface="Helvetica Neue"/>
              <a:ea typeface="Helvetica Neue"/>
              <a:cs typeface="Helvetica Neue"/>
              <a:sym typeface="Helvetica Neue"/>
            </a:endParaRPr>
          </a:p>
        </p:txBody>
      </p:sp>
      <p:sp>
        <p:nvSpPr>
          <p:cNvPr id="93" name="Google Shape;9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2160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342900" lvl="0" indent="-289877" algn="l" rtl="0">
              <a:spcBef>
                <a:spcPts val="0"/>
              </a:spcBef>
              <a:spcAft>
                <a:spcPts val="0"/>
              </a:spcAft>
              <a:buClr>
                <a:srgbClr val="000000"/>
              </a:buClr>
              <a:buSzPts val="1200"/>
              <a:buFont typeface="Noto Sans Symbols"/>
              <a:buChar char="▪"/>
            </a:pPr>
            <a:endParaRPr dirty="0">
              <a:solidFill>
                <a:srgbClr val="000000"/>
              </a:solidFill>
              <a:latin typeface="Helvetica Neue"/>
              <a:ea typeface="Helvetica Neue"/>
              <a:cs typeface="Helvetica Neue"/>
              <a:sym typeface="Helvetica Neue"/>
            </a:endParaRPr>
          </a:p>
        </p:txBody>
      </p:sp>
      <p:sp>
        <p:nvSpPr>
          <p:cNvPr id="93" name="Google Shape;9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4540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E43FCE-4E3F-964A-AD08-986E8D430C0E}" type="slidenum">
              <a:rPr lang="en-US" smtClean="0"/>
              <a:t>23</a:t>
            </a:fld>
            <a:endParaRPr lang="en-US"/>
          </a:p>
        </p:txBody>
      </p:sp>
    </p:spTree>
    <p:extLst>
      <p:ext uri="{BB962C8B-B14F-4D97-AF65-F5344CB8AC3E}">
        <p14:creationId xmlns:p14="http://schemas.microsoft.com/office/powerpoint/2010/main" val="420022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E43FCE-4E3F-964A-AD08-986E8D430C0E}" type="slidenum">
              <a:rPr lang="en-US" smtClean="0"/>
              <a:t>2</a:t>
            </a:fld>
            <a:endParaRPr lang="en-US"/>
          </a:p>
        </p:txBody>
      </p:sp>
    </p:spTree>
    <p:extLst>
      <p:ext uri="{BB962C8B-B14F-4D97-AF65-F5344CB8AC3E}">
        <p14:creationId xmlns:p14="http://schemas.microsoft.com/office/powerpoint/2010/main" val="1582128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342900" lvl="0" indent="-289877" algn="l" rtl="0">
              <a:spcBef>
                <a:spcPts val="0"/>
              </a:spcBef>
              <a:spcAft>
                <a:spcPts val="0"/>
              </a:spcAft>
              <a:buClr>
                <a:srgbClr val="000000"/>
              </a:buClr>
              <a:buSzPts val="1200"/>
              <a:buFont typeface="Noto Sans Symbols"/>
              <a:buChar char="▪"/>
            </a:pPr>
            <a:r>
              <a:rPr lang="en-US" i="1">
                <a:solidFill>
                  <a:srgbClr val="000000"/>
                </a:solidFill>
                <a:latin typeface="Helvetica Neue"/>
                <a:ea typeface="Helvetica Neue"/>
                <a:cs typeface="Helvetica Neue"/>
                <a:sym typeface="Helvetica Neue"/>
              </a:rPr>
              <a:t>Engagement in an activity is defined as simultaneous, heightened concentration, interest, and (usually) enjoyment.</a:t>
            </a:r>
            <a:endParaRPr>
              <a:solidFill>
                <a:srgbClr val="000000"/>
              </a:solidFill>
              <a:latin typeface="Helvetica Neue"/>
              <a:ea typeface="Helvetica Neue"/>
              <a:cs typeface="Helvetica Neue"/>
              <a:sym typeface="Helvetica Neue"/>
            </a:endParaRPr>
          </a:p>
          <a:p>
            <a:pPr marL="342900" lvl="0" indent="-289877" algn="l" rtl="0">
              <a:spcBef>
                <a:spcPts val="407"/>
              </a:spcBef>
              <a:spcAft>
                <a:spcPts val="0"/>
              </a:spcAft>
              <a:buClr>
                <a:srgbClr val="000000"/>
              </a:buClr>
              <a:buSzPts val="1200"/>
              <a:buFont typeface="Noto Sans Symbols"/>
              <a:buChar char="▪"/>
            </a:pPr>
            <a:r>
              <a:rPr lang="en-US">
                <a:solidFill>
                  <a:srgbClr val="000000"/>
                </a:solidFill>
                <a:latin typeface="Helvetica Neue"/>
                <a:ea typeface="Helvetica Neue"/>
                <a:cs typeface="Helvetica Neue"/>
                <a:sym typeface="Helvetica Neue"/>
              </a:rPr>
              <a:t>Why engagement matters (empirically-speaking): There has been research</a:t>
            </a:r>
            <a:endParaRPr>
              <a:solidFill>
                <a:srgbClr val="000000"/>
              </a:solidFill>
              <a:latin typeface="Helvetica Neue"/>
              <a:ea typeface="Helvetica Neue"/>
              <a:cs typeface="Helvetica Neue"/>
              <a:sym typeface="Helvetica Neue"/>
            </a:endParaRPr>
          </a:p>
          <a:p>
            <a:pPr marL="742950" lvl="1" indent="-250380" algn="l" rtl="0">
              <a:spcBef>
                <a:spcPts val="351"/>
              </a:spcBef>
              <a:spcAft>
                <a:spcPts val="0"/>
              </a:spcAft>
              <a:buClr>
                <a:srgbClr val="000000"/>
              </a:buClr>
              <a:buSzPts val="1200"/>
              <a:buFont typeface="Noto Sans Symbols"/>
              <a:buChar char="▪"/>
            </a:pPr>
            <a:r>
              <a:rPr lang="en-US" b="1" u="sng">
                <a:solidFill>
                  <a:srgbClr val="000000"/>
                </a:solidFill>
                <a:latin typeface="Helvetica Neue"/>
                <a:ea typeface="Helvetica Neue"/>
                <a:cs typeface="Helvetica Neue"/>
                <a:sym typeface="Helvetica Neue"/>
              </a:rPr>
              <a:t>Learning</a:t>
            </a:r>
            <a:r>
              <a:rPr lang="en-US" b="1">
                <a:solidFill>
                  <a:srgbClr val="000000"/>
                </a:solidFill>
                <a:latin typeface="Helvetica Neue"/>
                <a:ea typeface="Helvetica Neue"/>
                <a:cs typeface="Helvetica Neue"/>
                <a:sym typeface="Helvetica Neue"/>
              </a:rPr>
              <a:t>: </a:t>
            </a:r>
            <a:r>
              <a:rPr lang="en-US">
                <a:solidFill>
                  <a:srgbClr val="000000"/>
                </a:solidFill>
                <a:latin typeface="Helvetica Neue"/>
                <a:ea typeface="Helvetica Neue"/>
                <a:cs typeface="Helvetica Neue"/>
                <a:sym typeface="Helvetica Neue"/>
              </a:rPr>
              <a:t>Lack of engagement 🡪 lower learning (Baker et al., 2010)</a:t>
            </a:r>
            <a:endParaRPr>
              <a:solidFill>
                <a:srgbClr val="000000"/>
              </a:solidFill>
              <a:latin typeface="Helvetica Neue"/>
              <a:ea typeface="Helvetica Neue"/>
              <a:cs typeface="Helvetica Neue"/>
              <a:sym typeface="Helvetica Neue"/>
            </a:endParaRPr>
          </a:p>
          <a:p>
            <a:pPr marL="742950" lvl="1" indent="-250380" algn="l" rtl="0">
              <a:spcBef>
                <a:spcPts val="351"/>
              </a:spcBef>
              <a:spcAft>
                <a:spcPts val="0"/>
              </a:spcAft>
              <a:buClr>
                <a:srgbClr val="000000"/>
              </a:buClr>
              <a:buSzPts val="1200"/>
              <a:buFont typeface="Noto Sans Symbols"/>
              <a:buChar char="▪"/>
            </a:pPr>
            <a:r>
              <a:rPr lang="en-US" b="1" u="sng">
                <a:solidFill>
                  <a:srgbClr val="000000"/>
                </a:solidFill>
                <a:latin typeface="Helvetica Neue"/>
                <a:ea typeface="Helvetica Neue"/>
                <a:cs typeface="Helvetica Neue"/>
                <a:sym typeface="Helvetica Neue"/>
              </a:rPr>
              <a:t>Persistence</a:t>
            </a:r>
            <a:r>
              <a:rPr lang="en-US">
                <a:solidFill>
                  <a:srgbClr val="000000"/>
                </a:solidFill>
                <a:latin typeface="Helvetica Neue"/>
                <a:ea typeface="Helvetica Neue"/>
                <a:cs typeface="Helvetica Neue"/>
                <a:sym typeface="Helvetica Neue"/>
              </a:rPr>
              <a:t>: Student engagement predicts dropout (Christenson et al., 2012)</a:t>
            </a:r>
            <a:endParaRPr>
              <a:solidFill>
                <a:srgbClr val="000000"/>
              </a:solidFill>
              <a:latin typeface="Helvetica Neue"/>
              <a:ea typeface="Helvetica Neue"/>
              <a:cs typeface="Helvetica Neue"/>
              <a:sym typeface="Helvetica Neue"/>
            </a:endParaRPr>
          </a:p>
          <a:p>
            <a:pPr marL="742950" lvl="1" indent="-250380" algn="l" rtl="0">
              <a:spcBef>
                <a:spcPts val="351"/>
              </a:spcBef>
              <a:spcAft>
                <a:spcPts val="0"/>
              </a:spcAft>
              <a:buClr>
                <a:srgbClr val="000000"/>
              </a:buClr>
              <a:buSzPts val="1200"/>
              <a:buFont typeface="Helvetica Neue"/>
              <a:buChar char="▪"/>
            </a:pPr>
            <a:r>
              <a:rPr lang="en-US">
                <a:solidFill>
                  <a:srgbClr val="000000"/>
                </a:solidFill>
                <a:latin typeface="Helvetica Neue"/>
                <a:ea typeface="Helvetica Neue"/>
                <a:cs typeface="Helvetica Neue"/>
                <a:sym typeface="Helvetica Neue"/>
              </a:rPr>
              <a:t>Why bother putting in the effort?</a:t>
            </a:r>
            <a:endParaRPr>
              <a:solidFill>
                <a:srgbClr val="000000"/>
              </a:solidFill>
              <a:latin typeface="Helvetica Neue"/>
              <a:ea typeface="Helvetica Neue"/>
              <a:cs typeface="Helvetica Neue"/>
              <a:sym typeface="Helvetica Neue"/>
            </a:endParaRPr>
          </a:p>
          <a:p>
            <a:pPr marL="742950" lvl="1" indent="-250380" algn="l" rtl="0">
              <a:spcBef>
                <a:spcPts val="351"/>
              </a:spcBef>
              <a:spcAft>
                <a:spcPts val="0"/>
              </a:spcAft>
              <a:buClr>
                <a:srgbClr val="000000"/>
              </a:buClr>
              <a:buSzPts val="1200"/>
              <a:buFont typeface="Noto Sans Symbols"/>
              <a:buChar char="▪"/>
            </a:pPr>
            <a:r>
              <a:rPr lang="en-US" b="1" u="sng">
                <a:solidFill>
                  <a:srgbClr val="000000"/>
                </a:solidFill>
                <a:latin typeface="Helvetica Neue"/>
                <a:ea typeface="Helvetica Neue"/>
                <a:cs typeface="Helvetica Neue"/>
                <a:sym typeface="Helvetica Neue"/>
              </a:rPr>
              <a:t>Actionable</a:t>
            </a:r>
            <a:r>
              <a:rPr lang="en-US">
                <a:solidFill>
                  <a:srgbClr val="000000"/>
                </a:solidFill>
                <a:latin typeface="Helvetica Neue"/>
                <a:ea typeface="Helvetica Neue"/>
                <a:cs typeface="Helvetica Neue"/>
                <a:sym typeface="Helvetica Neue"/>
              </a:rPr>
              <a:t>: Can induce engagement (Lehman, Graesser, et al., 2011)</a:t>
            </a:r>
            <a:endParaRPr>
              <a:solidFill>
                <a:srgbClr val="000000"/>
              </a:solidFill>
              <a:latin typeface="Helvetica Neue"/>
              <a:ea typeface="Helvetica Neue"/>
              <a:cs typeface="Helvetica Neue"/>
              <a:sym typeface="Helvetica Neue"/>
            </a:endParaRPr>
          </a:p>
          <a:p>
            <a:pPr marL="0" lvl="0" indent="0" algn="l" rtl="0">
              <a:spcBef>
                <a:spcPts val="351"/>
              </a:spcBef>
              <a:spcAft>
                <a:spcPts val="0"/>
              </a:spcAft>
              <a:buNone/>
            </a:pPr>
            <a:r>
              <a:rPr lang="en-US">
                <a:solidFill>
                  <a:srgbClr val="000000"/>
                </a:solidFill>
                <a:latin typeface="Helvetica Neue"/>
                <a:ea typeface="Helvetica Neue"/>
                <a:cs typeface="Helvetica Neue"/>
                <a:sym typeface="Helvetica Neue"/>
              </a:rPr>
              <a:t>Sustained engagement is the key to learning. Learning sciences lacks standard measures of engagement presently. Our role in this larger body of research will be to identify generalizable techniques to measure and communicate engagement.</a:t>
            </a:r>
            <a:endParaRPr>
              <a:solidFill>
                <a:srgbClr val="000000"/>
              </a:solidFill>
              <a:latin typeface="Helvetica Neue"/>
              <a:ea typeface="Helvetica Neue"/>
              <a:cs typeface="Helvetica Neue"/>
              <a:sym typeface="Helvetica Neue"/>
            </a:endParaRPr>
          </a:p>
        </p:txBody>
      </p:sp>
      <p:sp>
        <p:nvSpPr>
          <p:cNvPr id="93" name="Google Shape;9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5e3f2c3dcf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342900" marR="0" lvl="0" indent="-289877" algn="l" rtl="0">
              <a:lnSpc>
                <a:spcPct val="100000"/>
              </a:lnSpc>
              <a:spcBef>
                <a:spcPts val="0"/>
              </a:spcBef>
              <a:spcAft>
                <a:spcPts val="0"/>
              </a:spcAft>
              <a:buClr>
                <a:srgbClr val="000000"/>
              </a:buClr>
              <a:buSzPts val="1200"/>
              <a:buFont typeface="Helvetica Neue"/>
              <a:buChar char="▪"/>
            </a:pPr>
            <a:r>
              <a:rPr lang="en-US">
                <a:solidFill>
                  <a:srgbClr val="000000"/>
                </a:solidFill>
                <a:latin typeface="Helvetica Neue"/>
                <a:ea typeface="Helvetica Neue"/>
                <a:cs typeface="Helvetica Neue"/>
                <a:sym typeface="Helvetica Neue"/>
              </a:rPr>
              <a:t>To give a brief idea of what we wish to achieve, I’d say we aim to:</a:t>
            </a:r>
            <a:endParaRPr>
              <a:solidFill>
                <a:srgbClr val="000000"/>
              </a:solidFill>
              <a:latin typeface="Helvetica Neue"/>
              <a:ea typeface="Helvetica Neue"/>
              <a:cs typeface="Helvetica Neue"/>
              <a:sym typeface="Helvetica Neue"/>
            </a:endParaRPr>
          </a:p>
          <a:p>
            <a:pPr marL="742950" marR="0" lvl="1" indent="-247650" algn="l" rtl="0">
              <a:lnSpc>
                <a:spcPct val="100000"/>
              </a:lnSpc>
              <a:spcBef>
                <a:spcPts val="0"/>
              </a:spcBef>
              <a:spcAft>
                <a:spcPts val="0"/>
              </a:spcAft>
              <a:buClr>
                <a:srgbClr val="000000"/>
              </a:buClr>
              <a:buSzPts val="1200"/>
              <a:buFont typeface="Helvetica Neue"/>
              <a:buChar char="▪"/>
            </a:pPr>
            <a:r>
              <a:rPr lang="en-US">
                <a:solidFill>
                  <a:srgbClr val="000000"/>
                </a:solidFill>
                <a:latin typeface="Helvetica Neue"/>
                <a:ea typeface="Helvetica Neue"/>
                <a:cs typeface="Helvetica Neue"/>
                <a:sym typeface="Helvetica Neue"/>
              </a:rPr>
              <a:t>develop a framework that detects the engagement levels of users in real time as they interact with virtual learning environments.</a:t>
            </a:r>
            <a:endParaRPr>
              <a:solidFill>
                <a:srgbClr val="000000"/>
              </a:solidFill>
              <a:latin typeface="Helvetica Neue"/>
              <a:ea typeface="Helvetica Neue"/>
              <a:cs typeface="Helvetica Neue"/>
              <a:sym typeface="Helvetica Neue"/>
            </a:endParaRPr>
          </a:p>
          <a:p>
            <a:pPr marL="742950" marR="0" lvl="1" indent="-247650" algn="l" rtl="0">
              <a:lnSpc>
                <a:spcPct val="100000"/>
              </a:lnSpc>
              <a:spcBef>
                <a:spcPts val="0"/>
              </a:spcBef>
              <a:spcAft>
                <a:spcPts val="0"/>
              </a:spcAft>
              <a:buClr>
                <a:srgbClr val="000000"/>
              </a:buClr>
              <a:buSzPts val="1200"/>
              <a:buFont typeface="Helvetica Neue"/>
              <a:buChar char="▪"/>
            </a:pPr>
            <a:r>
              <a:rPr lang="en-US">
                <a:solidFill>
                  <a:srgbClr val="000000"/>
                </a:solidFill>
                <a:latin typeface="Helvetica Neue"/>
                <a:ea typeface="Helvetica Neue"/>
                <a:cs typeface="Helvetica Neue"/>
                <a:sym typeface="Helvetica Neue"/>
              </a:rPr>
              <a:t>the framework should be generalizable towards different tutoring systems (eg. should not go haywire when a new system is plugged in).</a:t>
            </a:r>
            <a:endParaRPr>
              <a:solidFill>
                <a:srgbClr val="000000"/>
              </a:solidFill>
              <a:latin typeface="Helvetica Neue"/>
              <a:ea typeface="Helvetica Neue"/>
              <a:cs typeface="Helvetica Neue"/>
              <a:sym typeface="Helvetica Neue"/>
            </a:endParaRPr>
          </a:p>
          <a:p>
            <a:pPr marL="742950" marR="0" lvl="1" indent="-247650" algn="l" rtl="0">
              <a:lnSpc>
                <a:spcPct val="100000"/>
              </a:lnSpc>
              <a:spcBef>
                <a:spcPts val="0"/>
              </a:spcBef>
              <a:spcAft>
                <a:spcPts val="0"/>
              </a:spcAft>
              <a:buClr>
                <a:srgbClr val="000000"/>
              </a:buClr>
              <a:buSzPts val="1200"/>
              <a:buFont typeface="Helvetica Neue"/>
              <a:buChar char="▪"/>
            </a:pPr>
            <a:r>
              <a:rPr lang="en-US">
                <a:solidFill>
                  <a:srgbClr val="000000"/>
                </a:solidFill>
                <a:latin typeface="Helvetica Neue"/>
                <a:ea typeface="Helvetica Neue"/>
                <a:cs typeface="Helvetica Neue"/>
                <a:sym typeface="Helvetica Neue"/>
              </a:rPr>
              <a:t>providing real time analysis in a way that course instructors and students can understand and benefit.</a:t>
            </a:r>
            <a:endParaRPr>
              <a:solidFill>
                <a:srgbClr val="000000"/>
              </a:solidFill>
              <a:latin typeface="Helvetica Neue"/>
              <a:ea typeface="Helvetica Neue"/>
              <a:cs typeface="Helvetica Neue"/>
              <a:sym typeface="Helvetica Neue"/>
            </a:endParaRPr>
          </a:p>
        </p:txBody>
      </p:sp>
      <p:sp>
        <p:nvSpPr>
          <p:cNvPr id="99" name="Google Shape;99;g5e3f2c3dcf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5e4417a1c4_0_4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dirty="0">
                <a:solidFill>
                  <a:srgbClr val="000000"/>
                </a:solidFill>
                <a:latin typeface="Helvetica Neue"/>
                <a:ea typeface="Helvetica Neue"/>
                <a:cs typeface="Helvetica Neue"/>
                <a:sym typeface="Helvetica Neue"/>
              </a:rPr>
              <a:t>The high level idea comes with a host of challenges, we’re focusing on two of those which I have primarily worked on. Talk about cold start problem. In our case, it asks that for a new system how many labelled and unlabeled users and their data do we need before we can start making confident predictions regarding a new users engagement level within that system. It is a big concern.</a:t>
            </a:r>
            <a:endParaRPr dirty="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endParaRPr dirty="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r>
              <a:rPr lang="en-US" dirty="0">
                <a:solidFill>
                  <a:srgbClr val="000000"/>
                </a:solidFill>
                <a:latin typeface="Helvetica Neue"/>
                <a:ea typeface="Helvetica Neue"/>
                <a:cs typeface="Helvetica Neue"/>
                <a:sym typeface="Helvetica Neue"/>
              </a:rPr>
              <a:t>Automated annotation asks whether using some algorithmic approaches it is possible to mimic the effectiveness of a human in predicting a user’s level of engagement. The reason we work on this problem is because human annotation can be time consuming, expensive and often requires training an annotator.</a:t>
            </a:r>
            <a:endParaRPr dirty="0">
              <a:solidFill>
                <a:srgbClr val="000000"/>
              </a:solidFill>
              <a:latin typeface="Helvetica Neue"/>
              <a:ea typeface="Helvetica Neue"/>
              <a:cs typeface="Helvetica Neue"/>
              <a:sym typeface="Helvetica Neue"/>
            </a:endParaRPr>
          </a:p>
        </p:txBody>
      </p:sp>
      <p:sp>
        <p:nvSpPr>
          <p:cNvPr id="123" name="Google Shape;123;g5e4417a1c4_0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5e3f2c3dcf_0_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dirty="0">
                <a:solidFill>
                  <a:srgbClr val="000000"/>
                </a:solidFill>
                <a:latin typeface="Helvetica Neue"/>
                <a:ea typeface="Helvetica Neue"/>
                <a:cs typeface="Helvetica Neue"/>
                <a:sym typeface="Helvetica Neue"/>
              </a:rPr>
              <a:t>To give a brief summary to what led us here, we focus on the ENGAGE Project. ENGAGE studied engagement and learning during training. Used a scenario-based intelligent tutoring system called </a:t>
            </a:r>
            <a:r>
              <a:rPr lang="en-US" dirty="0" err="1">
                <a:solidFill>
                  <a:srgbClr val="000000"/>
                </a:solidFill>
                <a:latin typeface="Helvetica Neue"/>
                <a:ea typeface="Helvetica Neue"/>
                <a:cs typeface="Helvetica Neue"/>
                <a:sym typeface="Helvetica Neue"/>
              </a:rPr>
              <a:t>ELITE_Lite</a:t>
            </a:r>
            <a:r>
              <a:rPr lang="en-US" dirty="0">
                <a:solidFill>
                  <a:srgbClr val="000000"/>
                </a:solidFill>
                <a:latin typeface="Helvetica Neue"/>
                <a:ea typeface="Helvetica Neue"/>
                <a:cs typeface="Helvetica Neue"/>
                <a:sym typeface="Helvetica Neue"/>
              </a:rPr>
              <a:t> which targets basic skills for counselling subordinates with personal and performance problems. Asks you a bunch of questions, and you have to select the appropriate answer from the given choices.</a:t>
            </a:r>
            <a:endParaRPr dirty="0">
              <a:solidFill>
                <a:srgbClr val="000000"/>
              </a:solidFill>
              <a:latin typeface="Helvetica Neue"/>
              <a:ea typeface="Helvetica Neue"/>
              <a:cs typeface="Helvetica Neue"/>
              <a:sym typeface="Helvetica Neue"/>
            </a:endParaRPr>
          </a:p>
        </p:txBody>
      </p:sp>
      <p:sp>
        <p:nvSpPr>
          <p:cNvPr id="129" name="Google Shape;129;g5e3f2c3dcf_0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Helvetica Neue"/>
                <a:ea typeface="Helvetica Neue"/>
                <a:cs typeface="Helvetica Neue"/>
                <a:sym typeface="Helvetica Neue"/>
              </a:rPr>
              <a:t>So we adopt an Semi-Supervised Learning based approach. It is a growing research field within Machine Learning. So what we do is we start with the labelled archetype data initially, we train our model, and then scour through the unlabeled samples, to choose the sample for which we are most uncertain regarding its characteristic label. We annotate such a sample using the graph matching pipeline we saw in the last slide, and then add the sample to our training set. and repeat the cycle till we gain a good amount of confidence in predicting the characteristics for unseen samples.</a:t>
            </a:r>
            <a:endParaRPr dirty="0">
              <a:latin typeface="Helvetica Neue"/>
              <a:ea typeface="Helvetica Neue"/>
              <a:cs typeface="Helvetica Neue"/>
              <a:sym typeface="Helvetica Neue"/>
            </a:endParaRPr>
          </a:p>
        </p:txBody>
      </p:sp>
      <p:sp>
        <p:nvSpPr>
          <p:cNvPr id="137" name="Google Shape;13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E43FCE-4E3F-964A-AD08-986E8D430C0E}" type="slidenum">
              <a:rPr lang="en-US" smtClean="0"/>
              <a:t>11</a:t>
            </a:fld>
            <a:endParaRPr lang="en-US"/>
          </a:p>
        </p:txBody>
      </p:sp>
    </p:spTree>
    <p:extLst>
      <p:ext uri="{BB962C8B-B14F-4D97-AF65-F5344CB8AC3E}">
        <p14:creationId xmlns:p14="http://schemas.microsoft.com/office/powerpoint/2010/main" val="2496433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5e4417a1c4_0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 did a whole bunch of analysis of how consistent (in terms of a sample being in the cluster where it belongs eventually and not in the cluster it is right now given the size of the dataset) and stable (the unlabelled sample gets assigned the right label) our clustering techniques are as the dataset grows (in order to simulate what we might see in the real world), as more and more users come in.</a:t>
            </a:r>
            <a:endParaRPr/>
          </a:p>
        </p:txBody>
      </p:sp>
      <p:sp>
        <p:nvSpPr>
          <p:cNvPr id="180" name="Google Shape;180;g5e4417a1c4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2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737A6AB7-C05A-B349-93B8-389DDB8A64B4}"/>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8445500" y="4605631"/>
            <a:ext cx="264854" cy="320882"/>
          </a:xfrm>
          <a:prstGeom prst="rect">
            <a:avLst/>
          </a:prstGeom>
        </p:spPr>
      </p:pic>
      <p:pic>
        <p:nvPicPr>
          <p:cNvPr id="7" name="Picture 6">
            <a:extLst>
              <a:ext uri="{FF2B5EF4-FFF2-40B4-BE49-F238E27FC236}">
                <a16:creationId xmlns:a16="http://schemas.microsoft.com/office/drawing/2014/main" id="{9CF4A21F-962F-C94C-B5B0-9AA21DBFD55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16038" y="210072"/>
            <a:ext cx="1358502" cy="424532"/>
          </a:xfrm>
          <a:prstGeom prst="rect">
            <a:avLst/>
          </a:prstGeom>
        </p:spPr>
      </p:pic>
    </p:spTree>
    <p:extLst>
      <p:ext uri="{BB962C8B-B14F-4D97-AF65-F5344CB8AC3E}">
        <p14:creationId xmlns:p14="http://schemas.microsoft.com/office/powerpoint/2010/main" val="127363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a:xfrm>
            <a:off x="8429625" y="4617246"/>
            <a:ext cx="457200" cy="273844"/>
          </a:xfrm>
          <a:prstGeom prst="rect">
            <a:avLst/>
          </a:prstGeom>
        </p:spPr>
        <p:txBody>
          <a:bodyPr lIns="91322" tIns="45661" rIns="91322" bIns="45661"/>
          <a:lstStyle>
            <a:lvl1pPr algn="r">
              <a:defRPr sz="1100">
                <a:solidFill>
                  <a:schemeClr val="bg1"/>
                </a:solidFill>
                <a:latin typeface="Helvetica" pitchFamily="34" charset="0"/>
                <a:cs typeface="Helvetica" pitchFamily="34" charset="0"/>
              </a:defRPr>
            </a:lvl1pPr>
          </a:lstStyle>
          <a:p>
            <a:fld id="{63F17A29-D527-48DF-B19E-BE7D682F38FC}" type="slidenum">
              <a:rPr lang="en-US" smtClean="0"/>
              <a:pPr/>
              <a:t>‹#›</a:t>
            </a:fld>
            <a:endParaRPr lang="en-US" dirty="0"/>
          </a:p>
        </p:txBody>
      </p:sp>
    </p:spTree>
    <p:extLst>
      <p:ext uri="{BB962C8B-B14F-4D97-AF65-F5344CB8AC3E}">
        <p14:creationId xmlns:p14="http://schemas.microsoft.com/office/powerpoint/2010/main" val="1212627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4767264"/>
            <a:ext cx="2133600" cy="273844"/>
          </a:xfrm>
          <a:prstGeom prst="rect">
            <a:avLst/>
          </a:prstGeom>
        </p:spPr>
        <p:txBody>
          <a:bodyPr lIns="91438" tIns="45719" rIns="91438" bIns="45719"/>
          <a:lstStyle/>
          <a:p>
            <a:fld id="{BEC384C5-427F-CC42-A5AD-F8435B26A75D}" type="datetimeFigureOut">
              <a:rPr lang="en-US" smtClean="0"/>
              <a:t>5/28/2020</a:t>
            </a:fld>
            <a:endParaRPr lang="en-US"/>
          </a:p>
        </p:txBody>
      </p:sp>
      <p:sp>
        <p:nvSpPr>
          <p:cNvPr id="4" name="Footer Placeholder 3"/>
          <p:cNvSpPr>
            <a:spLocks noGrp="1"/>
          </p:cNvSpPr>
          <p:nvPr>
            <p:ph type="ftr" sz="quarter" idx="11"/>
          </p:nvPr>
        </p:nvSpPr>
        <p:spPr>
          <a:xfrm>
            <a:off x="3124200" y="4767264"/>
            <a:ext cx="2895600" cy="273844"/>
          </a:xfrm>
          <a:prstGeom prst="rect">
            <a:avLst/>
          </a:prstGeom>
        </p:spPr>
        <p:txBody>
          <a:bodyPr lIns="91438" tIns="45719" rIns="91438" bIns="45719"/>
          <a:lstStyle/>
          <a:p>
            <a:endParaRPr lang="en-US"/>
          </a:p>
        </p:txBody>
      </p:sp>
      <p:sp>
        <p:nvSpPr>
          <p:cNvPr id="5" name="Slide Number Placeholder 4"/>
          <p:cNvSpPr>
            <a:spLocks noGrp="1"/>
          </p:cNvSpPr>
          <p:nvPr>
            <p:ph type="sldNum" sz="quarter" idx="12"/>
          </p:nvPr>
        </p:nvSpPr>
        <p:spPr>
          <a:xfrm>
            <a:off x="6553200" y="4767264"/>
            <a:ext cx="2133600" cy="273844"/>
          </a:xfrm>
          <a:prstGeom prst="rect">
            <a:avLst/>
          </a:prstGeom>
        </p:spPr>
        <p:txBody>
          <a:bodyPr lIns="91438" tIns="45719" rIns="91438" bIns="45719"/>
          <a:lstStyle/>
          <a:p>
            <a:fld id="{E0CED826-D89A-AC4D-B4AB-976F80A5A898}" type="slidenum">
              <a:rPr lang="en-US" smtClean="0"/>
              <a:t>‹#›</a:t>
            </a:fld>
            <a:endParaRPr lang="en-US"/>
          </a:p>
        </p:txBody>
      </p:sp>
    </p:spTree>
    <p:extLst>
      <p:ext uri="{BB962C8B-B14F-4D97-AF65-F5344CB8AC3E}">
        <p14:creationId xmlns:p14="http://schemas.microsoft.com/office/powerpoint/2010/main" val="1413060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3"/>
        <p:cNvGrpSpPr/>
        <p:nvPr/>
      </p:nvGrpSpPr>
      <p:grpSpPr>
        <a:xfrm>
          <a:off x="0" y="0"/>
          <a:ext cx="0" cy="0"/>
          <a:chOff x="0" y="0"/>
          <a:chExt cx="0" cy="0"/>
        </a:xfrm>
      </p:grpSpPr>
      <p:sp>
        <p:nvSpPr>
          <p:cNvPr id="54" name="Google Shape;54;p10"/>
          <p:cNvSpPr txBox="1">
            <a:spLocks noGrp="1"/>
          </p:cNvSpPr>
          <p:nvPr>
            <p:ph type="body" idx="1"/>
          </p:nvPr>
        </p:nvSpPr>
        <p:spPr>
          <a:xfrm>
            <a:off x="2295525" y="1493047"/>
            <a:ext cx="6057900" cy="2135981"/>
          </a:xfrm>
          <a:prstGeom prst="rect">
            <a:avLst/>
          </a:prstGeom>
          <a:noFill/>
          <a:ln>
            <a:noFill/>
          </a:ln>
        </p:spPr>
        <p:txBody>
          <a:bodyPr spcFirstLastPara="1" wrap="square" lIns="91425" tIns="45700" rIns="91425" bIns="45700" anchor="t" anchorCtr="0">
            <a:noAutofit/>
          </a:bodyPr>
          <a:lstStyle>
            <a:lvl1pPr marL="342900" lvl="0" indent="-171450" algn="l">
              <a:lnSpc>
                <a:spcPct val="110000"/>
              </a:lnSpc>
              <a:spcBef>
                <a:spcPts val="428"/>
              </a:spcBef>
              <a:spcAft>
                <a:spcPts val="0"/>
              </a:spcAft>
              <a:buClr>
                <a:srgbClr val="FFFFFF"/>
              </a:buClr>
              <a:buSzPts val="2850"/>
              <a:buNone/>
              <a:defRPr>
                <a:solidFill>
                  <a:srgbClr val="FFFFFF"/>
                </a:solidFill>
              </a:defRPr>
            </a:lvl1pPr>
            <a:lvl2pPr marL="685800" lvl="1" indent="-257175" algn="l">
              <a:spcBef>
                <a:spcPts val="270"/>
              </a:spcBef>
              <a:spcAft>
                <a:spcPts val="0"/>
              </a:spcAft>
              <a:buClr>
                <a:schemeClr val="dk1"/>
              </a:buClr>
              <a:buSzPts val="1800"/>
              <a:buChar char="–"/>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657680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cSld name="1_Custom Layout">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a:off x="594458" y="2930441"/>
            <a:ext cx="8229600" cy="857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672244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2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EAA9E5FB-CC4C-F54D-B3C2-6BF6E360F19C}"/>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8421946" y="4445190"/>
            <a:ext cx="264854" cy="320882"/>
          </a:xfrm>
          <a:prstGeom prst="rect">
            <a:avLst/>
          </a:prstGeom>
        </p:spPr>
      </p:pic>
      <p:pic>
        <p:nvPicPr>
          <p:cNvPr id="11" name="Picture 10">
            <a:extLst>
              <a:ext uri="{FF2B5EF4-FFF2-40B4-BE49-F238E27FC236}">
                <a16:creationId xmlns:a16="http://schemas.microsoft.com/office/drawing/2014/main" id="{2D7CF179-2796-6848-90BD-96FFACC6124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13297" y="210072"/>
            <a:ext cx="1358502" cy="424532"/>
          </a:xfrm>
          <a:prstGeom prst="rect">
            <a:avLst/>
          </a:prstGeom>
        </p:spPr>
      </p:pic>
    </p:spTree>
    <p:extLst>
      <p:ext uri="{BB962C8B-B14F-4D97-AF65-F5344CB8AC3E}">
        <p14:creationId xmlns:p14="http://schemas.microsoft.com/office/powerpoint/2010/main" val="1177963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Blank">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a:xfrm>
            <a:off x="8429625" y="4617246"/>
            <a:ext cx="457200" cy="273844"/>
          </a:xfrm>
          <a:prstGeom prst="rect">
            <a:avLst/>
          </a:prstGeom>
        </p:spPr>
        <p:txBody>
          <a:bodyPr lIns="91322" tIns="45661" rIns="91322" bIns="45661"/>
          <a:lstStyle>
            <a:lvl1pPr algn="r">
              <a:defRPr sz="1100">
                <a:solidFill>
                  <a:schemeClr val="bg1"/>
                </a:solidFill>
                <a:latin typeface="Helvetica" pitchFamily="34" charset="0"/>
                <a:cs typeface="Helvetica" pitchFamily="34" charset="0"/>
              </a:defRPr>
            </a:lvl1pPr>
          </a:lstStyle>
          <a:p>
            <a:fld id="{63F17A29-D527-48DF-B19E-BE7D682F38FC}" type="slidenum">
              <a:rPr lang="en-US" smtClean="0"/>
              <a:pPr/>
              <a:t>‹#›</a:t>
            </a:fld>
            <a:endParaRPr lang="en-US" dirty="0"/>
          </a:p>
        </p:txBody>
      </p:sp>
    </p:spTree>
    <p:extLst>
      <p:ext uri="{BB962C8B-B14F-4D97-AF65-F5344CB8AC3E}">
        <p14:creationId xmlns:p14="http://schemas.microsoft.com/office/powerpoint/2010/main" val="1642224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75014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0000">
            <a:alpha val="95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5900" y="205979"/>
            <a:ext cx="8229600" cy="857250"/>
          </a:xfrm>
          <a:prstGeom prst="rect">
            <a:avLst/>
          </a:prstGeom>
          <a:effectLst/>
        </p:spPr>
        <p:txBody>
          <a:bodyPr vert="horz" lIns="91322" tIns="45661" rIns="91322" bIns="45661"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229600" cy="3000374"/>
          </a:xfrm>
          <a:prstGeom prst="rect">
            <a:avLst/>
          </a:prstGeom>
        </p:spPr>
        <p:txBody>
          <a:bodyPr vert="horz" lIns="91322" tIns="45661" rIns="91322" bIns="45661"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userDrawn="1"/>
        </p:nvCxnSpPr>
        <p:spPr>
          <a:xfrm>
            <a:off x="0" y="923607"/>
            <a:ext cx="18288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06C2E893-E85A-8445-AA14-2F6EC0E07AC5}"/>
              </a:ext>
            </a:extLst>
          </p:cNvPr>
          <p:cNvPicPr>
            <a:picLocks noChangeAspect="1"/>
          </p:cNvPicPr>
          <p:nvPr userDrawn="1"/>
        </p:nvPicPr>
        <p:blipFill rotWithShape="1">
          <a:blip r:embed="rId7">
            <a:extLst>
              <a:ext uri="{28A0092B-C50C-407E-A947-70E740481C1C}">
                <a14:useLocalDpi xmlns:a14="http://schemas.microsoft.com/office/drawing/2010/main"/>
              </a:ext>
            </a:extLst>
          </a:blip>
          <a:srcRect/>
          <a:stretch/>
        </p:blipFill>
        <p:spPr>
          <a:xfrm>
            <a:off x="8445500" y="4609724"/>
            <a:ext cx="264854" cy="320882"/>
          </a:xfrm>
          <a:prstGeom prst="rect">
            <a:avLst/>
          </a:prstGeom>
        </p:spPr>
      </p:pic>
      <p:pic>
        <p:nvPicPr>
          <p:cNvPr id="12" name="Picture 11">
            <a:extLst>
              <a:ext uri="{FF2B5EF4-FFF2-40B4-BE49-F238E27FC236}">
                <a16:creationId xmlns:a16="http://schemas.microsoft.com/office/drawing/2014/main" id="{72B4E232-B684-D242-BFFB-D4A9620F2EB0}"/>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7564667" y="205979"/>
            <a:ext cx="1358502" cy="424532"/>
          </a:xfrm>
          <a:prstGeom prst="rect">
            <a:avLst/>
          </a:prstGeom>
        </p:spPr>
      </p:pic>
    </p:spTree>
    <p:extLst>
      <p:ext uri="{BB962C8B-B14F-4D97-AF65-F5344CB8AC3E}">
        <p14:creationId xmlns:p14="http://schemas.microsoft.com/office/powerpoint/2010/main" val="916675230"/>
      </p:ext>
    </p:extLst>
  </p:cSld>
  <p:clrMap bg1="lt1" tx1="dk1" bg2="lt2" tx2="dk2" accent1="accent1" accent2="accent2" accent3="accent3" accent4="accent4" accent5="accent5" accent6="accent6" hlink="hlink" folHlink="folHlink"/>
  <p:sldLayoutIdLst>
    <p:sldLayoutId id="2147483668" r:id="rId1"/>
    <p:sldLayoutId id="2147484010" r:id="rId2"/>
    <p:sldLayoutId id="2147484014" r:id="rId3"/>
    <p:sldLayoutId id="2147484145" r:id="rId4"/>
    <p:sldLayoutId id="2147484146" r:id="rId5"/>
  </p:sldLayoutIdLst>
  <p:txStyles>
    <p:titleStyle>
      <a:lvl1pPr algn="l" defTabSz="913217" rtl="0" eaLnBrk="1" latinLnBrk="0" hangingPunct="1">
        <a:spcBef>
          <a:spcPct val="0"/>
        </a:spcBef>
        <a:buNone/>
        <a:defRPr sz="3400" b="1" kern="1200">
          <a:solidFill>
            <a:srgbClr val="FFCC00"/>
          </a:solidFill>
          <a:latin typeface="National Bold"/>
          <a:ea typeface="+mj-ea"/>
          <a:cs typeface="National Bold"/>
        </a:defRPr>
      </a:lvl1pPr>
    </p:titleStyle>
    <p:bodyStyle>
      <a:lvl1pPr marL="0" indent="0" algn="l" defTabSz="913217" rtl="0" eaLnBrk="1" latinLnBrk="0" hangingPunct="1">
        <a:spcBef>
          <a:spcPct val="20000"/>
        </a:spcBef>
        <a:buClr>
          <a:srgbClr val="FFCC00"/>
        </a:buClr>
        <a:buFont typeface="Wingdings" pitchFamily="2" charset="2"/>
        <a:buNone/>
        <a:defRPr sz="3200" kern="1200">
          <a:solidFill>
            <a:schemeClr val="bg1"/>
          </a:solidFill>
          <a:latin typeface="National Book"/>
          <a:ea typeface="+mn-ea"/>
          <a:cs typeface="National Book"/>
        </a:defRPr>
      </a:lvl1pPr>
      <a:lvl2pPr marL="741994" indent="-285377" algn="l" defTabSz="913217" rtl="0" eaLnBrk="1" latinLnBrk="0" hangingPunct="1">
        <a:spcBef>
          <a:spcPct val="20000"/>
        </a:spcBef>
        <a:buClr>
          <a:srgbClr val="FFCC00"/>
        </a:buClr>
        <a:buFont typeface="Wingdings" pitchFamily="2" charset="2"/>
        <a:buChar char="§"/>
        <a:defRPr sz="2600" kern="1200">
          <a:solidFill>
            <a:schemeClr val="bg1"/>
          </a:solidFill>
          <a:latin typeface="National Book"/>
          <a:ea typeface="+mn-ea"/>
          <a:cs typeface="National Book"/>
        </a:defRPr>
      </a:lvl2pPr>
      <a:lvl3pPr marL="1141522" indent="-228305" algn="l" defTabSz="913217" rtl="0" eaLnBrk="1" latinLnBrk="0" hangingPunct="1">
        <a:spcBef>
          <a:spcPct val="20000"/>
        </a:spcBef>
        <a:buClr>
          <a:srgbClr val="FFCC00"/>
        </a:buClr>
        <a:buFont typeface="Wingdings" pitchFamily="2" charset="2"/>
        <a:buChar char="§"/>
        <a:defRPr sz="1700" kern="1200">
          <a:solidFill>
            <a:schemeClr val="bg1"/>
          </a:solidFill>
          <a:latin typeface="National Book"/>
          <a:ea typeface="+mn-ea"/>
          <a:cs typeface="National Book"/>
        </a:defRPr>
      </a:lvl3pPr>
      <a:lvl4pPr marL="1598130" indent="-228305" algn="l" defTabSz="913217" rtl="0" eaLnBrk="1" latinLnBrk="0" hangingPunct="1">
        <a:spcBef>
          <a:spcPct val="20000"/>
        </a:spcBef>
        <a:buClr>
          <a:srgbClr val="FFCC00"/>
        </a:buClr>
        <a:buFont typeface="Wingdings" pitchFamily="2" charset="2"/>
        <a:buChar char="§"/>
        <a:defRPr sz="1500" kern="1200">
          <a:solidFill>
            <a:schemeClr val="bg1"/>
          </a:solidFill>
          <a:latin typeface="National Book"/>
          <a:ea typeface="+mn-ea"/>
          <a:cs typeface="National Book"/>
        </a:defRPr>
      </a:lvl4pPr>
      <a:lvl5pPr marL="2054739" indent="-228305" algn="l" defTabSz="913217" rtl="0" eaLnBrk="1" latinLnBrk="0" hangingPunct="1">
        <a:spcBef>
          <a:spcPct val="20000"/>
        </a:spcBef>
        <a:buClr>
          <a:srgbClr val="FFCC00"/>
        </a:buClr>
        <a:buFont typeface="Wingdings" pitchFamily="2" charset="2"/>
        <a:buChar char="§"/>
        <a:defRPr sz="1500" kern="1200">
          <a:solidFill>
            <a:schemeClr val="bg1"/>
          </a:solidFill>
          <a:latin typeface="National Book"/>
          <a:ea typeface="+mn-ea"/>
          <a:cs typeface="National Book"/>
        </a:defRPr>
      </a:lvl5pPr>
      <a:lvl6pPr marL="2511347" indent="-228305" algn="l" defTabSz="913217" rtl="0" eaLnBrk="1" latinLnBrk="0" hangingPunct="1">
        <a:spcBef>
          <a:spcPct val="20000"/>
        </a:spcBef>
        <a:buClr>
          <a:srgbClr val="FFCC00"/>
        </a:buClr>
        <a:buFont typeface="Wingdings" pitchFamily="2" charset="2"/>
        <a:buChar char="§"/>
        <a:defRPr sz="1500" kern="1200">
          <a:solidFill>
            <a:schemeClr val="bg1"/>
          </a:solidFill>
          <a:latin typeface="National Book"/>
          <a:ea typeface="+mn-ea"/>
          <a:cs typeface="National Book"/>
        </a:defRPr>
      </a:lvl6pPr>
      <a:lvl7pPr marL="2967956" indent="-228305" algn="l" defTabSz="913217" rtl="0" eaLnBrk="1" latinLnBrk="0" hangingPunct="1">
        <a:spcBef>
          <a:spcPct val="20000"/>
        </a:spcBef>
        <a:buClr>
          <a:srgbClr val="FFCC00"/>
        </a:buClr>
        <a:buFont typeface="Wingdings" pitchFamily="2" charset="2"/>
        <a:buChar char="§"/>
        <a:defRPr sz="1500" kern="1200">
          <a:solidFill>
            <a:schemeClr val="bg1"/>
          </a:solidFill>
          <a:latin typeface="National Book"/>
          <a:ea typeface="+mn-ea"/>
          <a:cs typeface="National Book"/>
        </a:defRPr>
      </a:lvl7pPr>
      <a:lvl8pPr marL="3424565" indent="-228305" algn="l" defTabSz="913217" rtl="0" eaLnBrk="1" latinLnBrk="0" hangingPunct="1">
        <a:spcBef>
          <a:spcPct val="20000"/>
        </a:spcBef>
        <a:buClr>
          <a:srgbClr val="FFCC00"/>
        </a:buClr>
        <a:buFont typeface="Wingdings" pitchFamily="2" charset="2"/>
        <a:buChar char="§"/>
        <a:defRPr sz="1500" kern="1200">
          <a:solidFill>
            <a:schemeClr val="bg1"/>
          </a:solidFill>
          <a:latin typeface="National Book"/>
          <a:ea typeface="+mn-ea"/>
          <a:cs typeface="National Book"/>
        </a:defRPr>
      </a:lvl8pPr>
      <a:lvl9pPr marL="3881173" indent="-228305" algn="l" defTabSz="913217" rtl="0" eaLnBrk="1" latinLnBrk="0" hangingPunct="1">
        <a:spcBef>
          <a:spcPct val="20000"/>
        </a:spcBef>
        <a:buClr>
          <a:srgbClr val="FFCC00"/>
        </a:buClr>
        <a:buFont typeface="Wingdings" pitchFamily="2" charset="2"/>
        <a:buChar char="§"/>
        <a:defRPr sz="1500" kern="1200">
          <a:solidFill>
            <a:schemeClr val="bg1"/>
          </a:solidFill>
          <a:latin typeface="National Book"/>
          <a:ea typeface="+mn-ea"/>
          <a:cs typeface="National Book"/>
        </a:defRPr>
      </a:lvl9pPr>
    </p:bodyStyle>
    <p:otherStyle>
      <a:defPPr>
        <a:defRPr lang="en-US"/>
      </a:defPPr>
      <a:lvl1pPr marL="0" algn="l" defTabSz="913217" rtl="0" eaLnBrk="1" latinLnBrk="0" hangingPunct="1">
        <a:defRPr sz="1800" kern="1200">
          <a:solidFill>
            <a:schemeClr val="tx1"/>
          </a:solidFill>
          <a:latin typeface="+mn-lt"/>
          <a:ea typeface="+mn-ea"/>
          <a:cs typeface="+mn-cs"/>
        </a:defRPr>
      </a:lvl1pPr>
      <a:lvl2pPr marL="456608" algn="l" defTabSz="913217" rtl="0" eaLnBrk="1" latinLnBrk="0" hangingPunct="1">
        <a:defRPr sz="1800" kern="1200">
          <a:solidFill>
            <a:schemeClr val="tx1"/>
          </a:solidFill>
          <a:latin typeface="+mn-lt"/>
          <a:ea typeface="+mn-ea"/>
          <a:cs typeface="+mn-cs"/>
        </a:defRPr>
      </a:lvl2pPr>
      <a:lvl3pPr marL="913217" algn="l" defTabSz="913217" rtl="0" eaLnBrk="1" latinLnBrk="0" hangingPunct="1">
        <a:defRPr sz="1800" kern="1200">
          <a:solidFill>
            <a:schemeClr val="tx1"/>
          </a:solidFill>
          <a:latin typeface="+mn-lt"/>
          <a:ea typeface="+mn-ea"/>
          <a:cs typeface="+mn-cs"/>
        </a:defRPr>
      </a:lvl3pPr>
      <a:lvl4pPr marL="1369826" algn="l" defTabSz="913217" rtl="0" eaLnBrk="1" latinLnBrk="0" hangingPunct="1">
        <a:defRPr sz="1800" kern="1200">
          <a:solidFill>
            <a:schemeClr val="tx1"/>
          </a:solidFill>
          <a:latin typeface="+mn-lt"/>
          <a:ea typeface="+mn-ea"/>
          <a:cs typeface="+mn-cs"/>
        </a:defRPr>
      </a:lvl4pPr>
      <a:lvl5pPr marL="1826435" algn="l" defTabSz="913217" rtl="0" eaLnBrk="1" latinLnBrk="0" hangingPunct="1">
        <a:defRPr sz="1800" kern="1200">
          <a:solidFill>
            <a:schemeClr val="tx1"/>
          </a:solidFill>
          <a:latin typeface="+mn-lt"/>
          <a:ea typeface="+mn-ea"/>
          <a:cs typeface="+mn-cs"/>
        </a:defRPr>
      </a:lvl5pPr>
      <a:lvl6pPr marL="2283043" algn="l" defTabSz="913217" rtl="0" eaLnBrk="1" latinLnBrk="0" hangingPunct="1">
        <a:defRPr sz="1800" kern="1200">
          <a:solidFill>
            <a:schemeClr val="tx1"/>
          </a:solidFill>
          <a:latin typeface="+mn-lt"/>
          <a:ea typeface="+mn-ea"/>
          <a:cs typeface="+mn-cs"/>
        </a:defRPr>
      </a:lvl6pPr>
      <a:lvl7pPr marL="2739652" algn="l" defTabSz="913217" rtl="0" eaLnBrk="1" latinLnBrk="0" hangingPunct="1">
        <a:defRPr sz="1800" kern="1200">
          <a:solidFill>
            <a:schemeClr val="tx1"/>
          </a:solidFill>
          <a:latin typeface="+mn-lt"/>
          <a:ea typeface="+mn-ea"/>
          <a:cs typeface="+mn-cs"/>
        </a:defRPr>
      </a:lvl7pPr>
      <a:lvl8pPr marL="3196260" algn="l" defTabSz="913217" rtl="0" eaLnBrk="1" latinLnBrk="0" hangingPunct="1">
        <a:defRPr sz="1800" kern="1200">
          <a:solidFill>
            <a:schemeClr val="tx1"/>
          </a:solidFill>
          <a:latin typeface="+mn-lt"/>
          <a:ea typeface="+mn-ea"/>
          <a:cs typeface="+mn-cs"/>
        </a:defRPr>
      </a:lvl8pPr>
      <a:lvl9pPr marL="3652869" algn="l" defTabSz="91321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0000">
            <a:alpha val="95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5900" y="205979"/>
            <a:ext cx="8229600" cy="857250"/>
          </a:xfrm>
          <a:prstGeom prst="rect">
            <a:avLst/>
          </a:prstGeom>
          <a:effectLst/>
        </p:spPr>
        <p:txBody>
          <a:bodyPr vert="horz" lIns="91322" tIns="45661" rIns="91322" bIns="45661"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229600" cy="3000374"/>
          </a:xfrm>
          <a:prstGeom prst="rect">
            <a:avLst/>
          </a:prstGeom>
        </p:spPr>
        <p:txBody>
          <a:bodyPr vert="horz" lIns="91322" tIns="45661" rIns="91322" bIns="45661"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p:nvCxnSpPr>
        <p:spPr>
          <a:xfrm>
            <a:off x="0" y="923607"/>
            <a:ext cx="18288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BA0AED2-9869-F94D-B926-29EA91DF54AD}"/>
              </a:ext>
            </a:extLst>
          </p:cNvPr>
          <p:cNvPicPr>
            <a:picLocks noChangeAspect="1"/>
          </p:cNvPicPr>
          <p:nvPr userDrawn="1"/>
        </p:nvPicPr>
        <p:blipFill rotWithShape="1">
          <a:blip r:embed="rId5">
            <a:extLst>
              <a:ext uri="{28A0092B-C50C-407E-A947-70E740481C1C}">
                <a14:useLocalDpi xmlns:a14="http://schemas.microsoft.com/office/drawing/2010/main"/>
              </a:ext>
            </a:extLst>
          </a:blip>
          <a:srcRect/>
          <a:stretch/>
        </p:blipFill>
        <p:spPr>
          <a:xfrm>
            <a:off x="8421946" y="4496857"/>
            <a:ext cx="264854" cy="320882"/>
          </a:xfrm>
          <a:prstGeom prst="rect">
            <a:avLst/>
          </a:prstGeom>
        </p:spPr>
      </p:pic>
      <p:pic>
        <p:nvPicPr>
          <p:cNvPr id="10" name="Picture 9">
            <a:extLst>
              <a:ext uri="{FF2B5EF4-FFF2-40B4-BE49-F238E27FC236}">
                <a16:creationId xmlns:a16="http://schemas.microsoft.com/office/drawing/2014/main" id="{F231CEEA-CB12-CC44-89B6-960D39F1D977}"/>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7328298" y="205979"/>
            <a:ext cx="1358502" cy="424532"/>
          </a:xfrm>
          <a:prstGeom prst="rect">
            <a:avLst/>
          </a:prstGeom>
        </p:spPr>
      </p:pic>
    </p:spTree>
    <p:extLst>
      <p:ext uri="{BB962C8B-B14F-4D97-AF65-F5344CB8AC3E}">
        <p14:creationId xmlns:p14="http://schemas.microsoft.com/office/powerpoint/2010/main" val="950619669"/>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3" r:id="rId3"/>
  </p:sldLayoutIdLst>
  <p:txStyles>
    <p:titleStyle>
      <a:lvl1pPr algn="l" defTabSz="913217" rtl="0" eaLnBrk="1" latinLnBrk="0" hangingPunct="1">
        <a:spcBef>
          <a:spcPct val="0"/>
        </a:spcBef>
        <a:buNone/>
        <a:defRPr sz="3400" b="1" kern="1200">
          <a:solidFill>
            <a:srgbClr val="FFCC00"/>
          </a:solidFill>
          <a:latin typeface="National Bold"/>
          <a:ea typeface="+mj-ea"/>
          <a:cs typeface="National Bold"/>
        </a:defRPr>
      </a:lvl1pPr>
    </p:titleStyle>
    <p:bodyStyle>
      <a:lvl1pPr marL="0" indent="0" algn="l" defTabSz="913217" rtl="0" eaLnBrk="1" latinLnBrk="0" hangingPunct="1">
        <a:spcBef>
          <a:spcPct val="20000"/>
        </a:spcBef>
        <a:buClr>
          <a:srgbClr val="FFCC00"/>
        </a:buClr>
        <a:buFont typeface="Wingdings" pitchFamily="2" charset="2"/>
        <a:buNone/>
        <a:defRPr sz="3200" kern="1200">
          <a:solidFill>
            <a:schemeClr val="bg1"/>
          </a:solidFill>
          <a:latin typeface="National Book"/>
          <a:ea typeface="+mn-ea"/>
          <a:cs typeface="National Book"/>
        </a:defRPr>
      </a:lvl1pPr>
      <a:lvl2pPr marL="741994" indent="-285377" algn="l" defTabSz="913217" rtl="0" eaLnBrk="1" latinLnBrk="0" hangingPunct="1">
        <a:spcBef>
          <a:spcPct val="20000"/>
        </a:spcBef>
        <a:buClr>
          <a:srgbClr val="FFCC00"/>
        </a:buClr>
        <a:buFont typeface="Wingdings" pitchFamily="2" charset="2"/>
        <a:buChar char="§"/>
        <a:defRPr sz="2600" kern="1200">
          <a:solidFill>
            <a:schemeClr val="bg1"/>
          </a:solidFill>
          <a:latin typeface="National Book"/>
          <a:ea typeface="+mn-ea"/>
          <a:cs typeface="National Book"/>
        </a:defRPr>
      </a:lvl2pPr>
      <a:lvl3pPr marL="1141522" indent="-228305" algn="l" defTabSz="913217" rtl="0" eaLnBrk="1" latinLnBrk="0" hangingPunct="1">
        <a:spcBef>
          <a:spcPct val="20000"/>
        </a:spcBef>
        <a:buClr>
          <a:srgbClr val="FFCC00"/>
        </a:buClr>
        <a:buFont typeface="Wingdings" pitchFamily="2" charset="2"/>
        <a:buChar char="§"/>
        <a:defRPr sz="1700" kern="1200">
          <a:solidFill>
            <a:schemeClr val="bg1"/>
          </a:solidFill>
          <a:latin typeface="National Book"/>
          <a:ea typeface="+mn-ea"/>
          <a:cs typeface="National Book"/>
        </a:defRPr>
      </a:lvl3pPr>
      <a:lvl4pPr marL="1598130" indent="-228305" algn="l" defTabSz="913217" rtl="0" eaLnBrk="1" latinLnBrk="0" hangingPunct="1">
        <a:spcBef>
          <a:spcPct val="20000"/>
        </a:spcBef>
        <a:buClr>
          <a:srgbClr val="FFCC00"/>
        </a:buClr>
        <a:buFont typeface="Wingdings" pitchFamily="2" charset="2"/>
        <a:buChar char="§"/>
        <a:defRPr sz="1500" kern="1200">
          <a:solidFill>
            <a:schemeClr val="bg1"/>
          </a:solidFill>
          <a:latin typeface="National Book"/>
          <a:ea typeface="+mn-ea"/>
          <a:cs typeface="National Book"/>
        </a:defRPr>
      </a:lvl4pPr>
      <a:lvl5pPr marL="2054739" indent="-228305" algn="l" defTabSz="913217" rtl="0" eaLnBrk="1" latinLnBrk="0" hangingPunct="1">
        <a:spcBef>
          <a:spcPct val="20000"/>
        </a:spcBef>
        <a:buClr>
          <a:srgbClr val="FFCC00"/>
        </a:buClr>
        <a:buFont typeface="Wingdings" pitchFamily="2" charset="2"/>
        <a:buChar char="§"/>
        <a:defRPr sz="1500" kern="1200">
          <a:solidFill>
            <a:schemeClr val="bg1"/>
          </a:solidFill>
          <a:latin typeface="National Book"/>
          <a:ea typeface="+mn-ea"/>
          <a:cs typeface="National Book"/>
        </a:defRPr>
      </a:lvl5pPr>
      <a:lvl6pPr marL="2511347" indent="-228305" algn="l" defTabSz="913217" rtl="0" eaLnBrk="1" latinLnBrk="0" hangingPunct="1">
        <a:spcBef>
          <a:spcPct val="20000"/>
        </a:spcBef>
        <a:buClr>
          <a:srgbClr val="FFCC00"/>
        </a:buClr>
        <a:buFont typeface="Wingdings" pitchFamily="2" charset="2"/>
        <a:buChar char="§"/>
        <a:defRPr sz="1500" kern="1200">
          <a:solidFill>
            <a:schemeClr val="bg1"/>
          </a:solidFill>
          <a:latin typeface="National Book"/>
          <a:ea typeface="+mn-ea"/>
          <a:cs typeface="National Book"/>
        </a:defRPr>
      </a:lvl6pPr>
      <a:lvl7pPr marL="2967956" indent="-228305" algn="l" defTabSz="913217" rtl="0" eaLnBrk="1" latinLnBrk="0" hangingPunct="1">
        <a:spcBef>
          <a:spcPct val="20000"/>
        </a:spcBef>
        <a:buClr>
          <a:srgbClr val="FFCC00"/>
        </a:buClr>
        <a:buFont typeface="Wingdings" pitchFamily="2" charset="2"/>
        <a:buChar char="§"/>
        <a:defRPr sz="1500" kern="1200">
          <a:solidFill>
            <a:schemeClr val="bg1"/>
          </a:solidFill>
          <a:latin typeface="National Book"/>
          <a:ea typeface="+mn-ea"/>
          <a:cs typeface="National Book"/>
        </a:defRPr>
      </a:lvl7pPr>
      <a:lvl8pPr marL="3424565" indent="-228305" algn="l" defTabSz="913217" rtl="0" eaLnBrk="1" latinLnBrk="0" hangingPunct="1">
        <a:spcBef>
          <a:spcPct val="20000"/>
        </a:spcBef>
        <a:buClr>
          <a:srgbClr val="FFCC00"/>
        </a:buClr>
        <a:buFont typeface="Wingdings" pitchFamily="2" charset="2"/>
        <a:buChar char="§"/>
        <a:defRPr sz="1500" kern="1200">
          <a:solidFill>
            <a:schemeClr val="bg1"/>
          </a:solidFill>
          <a:latin typeface="National Book"/>
          <a:ea typeface="+mn-ea"/>
          <a:cs typeface="National Book"/>
        </a:defRPr>
      </a:lvl8pPr>
      <a:lvl9pPr marL="3881173" indent="-228305" algn="l" defTabSz="913217" rtl="0" eaLnBrk="1" latinLnBrk="0" hangingPunct="1">
        <a:spcBef>
          <a:spcPct val="20000"/>
        </a:spcBef>
        <a:buClr>
          <a:srgbClr val="FFCC00"/>
        </a:buClr>
        <a:buFont typeface="Wingdings" pitchFamily="2" charset="2"/>
        <a:buChar char="§"/>
        <a:defRPr sz="1500" kern="1200">
          <a:solidFill>
            <a:schemeClr val="bg1"/>
          </a:solidFill>
          <a:latin typeface="National Book"/>
          <a:ea typeface="+mn-ea"/>
          <a:cs typeface="National Book"/>
        </a:defRPr>
      </a:lvl9pPr>
    </p:bodyStyle>
    <p:otherStyle>
      <a:defPPr>
        <a:defRPr lang="en-US"/>
      </a:defPPr>
      <a:lvl1pPr marL="0" algn="l" defTabSz="913217" rtl="0" eaLnBrk="1" latinLnBrk="0" hangingPunct="1">
        <a:defRPr sz="1800" kern="1200">
          <a:solidFill>
            <a:schemeClr val="tx1"/>
          </a:solidFill>
          <a:latin typeface="+mn-lt"/>
          <a:ea typeface="+mn-ea"/>
          <a:cs typeface="+mn-cs"/>
        </a:defRPr>
      </a:lvl1pPr>
      <a:lvl2pPr marL="456608" algn="l" defTabSz="913217" rtl="0" eaLnBrk="1" latinLnBrk="0" hangingPunct="1">
        <a:defRPr sz="1800" kern="1200">
          <a:solidFill>
            <a:schemeClr val="tx1"/>
          </a:solidFill>
          <a:latin typeface="+mn-lt"/>
          <a:ea typeface="+mn-ea"/>
          <a:cs typeface="+mn-cs"/>
        </a:defRPr>
      </a:lvl2pPr>
      <a:lvl3pPr marL="913217" algn="l" defTabSz="913217" rtl="0" eaLnBrk="1" latinLnBrk="0" hangingPunct="1">
        <a:defRPr sz="1800" kern="1200">
          <a:solidFill>
            <a:schemeClr val="tx1"/>
          </a:solidFill>
          <a:latin typeface="+mn-lt"/>
          <a:ea typeface="+mn-ea"/>
          <a:cs typeface="+mn-cs"/>
        </a:defRPr>
      </a:lvl3pPr>
      <a:lvl4pPr marL="1369826" algn="l" defTabSz="913217" rtl="0" eaLnBrk="1" latinLnBrk="0" hangingPunct="1">
        <a:defRPr sz="1800" kern="1200">
          <a:solidFill>
            <a:schemeClr val="tx1"/>
          </a:solidFill>
          <a:latin typeface="+mn-lt"/>
          <a:ea typeface="+mn-ea"/>
          <a:cs typeface="+mn-cs"/>
        </a:defRPr>
      </a:lvl4pPr>
      <a:lvl5pPr marL="1826435" algn="l" defTabSz="913217" rtl="0" eaLnBrk="1" latinLnBrk="0" hangingPunct="1">
        <a:defRPr sz="1800" kern="1200">
          <a:solidFill>
            <a:schemeClr val="tx1"/>
          </a:solidFill>
          <a:latin typeface="+mn-lt"/>
          <a:ea typeface="+mn-ea"/>
          <a:cs typeface="+mn-cs"/>
        </a:defRPr>
      </a:lvl5pPr>
      <a:lvl6pPr marL="2283043" algn="l" defTabSz="913217" rtl="0" eaLnBrk="1" latinLnBrk="0" hangingPunct="1">
        <a:defRPr sz="1800" kern="1200">
          <a:solidFill>
            <a:schemeClr val="tx1"/>
          </a:solidFill>
          <a:latin typeface="+mn-lt"/>
          <a:ea typeface="+mn-ea"/>
          <a:cs typeface="+mn-cs"/>
        </a:defRPr>
      </a:lvl6pPr>
      <a:lvl7pPr marL="2739652" algn="l" defTabSz="913217" rtl="0" eaLnBrk="1" latinLnBrk="0" hangingPunct="1">
        <a:defRPr sz="1800" kern="1200">
          <a:solidFill>
            <a:schemeClr val="tx1"/>
          </a:solidFill>
          <a:latin typeface="+mn-lt"/>
          <a:ea typeface="+mn-ea"/>
          <a:cs typeface="+mn-cs"/>
        </a:defRPr>
      </a:lvl7pPr>
      <a:lvl8pPr marL="3196260" algn="l" defTabSz="913217" rtl="0" eaLnBrk="1" latinLnBrk="0" hangingPunct="1">
        <a:defRPr sz="1800" kern="1200">
          <a:solidFill>
            <a:schemeClr val="tx1"/>
          </a:solidFill>
          <a:latin typeface="+mn-lt"/>
          <a:ea typeface="+mn-ea"/>
          <a:cs typeface="+mn-cs"/>
        </a:defRPr>
      </a:lvl8pPr>
      <a:lvl9pPr marL="3652869" algn="l" defTabSz="91321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5.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gif"/><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Inference#Automatic_logical_inference"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en.wikipedia.org/wiki/User_(computi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CT4_HDR.jpg"/>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18000"/>
                    </a14:imgEffect>
                    <a14:imgEffect>
                      <a14:brightnessContrast bright="2000" contrast="9000"/>
                    </a14:imgEffect>
                  </a14:imgLayer>
                </a14:imgProps>
              </a:ext>
              <a:ext uri="{28A0092B-C50C-407E-A947-70E740481C1C}">
                <a14:useLocalDpi xmlns:a14="http://schemas.microsoft.com/office/drawing/2010/main"/>
              </a:ext>
            </a:extLst>
          </a:blip>
          <a:srcRect/>
          <a:stretch/>
        </p:blipFill>
        <p:spPr bwMode="auto">
          <a:xfrm>
            <a:off x="-1134" y="0"/>
            <a:ext cx="2145059"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8"/>
          <p:cNvSpPr txBox="1">
            <a:spLocks noChangeArrowheads="1"/>
          </p:cNvSpPr>
          <p:nvPr/>
        </p:nvSpPr>
        <p:spPr bwMode="auto">
          <a:xfrm>
            <a:off x="2463925" y="4581422"/>
            <a:ext cx="5047934" cy="3385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09" tIns="45705" rIns="91409" bIns="45705">
            <a:spAutoFit/>
          </a:bodyPr>
          <a:lstStyle>
            <a:lvl1pPr>
              <a:defRPr sz="2400">
                <a:solidFill>
                  <a:schemeClr val="tx1"/>
                </a:solidFill>
                <a:latin typeface="Arial" charset="0"/>
                <a:ea typeface="ＭＳ Ｐゴシック" pitchFamily="-65" charset="-128"/>
              </a:defRPr>
            </a:lvl1pPr>
            <a:lvl2pPr marL="742950" indent="-285750">
              <a:defRPr sz="2400">
                <a:solidFill>
                  <a:schemeClr val="tx1"/>
                </a:solidFill>
                <a:latin typeface="Arial" charset="0"/>
                <a:ea typeface="ＭＳ Ｐゴシック" pitchFamily="-65" charset="-128"/>
              </a:defRPr>
            </a:lvl2pPr>
            <a:lvl3pPr marL="1143000" indent="-228600">
              <a:defRPr sz="2400">
                <a:solidFill>
                  <a:schemeClr val="tx1"/>
                </a:solidFill>
                <a:latin typeface="Arial" charset="0"/>
                <a:ea typeface="ＭＳ Ｐゴシック" pitchFamily="-65" charset="-128"/>
              </a:defRPr>
            </a:lvl3pPr>
            <a:lvl4pPr marL="1600200" indent="-228600">
              <a:defRPr sz="2400">
                <a:solidFill>
                  <a:schemeClr val="tx1"/>
                </a:solidFill>
                <a:latin typeface="Arial" charset="0"/>
                <a:ea typeface="ＭＳ Ｐゴシック" pitchFamily="-65" charset="-128"/>
              </a:defRPr>
            </a:lvl4pPr>
            <a:lvl5pPr marL="2057400" indent="-228600">
              <a:defRPr sz="2400">
                <a:solidFill>
                  <a:schemeClr val="tx1"/>
                </a:solidFill>
                <a:latin typeface="Arial" charset="0"/>
                <a:ea typeface="ＭＳ Ｐゴシック" pitchFamily="-65"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5"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5"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5"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5" charset="-128"/>
              </a:defRPr>
            </a:lvl9pPr>
          </a:lstStyle>
          <a:p>
            <a:pPr defTabSz="457048">
              <a:defRPr/>
            </a:pPr>
            <a:r>
              <a:rPr lang="en-US" sz="800" dirty="0">
                <a:solidFill>
                  <a:srgbClr val="FFFFFF"/>
                </a:solidFill>
                <a:latin typeface="National Book" charset="0"/>
                <a:ea typeface="National Book" charset="0"/>
                <a:cs typeface="National Book" charset="0"/>
              </a:rPr>
              <a:t>The work depicted here was sponsored by the U.S. Army. Statements and opinions expressed do not necessarily reflect the position or the policy of the United States Government, and no official endorsement should be inferred.</a:t>
            </a:r>
          </a:p>
        </p:txBody>
      </p:sp>
      <p:pic>
        <p:nvPicPr>
          <p:cNvPr id="4" name="Picture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355159" y="320254"/>
            <a:ext cx="1550550" cy="334250"/>
          </a:xfrm>
          <a:prstGeom prst="rect">
            <a:avLst/>
          </a:prstGeom>
        </p:spPr>
      </p:pic>
      <p:cxnSp>
        <p:nvCxnSpPr>
          <p:cNvPr id="13" name="Straight Connector 12"/>
          <p:cNvCxnSpPr/>
          <p:nvPr/>
        </p:nvCxnSpPr>
        <p:spPr>
          <a:xfrm>
            <a:off x="2143925" y="0"/>
            <a:ext cx="0" cy="5143500"/>
          </a:xfrm>
          <a:prstGeom prst="line">
            <a:avLst/>
          </a:prstGeom>
          <a:ln w="38100">
            <a:solidFill>
              <a:srgbClr val="AB1500"/>
            </a:solidFill>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a:xfrm>
            <a:off x="2449605" y="1301761"/>
            <a:ext cx="6191250" cy="1795462"/>
          </a:xfrm>
          <a:prstGeom prst="rect">
            <a:avLst/>
          </a:prstGeom>
        </p:spPr>
        <p:txBody>
          <a:bodyPr lIns="91438" tIns="45719" rIns="91438" bIns="45719">
            <a:noAutofit/>
          </a:bodyPr>
          <a:lstStyle>
            <a:lvl1pPr algn="ctr" defTabSz="91324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1200"/>
              </a:spcAft>
            </a:pPr>
            <a:r>
              <a:rPr lang="en-US" sz="3600" b="1" dirty="0">
                <a:solidFill>
                  <a:srgbClr val="FFC000"/>
                </a:solidFill>
                <a:latin typeface="National Book" panose="02000503000000020004" pitchFamily="2" charset="77"/>
                <a:ea typeface="National Book" panose="02000503000000020004" pitchFamily="2" charset="77"/>
                <a:cs typeface="National" charset="0"/>
              </a:rPr>
              <a:t>Integrating an Engagement Classification Pipeline into a GIFT Cybersecurity Module</a:t>
            </a:r>
            <a:endParaRPr lang="en-US" sz="1100" dirty="0">
              <a:solidFill>
                <a:srgbClr val="FFC000"/>
              </a:solidFill>
              <a:latin typeface="National Book" panose="02000503000000020004" pitchFamily="2" charset="77"/>
              <a:ea typeface="National Book" panose="02000503000000020004" pitchFamily="2" charset="77"/>
              <a:cs typeface="National Book" charset="0"/>
            </a:endParaRPr>
          </a:p>
        </p:txBody>
      </p:sp>
      <p:pic>
        <p:nvPicPr>
          <p:cNvPr id="18" name="Picture 17"/>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8640855" y="4581422"/>
            <a:ext cx="264854" cy="320882"/>
          </a:xfrm>
          <a:prstGeom prst="rect">
            <a:avLst/>
          </a:prstGeom>
        </p:spPr>
      </p:pic>
      <p:sp>
        <p:nvSpPr>
          <p:cNvPr id="2" name="TextBox 1">
            <a:extLst>
              <a:ext uri="{FF2B5EF4-FFF2-40B4-BE49-F238E27FC236}">
                <a16:creationId xmlns:a16="http://schemas.microsoft.com/office/drawing/2014/main" id="{9B78BE54-D1A5-4D83-BF82-AFA0E8FD170F}"/>
              </a:ext>
            </a:extLst>
          </p:cNvPr>
          <p:cNvSpPr txBox="1"/>
          <p:nvPr/>
        </p:nvSpPr>
        <p:spPr>
          <a:xfrm>
            <a:off x="2471059" y="3381093"/>
            <a:ext cx="6148341" cy="1200329"/>
          </a:xfrm>
          <a:prstGeom prst="rect">
            <a:avLst/>
          </a:prstGeom>
          <a:noFill/>
        </p:spPr>
        <p:txBody>
          <a:bodyPr wrap="square" rtlCol="0">
            <a:spAutoFit/>
          </a:bodyPr>
          <a:lstStyle/>
          <a:p>
            <a:r>
              <a:rPr lang="en-US" sz="2400" dirty="0">
                <a:solidFill>
                  <a:schemeClr val="bg1"/>
                </a:solidFill>
              </a:rPr>
              <a:t>Benjamin D. Nye, Mark Core, </a:t>
            </a:r>
            <a:br>
              <a:rPr lang="en-US" sz="2400" dirty="0">
                <a:solidFill>
                  <a:schemeClr val="bg1"/>
                </a:solidFill>
              </a:rPr>
            </a:br>
            <a:r>
              <a:rPr lang="en-US" sz="2400" dirty="0">
                <a:solidFill>
                  <a:schemeClr val="bg1"/>
                </a:solidFill>
              </a:rPr>
              <a:t>Daniel Auerbach, </a:t>
            </a:r>
            <a:r>
              <a:rPr lang="en-US" sz="2400" dirty="0" err="1">
                <a:solidFill>
                  <a:schemeClr val="bg1"/>
                </a:solidFill>
              </a:rPr>
              <a:t>Aviroop</a:t>
            </a:r>
            <a:r>
              <a:rPr lang="en-US" sz="2400" dirty="0">
                <a:solidFill>
                  <a:schemeClr val="bg1"/>
                </a:solidFill>
              </a:rPr>
              <a:t> Ghosal, </a:t>
            </a:r>
            <a:br>
              <a:rPr lang="en-US" sz="2400" dirty="0">
                <a:solidFill>
                  <a:schemeClr val="bg1"/>
                </a:solidFill>
              </a:rPr>
            </a:br>
            <a:r>
              <a:rPr lang="en-US" sz="2400" dirty="0">
                <a:solidFill>
                  <a:schemeClr val="bg1"/>
                </a:solidFill>
              </a:rPr>
              <a:t>Shikhar Jaiswal, &amp; Milton Rosenberg</a:t>
            </a:r>
          </a:p>
        </p:txBody>
      </p:sp>
    </p:spTree>
    <p:extLst>
      <p:ext uri="{BB962C8B-B14F-4D97-AF65-F5344CB8AC3E}">
        <p14:creationId xmlns:p14="http://schemas.microsoft.com/office/powerpoint/2010/main" val="1765255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16746-F539-4CB1-874E-CC0C48E61C25}"/>
              </a:ext>
            </a:extLst>
          </p:cNvPr>
          <p:cNvSpPr>
            <a:spLocks noGrp="1"/>
          </p:cNvSpPr>
          <p:nvPr>
            <p:ph type="title"/>
          </p:nvPr>
        </p:nvSpPr>
        <p:spPr/>
        <p:txBody>
          <a:bodyPr/>
          <a:lstStyle/>
          <a:p>
            <a:r>
              <a:rPr lang="en-US" dirty="0"/>
              <a:t>Semi-Supervised Approach</a:t>
            </a:r>
          </a:p>
        </p:txBody>
      </p:sp>
      <p:pic>
        <p:nvPicPr>
          <p:cNvPr id="5" name="Picture 4" descr="A screenshot of a cell phone&#10;&#10;Description automatically generated">
            <a:extLst>
              <a:ext uri="{FF2B5EF4-FFF2-40B4-BE49-F238E27FC236}">
                <a16:creationId xmlns:a16="http://schemas.microsoft.com/office/drawing/2014/main" id="{3327E538-3B6D-43A0-B68F-1AB7EC7FBED6}"/>
              </a:ext>
            </a:extLst>
          </p:cNvPr>
          <p:cNvPicPr>
            <a:picLocks noChangeAspect="1"/>
          </p:cNvPicPr>
          <p:nvPr/>
        </p:nvPicPr>
        <p:blipFill>
          <a:blip r:embed="rId2"/>
          <a:stretch>
            <a:fillRect/>
          </a:stretch>
        </p:blipFill>
        <p:spPr>
          <a:xfrm>
            <a:off x="0" y="1138879"/>
            <a:ext cx="9144000" cy="3798642"/>
          </a:xfrm>
          <a:prstGeom prst="rect">
            <a:avLst/>
          </a:prstGeom>
          <a:solidFill>
            <a:schemeClr val="bg1"/>
          </a:solidFill>
        </p:spPr>
      </p:pic>
    </p:spTree>
    <p:extLst>
      <p:ext uri="{BB962C8B-B14F-4D97-AF65-F5344CB8AC3E}">
        <p14:creationId xmlns:p14="http://schemas.microsoft.com/office/powerpoint/2010/main" val="423879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FF93B-EA30-424A-BA8E-918BBE1FC27B}"/>
              </a:ext>
            </a:extLst>
          </p:cNvPr>
          <p:cNvSpPr>
            <a:spLocks noGrp="1"/>
          </p:cNvSpPr>
          <p:nvPr>
            <p:ph type="title"/>
          </p:nvPr>
        </p:nvSpPr>
        <p:spPr/>
        <p:txBody>
          <a:bodyPr/>
          <a:lstStyle/>
          <a:p>
            <a:r>
              <a:rPr lang="en-US" dirty="0"/>
              <a:t>What is the cost of the data?</a:t>
            </a:r>
          </a:p>
        </p:txBody>
      </p:sp>
      <p:sp>
        <p:nvSpPr>
          <p:cNvPr id="3" name="Content Placeholder 2">
            <a:extLst>
              <a:ext uri="{FF2B5EF4-FFF2-40B4-BE49-F238E27FC236}">
                <a16:creationId xmlns:a16="http://schemas.microsoft.com/office/drawing/2014/main" id="{77AEC648-72DC-48C0-A8E5-1B3780F2AF57}"/>
              </a:ext>
            </a:extLst>
          </p:cNvPr>
          <p:cNvSpPr>
            <a:spLocks noGrp="1"/>
          </p:cNvSpPr>
          <p:nvPr>
            <p:ph idx="1"/>
          </p:nvPr>
        </p:nvSpPr>
        <p:spPr>
          <a:xfrm>
            <a:off x="457200" y="1063228"/>
            <a:ext cx="8229600" cy="3739681"/>
          </a:xfrm>
        </p:spPr>
        <p:txBody>
          <a:bodyPr>
            <a:normAutofit/>
          </a:bodyPr>
          <a:lstStyle/>
          <a:p>
            <a:r>
              <a:rPr lang="en-US" sz="2800" dirty="0"/>
              <a:t>Data Costs (from high to low)</a:t>
            </a:r>
            <a:endParaRPr lang="en-US" b="1" dirty="0"/>
          </a:p>
          <a:p>
            <a:pPr marL="342900" indent="-342900">
              <a:buFont typeface="Arial" panose="020B0604020202020204" pitchFamily="34" charset="0"/>
              <a:buChar char="•"/>
            </a:pPr>
            <a:endParaRPr lang="en-US" b="1" dirty="0"/>
          </a:p>
          <a:p>
            <a:pPr marL="342900" indent="-342900">
              <a:buFont typeface="Arial" panose="020B0604020202020204" pitchFamily="34" charset="0"/>
              <a:buChar char="•"/>
            </a:pPr>
            <a:r>
              <a:rPr lang="en-US" b="1" dirty="0"/>
              <a:t>Pedagogical Expert: </a:t>
            </a:r>
            <a:r>
              <a:rPr lang="en-US" dirty="0"/>
              <a:t>Reliable, trained annotators who review data</a:t>
            </a:r>
          </a:p>
          <a:p>
            <a:pPr marL="342900" indent="-342900">
              <a:buFont typeface="Arial" panose="020B0604020202020204" pitchFamily="34" charset="0"/>
              <a:buChar char="•"/>
            </a:pPr>
            <a:r>
              <a:rPr lang="en-US" b="1" dirty="0"/>
              <a:t>Expert User: </a:t>
            </a:r>
            <a:r>
              <a:rPr lang="en-US" dirty="0"/>
              <a:t>Highly trained user who uses system to generate data</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b="1" dirty="0"/>
              <a:t>Novice User: </a:t>
            </a:r>
            <a:r>
              <a:rPr lang="en-US" dirty="0"/>
              <a:t>Users who are barely ready for a task to generate data</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b="1" dirty="0"/>
              <a:t>Target Users: </a:t>
            </a:r>
            <a:r>
              <a:rPr lang="en-US" dirty="0"/>
              <a:t>Users who would typically use system in their normal training, but whose skill levels may be unknown</a:t>
            </a:r>
            <a:endParaRPr lang="en-US" b="1" dirty="0"/>
          </a:p>
        </p:txBody>
      </p:sp>
    </p:spTree>
    <p:extLst>
      <p:ext uri="{BB962C8B-B14F-4D97-AF65-F5344CB8AC3E}">
        <p14:creationId xmlns:p14="http://schemas.microsoft.com/office/powerpoint/2010/main" val="4177788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8"/>
          <p:cNvSpPr txBox="1">
            <a:spLocks noGrp="1"/>
          </p:cNvSpPr>
          <p:nvPr>
            <p:ph type="title"/>
          </p:nvPr>
        </p:nvSpPr>
        <p:spPr>
          <a:xfrm>
            <a:off x="594458" y="-212810"/>
            <a:ext cx="8229600" cy="857250"/>
          </a:xfrm>
          <a:prstGeom prst="rect">
            <a:avLst/>
          </a:prstGeom>
          <a:noFill/>
          <a:ln>
            <a:noFill/>
          </a:ln>
        </p:spPr>
        <p:txBody>
          <a:bodyPr spcFirstLastPara="1" vert="horz" wrap="square" lIns="68569" tIns="34275" rIns="68569" bIns="34275" rtlCol="0" anchor="ctr" anchorCtr="0">
            <a:noAutofit/>
          </a:bodyPr>
          <a:lstStyle/>
          <a:p>
            <a:pPr algn="ctr">
              <a:buSzPts val="4500"/>
            </a:pPr>
            <a:r>
              <a:rPr lang="en-US" sz="3600" b="0" dirty="0">
                <a:solidFill>
                  <a:srgbClr val="F1C232"/>
                </a:solidFill>
              </a:rPr>
              <a:t>ELITE Results</a:t>
            </a:r>
            <a:endParaRPr sz="3600" b="0" dirty="0">
              <a:solidFill>
                <a:srgbClr val="F1C232"/>
              </a:solidFill>
            </a:endParaRPr>
          </a:p>
        </p:txBody>
      </p:sp>
      <p:sp>
        <p:nvSpPr>
          <p:cNvPr id="183" name="Google Shape;183;p28"/>
          <p:cNvSpPr txBox="1"/>
          <p:nvPr/>
        </p:nvSpPr>
        <p:spPr>
          <a:xfrm>
            <a:off x="333224" y="373682"/>
            <a:ext cx="8590725" cy="846900"/>
          </a:xfrm>
          <a:prstGeom prst="rect">
            <a:avLst/>
          </a:prstGeom>
          <a:noFill/>
          <a:ln>
            <a:noFill/>
          </a:ln>
        </p:spPr>
        <p:txBody>
          <a:bodyPr spcFirstLastPara="1" wrap="square" lIns="68569" tIns="34275" rIns="68569" bIns="34275" anchor="ctr" anchorCtr="0">
            <a:noAutofit/>
          </a:bodyPr>
          <a:lstStyle/>
          <a:p>
            <a:pPr algn="ctr"/>
            <a:r>
              <a:rPr lang="en-US" sz="2250" dirty="0">
                <a:solidFill>
                  <a:srgbClr val="FFFFFF"/>
                </a:solidFill>
                <a:latin typeface="Helvetica Neue"/>
                <a:ea typeface="Helvetica Neue"/>
                <a:cs typeface="Helvetica Neue"/>
                <a:sym typeface="Helvetica Neue"/>
              </a:rPr>
              <a:t>Clustering and Alignment Analysis</a:t>
            </a:r>
            <a:endParaRPr sz="2250" dirty="0">
              <a:solidFill>
                <a:srgbClr val="FFFFFF"/>
              </a:solidFill>
              <a:latin typeface="Helvetica Neue"/>
              <a:ea typeface="Helvetica Neue"/>
              <a:cs typeface="Helvetica Neue"/>
              <a:sym typeface="Helvetica Neue"/>
            </a:endParaRPr>
          </a:p>
        </p:txBody>
      </p:sp>
      <p:pic>
        <p:nvPicPr>
          <p:cNvPr id="184" name="Google Shape;184;p28"/>
          <p:cNvPicPr preferRelativeResize="0"/>
          <p:nvPr/>
        </p:nvPicPr>
        <p:blipFill>
          <a:blip r:embed="rId3">
            <a:alphaModFix/>
          </a:blip>
          <a:stretch>
            <a:fillRect/>
          </a:stretch>
        </p:blipFill>
        <p:spPr>
          <a:xfrm>
            <a:off x="36862" y="985262"/>
            <a:ext cx="4477988" cy="3358490"/>
          </a:xfrm>
          <a:prstGeom prst="rect">
            <a:avLst/>
          </a:prstGeom>
          <a:noFill/>
          <a:ln>
            <a:noFill/>
          </a:ln>
        </p:spPr>
      </p:pic>
      <p:pic>
        <p:nvPicPr>
          <p:cNvPr id="185" name="Google Shape;185;p28"/>
          <p:cNvPicPr preferRelativeResize="0"/>
          <p:nvPr/>
        </p:nvPicPr>
        <p:blipFill>
          <a:blip r:embed="rId4">
            <a:alphaModFix/>
          </a:blip>
          <a:stretch>
            <a:fillRect/>
          </a:stretch>
        </p:blipFill>
        <p:spPr>
          <a:xfrm>
            <a:off x="4608862" y="985262"/>
            <a:ext cx="4477988" cy="335851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4"/>
          <p:cNvSpPr txBox="1">
            <a:spLocks noGrp="1"/>
          </p:cNvSpPr>
          <p:nvPr>
            <p:ph type="title"/>
          </p:nvPr>
        </p:nvSpPr>
        <p:spPr>
          <a:xfrm>
            <a:off x="594458" y="-212810"/>
            <a:ext cx="8229600" cy="857250"/>
          </a:xfrm>
          <a:prstGeom prst="rect">
            <a:avLst/>
          </a:prstGeom>
          <a:noFill/>
          <a:ln>
            <a:noFill/>
          </a:ln>
        </p:spPr>
        <p:txBody>
          <a:bodyPr spcFirstLastPara="1" vert="horz" wrap="square" lIns="68569" tIns="34275" rIns="68569" bIns="34275" rtlCol="0" anchor="ctr" anchorCtr="0">
            <a:noAutofit/>
          </a:bodyPr>
          <a:lstStyle/>
          <a:p>
            <a:pPr algn="ctr">
              <a:buSzPts val="4500"/>
            </a:pPr>
            <a:r>
              <a:rPr lang="en-US" sz="3600" b="0" dirty="0">
                <a:solidFill>
                  <a:srgbClr val="F1C232"/>
                </a:solidFill>
              </a:rPr>
              <a:t>ELITE Results</a:t>
            </a:r>
            <a:endParaRPr sz="3600" b="0" dirty="0">
              <a:solidFill>
                <a:srgbClr val="F1C232"/>
              </a:solidFill>
            </a:endParaRPr>
          </a:p>
        </p:txBody>
      </p:sp>
      <p:sp>
        <p:nvSpPr>
          <p:cNvPr id="158" name="Google Shape;158;p24"/>
          <p:cNvSpPr txBox="1"/>
          <p:nvPr/>
        </p:nvSpPr>
        <p:spPr>
          <a:xfrm>
            <a:off x="333224" y="512225"/>
            <a:ext cx="8590725" cy="846900"/>
          </a:xfrm>
          <a:prstGeom prst="rect">
            <a:avLst/>
          </a:prstGeom>
          <a:noFill/>
          <a:ln>
            <a:noFill/>
          </a:ln>
        </p:spPr>
        <p:txBody>
          <a:bodyPr spcFirstLastPara="1" wrap="square" lIns="68569" tIns="34275" rIns="68569" bIns="34275" anchor="ctr" anchorCtr="0">
            <a:noAutofit/>
          </a:bodyPr>
          <a:lstStyle/>
          <a:p>
            <a:pPr algn="ctr"/>
            <a:r>
              <a:rPr lang="en-US" sz="2250">
                <a:solidFill>
                  <a:srgbClr val="FFFFFF"/>
                </a:solidFill>
                <a:latin typeface="Helvetica Neue"/>
                <a:ea typeface="Helvetica Neue"/>
                <a:cs typeface="Helvetica Neue"/>
                <a:sym typeface="Helvetica Neue"/>
              </a:rPr>
              <a:t>Classification Analysis</a:t>
            </a:r>
            <a:endParaRPr sz="2250">
              <a:solidFill>
                <a:srgbClr val="FFFFFF"/>
              </a:solidFill>
              <a:latin typeface="Helvetica Neue"/>
              <a:ea typeface="Helvetica Neue"/>
              <a:cs typeface="Helvetica Neue"/>
              <a:sym typeface="Helvetica Neue"/>
            </a:endParaRPr>
          </a:p>
        </p:txBody>
      </p:sp>
      <p:pic>
        <p:nvPicPr>
          <p:cNvPr id="159" name="Google Shape;159;p24"/>
          <p:cNvPicPr preferRelativeResize="0"/>
          <p:nvPr/>
        </p:nvPicPr>
        <p:blipFill>
          <a:blip r:embed="rId3">
            <a:alphaModFix/>
          </a:blip>
          <a:stretch>
            <a:fillRect/>
          </a:stretch>
        </p:blipFill>
        <p:spPr>
          <a:xfrm>
            <a:off x="50719" y="1149896"/>
            <a:ext cx="4444988" cy="3333752"/>
          </a:xfrm>
          <a:prstGeom prst="rect">
            <a:avLst/>
          </a:prstGeom>
          <a:noFill/>
          <a:ln>
            <a:noFill/>
          </a:ln>
        </p:spPr>
      </p:pic>
      <p:pic>
        <p:nvPicPr>
          <p:cNvPr id="160" name="Google Shape;160;p24"/>
          <p:cNvPicPr preferRelativeResize="0"/>
          <p:nvPr/>
        </p:nvPicPr>
        <p:blipFill>
          <a:blip r:embed="rId4">
            <a:alphaModFix/>
          </a:blip>
          <a:stretch>
            <a:fillRect/>
          </a:stretch>
        </p:blipFill>
        <p:spPr>
          <a:xfrm>
            <a:off x="4648294" y="1149910"/>
            <a:ext cx="4444988" cy="333373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3C7BA1B-A35B-4E6A-A9FE-DF56CECF86B4}"/>
              </a:ext>
            </a:extLst>
          </p:cNvPr>
          <p:cNvSpPr txBox="1">
            <a:spLocks/>
          </p:cNvSpPr>
          <p:nvPr/>
        </p:nvSpPr>
        <p:spPr>
          <a:xfrm>
            <a:off x="1173018" y="1714500"/>
            <a:ext cx="6982691" cy="857250"/>
          </a:xfrm>
          <a:prstGeom prst="rect">
            <a:avLst/>
          </a:prstGeom>
        </p:spPr>
        <p:txBody>
          <a:bodyPr/>
          <a:lstStyle>
            <a:lvl1pPr algn="l" defTabSz="913217" rtl="0" eaLnBrk="1" latinLnBrk="0" hangingPunct="1">
              <a:spcBef>
                <a:spcPct val="0"/>
              </a:spcBef>
              <a:buNone/>
              <a:defRPr sz="3400" b="1" kern="1200">
                <a:solidFill>
                  <a:srgbClr val="FFCC00"/>
                </a:solidFill>
                <a:latin typeface="National Bold"/>
                <a:ea typeface="+mj-ea"/>
                <a:cs typeface="National Bold"/>
              </a:defRPr>
            </a:lvl1pPr>
          </a:lstStyle>
          <a:p>
            <a:pPr algn="ctr"/>
            <a:r>
              <a:rPr lang="en-US" sz="4000" b="0" dirty="0"/>
              <a:t>GIFT Cybersecurity Mini-Course </a:t>
            </a:r>
            <a:br>
              <a:rPr lang="en-US" sz="4000" b="0" dirty="0"/>
            </a:br>
            <a:r>
              <a:rPr lang="en-US" sz="4000" b="0" dirty="0"/>
              <a:t>&amp; Integration</a:t>
            </a:r>
            <a:endParaRPr lang="en-US" b="0" dirty="0"/>
          </a:p>
        </p:txBody>
      </p:sp>
    </p:spTree>
    <p:extLst>
      <p:ext uri="{BB962C8B-B14F-4D97-AF65-F5344CB8AC3E}">
        <p14:creationId xmlns:p14="http://schemas.microsoft.com/office/powerpoint/2010/main" val="2428823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457200" y="205979"/>
            <a:ext cx="8229600" cy="857250"/>
          </a:xfrm>
          <a:prstGeom prst="rect">
            <a:avLst/>
          </a:prstGeom>
          <a:noFill/>
          <a:ln>
            <a:noFill/>
          </a:ln>
        </p:spPr>
        <p:txBody>
          <a:bodyPr spcFirstLastPara="1" vert="horz" wrap="square" lIns="68569" tIns="34275" rIns="68569" bIns="34275" rtlCol="0" anchor="ctr" anchorCtr="0">
            <a:noAutofit/>
          </a:bodyPr>
          <a:lstStyle/>
          <a:p>
            <a:pPr algn="ctr">
              <a:spcBef>
                <a:spcPts val="0"/>
              </a:spcBef>
              <a:buClr>
                <a:srgbClr val="FFCC00"/>
              </a:buClr>
              <a:buSzPts val="1800"/>
            </a:pPr>
            <a:r>
              <a:rPr lang="en-US" sz="3600" b="0" dirty="0"/>
              <a:t>GIFT Integration</a:t>
            </a:r>
            <a:endParaRPr sz="3600" b="0" dirty="0"/>
          </a:p>
        </p:txBody>
      </p:sp>
      <p:sp>
        <p:nvSpPr>
          <p:cNvPr id="6" name="Google Shape;105;p19">
            <a:extLst>
              <a:ext uri="{FF2B5EF4-FFF2-40B4-BE49-F238E27FC236}">
                <a16:creationId xmlns:a16="http://schemas.microsoft.com/office/drawing/2014/main" id="{CBC9D8D9-11AC-479F-995B-B65EC1FE88C7}"/>
              </a:ext>
            </a:extLst>
          </p:cNvPr>
          <p:cNvSpPr txBox="1"/>
          <p:nvPr/>
        </p:nvSpPr>
        <p:spPr>
          <a:xfrm>
            <a:off x="7475466" y="1142424"/>
            <a:ext cx="1526532" cy="695025"/>
          </a:xfrm>
          <a:prstGeom prst="rect">
            <a:avLst/>
          </a:prstGeom>
          <a:noFill/>
          <a:ln>
            <a:noFill/>
          </a:ln>
        </p:spPr>
        <p:txBody>
          <a:bodyPr spcFirstLastPara="1" wrap="square" lIns="68569" tIns="34275" rIns="68569" bIns="34275" anchor="t" anchorCtr="0">
            <a:noAutofit/>
          </a:bodyPr>
          <a:lstStyle/>
          <a:p>
            <a:pPr>
              <a:buClr>
                <a:srgbClr val="FFFFFF"/>
              </a:buClr>
              <a:buSzPts val="2220"/>
            </a:pPr>
            <a:r>
              <a:rPr lang="en-US" sz="1665" b="1" dirty="0">
                <a:solidFill>
                  <a:srgbClr val="FFFFFF"/>
                </a:solidFill>
                <a:latin typeface="Helvetica Neue"/>
                <a:sym typeface="Helvetica Neue"/>
              </a:rPr>
              <a:t>Classification</a:t>
            </a:r>
            <a:endParaRPr sz="1350" dirty="0"/>
          </a:p>
        </p:txBody>
      </p:sp>
      <p:pic>
        <p:nvPicPr>
          <p:cNvPr id="7" name="Google Shape;110;p19">
            <a:extLst>
              <a:ext uri="{FF2B5EF4-FFF2-40B4-BE49-F238E27FC236}">
                <a16:creationId xmlns:a16="http://schemas.microsoft.com/office/drawing/2014/main" id="{74DD71DD-93B6-48B4-A2EE-9F29A75A993C}"/>
              </a:ext>
            </a:extLst>
          </p:cNvPr>
          <p:cNvPicPr preferRelativeResize="0"/>
          <p:nvPr/>
        </p:nvPicPr>
        <p:blipFill rotWithShape="1">
          <a:blip r:embed="rId3">
            <a:alphaModFix/>
          </a:blip>
          <a:srcRect/>
          <a:stretch/>
        </p:blipFill>
        <p:spPr>
          <a:xfrm>
            <a:off x="6000632" y="1341632"/>
            <a:ext cx="1202970" cy="1003688"/>
          </a:xfrm>
          <a:prstGeom prst="rect">
            <a:avLst/>
          </a:prstGeom>
          <a:solidFill>
            <a:srgbClr val="FFFFFF"/>
          </a:solidFill>
          <a:ln>
            <a:noFill/>
          </a:ln>
        </p:spPr>
      </p:pic>
      <p:pic>
        <p:nvPicPr>
          <p:cNvPr id="9" name="Picture 2">
            <a:extLst>
              <a:ext uri="{FF2B5EF4-FFF2-40B4-BE49-F238E27FC236}">
                <a16:creationId xmlns:a16="http://schemas.microsoft.com/office/drawing/2014/main" id="{558D4F23-31AD-4ED4-A56A-C95014E868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3619" y="1500408"/>
            <a:ext cx="1788974" cy="605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a:extLst>
              <a:ext uri="{FF2B5EF4-FFF2-40B4-BE49-F238E27FC236}">
                <a16:creationId xmlns:a16="http://schemas.microsoft.com/office/drawing/2014/main" id="{F771B631-7400-42E2-98D4-BD5D2943D0BE}"/>
              </a:ext>
            </a:extLst>
          </p:cNvPr>
          <p:cNvCxnSpPr/>
          <p:nvPr/>
        </p:nvCxnSpPr>
        <p:spPr>
          <a:xfrm>
            <a:off x="8039760" y="1786712"/>
            <a:ext cx="0" cy="555812"/>
          </a:xfrm>
          <a:prstGeom prst="straightConnector1">
            <a:avLst/>
          </a:prstGeom>
          <a:ln w="57150">
            <a:solidFill>
              <a:schemeClr val="bg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F3F4B5-FA41-478F-8FE8-6ED689A4581A}"/>
              </a:ext>
            </a:extLst>
          </p:cNvPr>
          <p:cNvSpPr txBox="1"/>
          <p:nvPr/>
        </p:nvSpPr>
        <p:spPr>
          <a:xfrm>
            <a:off x="7517009" y="2254500"/>
            <a:ext cx="912430" cy="276999"/>
          </a:xfrm>
          <a:prstGeom prst="rect">
            <a:avLst/>
          </a:prstGeom>
          <a:noFill/>
        </p:spPr>
        <p:txBody>
          <a:bodyPr wrap="none" rtlCol="0">
            <a:spAutoFit/>
          </a:bodyPr>
          <a:lstStyle/>
          <a:p>
            <a:pPr algn="ctr"/>
            <a:r>
              <a:rPr lang="en-US" sz="12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Disengaged</a:t>
            </a:r>
          </a:p>
        </p:txBody>
      </p:sp>
      <p:cxnSp>
        <p:nvCxnSpPr>
          <p:cNvPr id="12" name="Straight Arrow Connector 11">
            <a:extLst>
              <a:ext uri="{FF2B5EF4-FFF2-40B4-BE49-F238E27FC236}">
                <a16:creationId xmlns:a16="http://schemas.microsoft.com/office/drawing/2014/main" id="{182F56AC-4758-444C-A35F-549A605A5A51}"/>
              </a:ext>
            </a:extLst>
          </p:cNvPr>
          <p:cNvCxnSpPr/>
          <p:nvPr/>
        </p:nvCxnSpPr>
        <p:spPr>
          <a:xfrm>
            <a:off x="8730042" y="1786712"/>
            <a:ext cx="0" cy="555812"/>
          </a:xfrm>
          <a:prstGeom prst="straightConnector1">
            <a:avLst/>
          </a:prstGeom>
          <a:ln w="57150">
            <a:solidFill>
              <a:schemeClr val="bg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E39F6CD-0A15-4262-9BFB-E9ADE2159F84}"/>
              </a:ext>
            </a:extLst>
          </p:cNvPr>
          <p:cNvSpPr txBox="1"/>
          <p:nvPr/>
        </p:nvSpPr>
        <p:spPr>
          <a:xfrm>
            <a:off x="8423412" y="2252033"/>
            <a:ext cx="896397" cy="276999"/>
          </a:xfrm>
          <a:prstGeom prst="rect">
            <a:avLst/>
          </a:prstGeom>
          <a:noFill/>
        </p:spPr>
        <p:txBody>
          <a:bodyPr wrap="square" rtlCol="0">
            <a:spAutoFit/>
          </a:bodyPr>
          <a:lstStyle/>
          <a:p>
            <a:pPr algn="ctr"/>
            <a:r>
              <a:rPr lang="en-US" sz="12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Engaged</a:t>
            </a:r>
          </a:p>
        </p:txBody>
      </p:sp>
      <p:sp>
        <p:nvSpPr>
          <p:cNvPr id="14" name="TextBox 13">
            <a:extLst>
              <a:ext uri="{FF2B5EF4-FFF2-40B4-BE49-F238E27FC236}">
                <a16:creationId xmlns:a16="http://schemas.microsoft.com/office/drawing/2014/main" id="{D83355DA-F48C-4D63-9385-871804F072E7}"/>
              </a:ext>
            </a:extLst>
          </p:cNvPr>
          <p:cNvSpPr txBox="1"/>
          <p:nvPr/>
        </p:nvSpPr>
        <p:spPr>
          <a:xfrm>
            <a:off x="272505" y="1360008"/>
            <a:ext cx="1114661" cy="646331"/>
          </a:xfrm>
          <a:prstGeom prst="rect">
            <a:avLst/>
          </a:prstGeom>
          <a:solidFill>
            <a:schemeClr val="accent2">
              <a:lumMod val="20000"/>
              <a:lumOff val="80000"/>
            </a:schemeClr>
          </a:solidFill>
          <a:ln w="19050">
            <a:solidFill>
              <a:schemeClr val="tx1"/>
            </a:solidFill>
          </a:ln>
        </p:spPr>
        <p:txBody>
          <a:bodyPr wrap="square" lIns="91438" tIns="45719" rIns="91438" bIns="45719" rtlCol="0">
            <a:spAutoFit/>
          </a:bodyPr>
          <a:lstStyle/>
          <a:p>
            <a:pPr algn="ctr"/>
            <a:r>
              <a:rPr lang="en-US" dirty="0"/>
              <a:t>Learning System</a:t>
            </a:r>
          </a:p>
        </p:txBody>
      </p:sp>
      <p:sp>
        <p:nvSpPr>
          <p:cNvPr id="15" name="TextBox 14">
            <a:extLst>
              <a:ext uri="{FF2B5EF4-FFF2-40B4-BE49-F238E27FC236}">
                <a16:creationId xmlns:a16="http://schemas.microsoft.com/office/drawing/2014/main" id="{E38E54A8-F327-408E-8FD9-F7BE9C92456F}"/>
              </a:ext>
            </a:extLst>
          </p:cNvPr>
          <p:cNvSpPr txBox="1"/>
          <p:nvPr/>
        </p:nvSpPr>
        <p:spPr>
          <a:xfrm>
            <a:off x="212974" y="2408330"/>
            <a:ext cx="1222665" cy="923328"/>
          </a:xfrm>
          <a:prstGeom prst="rect">
            <a:avLst/>
          </a:prstGeom>
          <a:solidFill>
            <a:schemeClr val="accent2">
              <a:lumMod val="20000"/>
              <a:lumOff val="80000"/>
            </a:schemeClr>
          </a:solidFill>
          <a:ln w="19050">
            <a:solidFill>
              <a:schemeClr val="tx1"/>
            </a:solidFill>
          </a:ln>
        </p:spPr>
        <p:txBody>
          <a:bodyPr wrap="square" lIns="91438" tIns="45719" rIns="91438" bIns="45719" rtlCol="0">
            <a:spAutoFit/>
          </a:bodyPr>
          <a:lstStyle/>
          <a:p>
            <a:pPr algn="ctr"/>
            <a:r>
              <a:rPr lang="en-US" dirty="0"/>
              <a:t>Agent Container</a:t>
            </a:r>
          </a:p>
          <a:p>
            <a:pPr algn="ctr"/>
            <a:r>
              <a:rPr lang="en-US" dirty="0"/>
              <a:t>Module</a:t>
            </a:r>
          </a:p>
        </p:txBody>
      </p:sp>
      <p:sp>
        <p:nvSpPr>
          <p:cNvPr id="17" name="TextBox 16">
            <a:extLst>
              <a:ext uri="{FF2B5EF4-FFF2-40B4-BE49-F238E27FC236}">
                <a16:creationId xmlns:a16="http://schemas.microsoft.com/office/drawing/2014/main" id="{01C7593B-FFBE-42FE-B090-F584E6943E04}"/>
              </a:ext>
            </a:extLst>
          </p:cNvPr>
          <p:cNvSpPr txBox="1"/>
          <p:nvPr/>
        </p:nvSpPr>
        <p:spPr>
          <a:xfrm>
            <a:off x="1709642" y="2420108"/>
            <a:ext cx="1190232" cy="923328"/>
          </a:xfrm>
          <a:prstGeom prst="rect">
            <a:avLst/>
          </a:prstGeom>
          <a:solidFill>
            <a:schemeClr val="accent2">
              <a:lumMod val="20000"/>
              <a:lumOff val="80000"/>
            </a:schemeClr>
          </a:solidFill>
          <a:ln w="19050">
            <a:solidFill>
              <a:schemeClr val="tx1"/>
            </a:solidFill>
          </a:ln>
        </p:spPr>
        <p:txBody>
          <a:bodyPr wrap="square" lIns="91438" tIns="45719" rIns="91438" bIns="45719" rtlCol="0">
            <a:spAutoFit/>
          </a:bodyPr>
          <a:lstStyle/>
          <a:p>
            <a:pPr algn="ctr"/>
            <a:r>
              <a:rPr lang="en-US" dirty="0" err="1"/>
              <a:t>xAPI</a:t>
            </a:r>
            <a:r>
              <a:rPr lang="en-US" dirty="0"/>
              <a:t> Logging</a:t>
            </a:r>
            <a:br>
              <a:rPr lang="en-US" dirty="0"/>
            </a:br>
            <a:r>
              <a:rPr lang="en-US" dirty="0"/>
              <a:t>Service</a:t>
            </a:r>
          </a:p>
        </p:txBody>
      </p:sp>
      <p:sp>
        <p:nvSpPr>
          <p:cNvPr id="18" name="TextBox 17">
            <a:extLst>
              <a:ext uri="{FF2B5EF4-FFF2-40B4-BE49-F238E27FC236}">
                <a16:creationId xmlns:a16="http://schemas.microsoft.com/office/drawing/2014/main" id="{F42D8976-69F7-4FCE-8AB4-1E0C958BAB53}"/>
              </a:ext>
            </a:extLst>
          </p:cNvPr>
          <p:cNvSpPr txBox="1"/>
          <p:nvPr/>
        </p:nvSpPr>
        <p:spPr>
          <a:xfrm>
            <a:off x="3204063" y="2547524"/>
            <a:ext cx="1114661" cy="646329"/>
          </a:xfrm>
          <a:prstGeom prst="rect">
            <a:avLst/>
          </a:prstGeom>
          <a:solidFill>
            <a:schemeClr val="bg1"/>
          </a:solidFill>
          <a:ln w="19050">
            <a:solidFill>
              <a:schemeClr val="tx1"/>
            </a:solidFill>
          </a:ln>
        </p:spPr>
        <p:txBody>
          <a:bodyPr wrap="square" lIns="91438" tIns="45719" rIns="91438" bIns="45719" rtlCol="0">
            <a:spAutoFit/>
          </a:bodyPr>
          <a:lstStyle/>
          <a:p>
            <a:pPr algn="ctr"/>
            <a:r>
              <a:rPr lang="en-US" dirty="0"/>
              <a:t>Raw </a:t>
            </a:r>
            <a:r>
              <a:rPr lang="en-US" dirty="0" err="1"/>
              <a:t>xAPI</a:t>
            </a:r>
            <a:endParaRPr lang="en-US" dirty="0"/>
          </a:p>
        </p:txBody>
      </p:sp>
      <p:sp>
        <p:nvSpPr>
          <p:cNvPr id="19" name="TextBox 18">
            <a:extLst>
              <a:ext uri="{FF2B5EF4-FFF2-40B4-BE49-F238E27FC236}">
                <a16:creationId xmlns:a16="http://schemas.microsoft.com/office/drawing/2014/main" id="{3D547E44-FCB2-46D9-88E0-1C1D55884752}"/>
              </a:ext>
            </a:extLst>
          </p:cNvPr>
          <p:cNvSpPr txBox="1"/>
          <p:nvPr/>
        </p:nvSpPr>
        <p:spPr>
          <a:xfrm>
            <a:off x="3723599" y="3607622"/>
            <a:ext cx="1190232" cy="646331"/>
          </a:xfrm>
          <a:prstGeom prst="rect">
            <a:avLst/>
          </a:prstGeom>
          <a:solidFill>
            <a:schemeClr val="bg1"/>
          </a:solidFill>
          <a:ln w="19050">
            <a:solidFill>
              <a:schemeClr val="tx1"/>
            </a:solidFill>
          </a:ln>
        </p:spPr>
        <p:txBody>
          <a:bodyPr wrap="square" lIns="91438" tIns="45719" rIns="91438" bIns="45719" rtlCol="0">
            <a:spAutoFit/>
          </a:bodyPr>
          <a:lstStyle/>
          <a:p>
            <a:pPr algn="ctr"/>
            <a:r>
              <a:rPr lang="en-US" dirty="0"/>
              <a:t>Record Cleaner</a:t>
            </a:r>
          </a:p>
        </p:txBody>
      </p:sp>
      <p:sp>
        <p:nvSpPr>
          <p:cNvPr id="20" name="TextBox 19">
            <a:extLst>
              <a:ext uri="{FF2B5EF4-FFF2-40B4-BE49-F238E27FC236}">
                <a16:creationId xmlns:a16="http://schemas.microsoft.com/office/drawing/2014/main" id="{35BF2176-F342-4DFF-9FA3-CC0E5D12B40A}"/>
              </a:ext>
            </a:extLst>
          </p:cNvPr>
          <p:cNvSpPr txBox="1"/>
          <p:nvPr/>
        </p:nvSpPr>
        <p:spPr>
          <a:xfrm>
            <a:off x="4318724" y="2547524"/>
            <a:ext cx="1246909" cy="646331"/>
          </a:xfrm>
          <a:prstGeom prst="rect">
            <a:avLst/>
          </a:prstGeom>
          <a:solidFill>
            <a:schemeClr val="bg1"/>
          </a:solidFill>
          <a:ln w="19050">
            <a:solidFill>
              <a:schemeClr val="tx1"/>
            </a:solidFill>
          </a:ln>
        </p:spPr>
        <p:txBody>
          <a:bodyPr wrap="square" lIns="91438" tIns="45719" rIns="91438" bIns="45719" rtlCol="0">
            <a:spAutoFit/>
          </a:bodyPr>
          <a:lstStyle/>
          <a:p>
            <a:pPr algn="ctr"/>
            <a:r>
              <a:rPr lang="en-US" dirty="0"/>
              <a:t>Canonical </a:t>
            </a:r>
            <a:r>
              <a:rPr lang="en-US" dirty="0" err="1"/>
              <a:t>xAPI</a:t>
            </a:r>
            <a:endParaRPr lang="en-US" dirty="0"/>
          </a:p>
        </p:txBody>
      </p:sp>
      <p:sp>
        <p:nvSpPr>
          <p:cNvPr id="21" name="TextBox 20">
            <a:extLst>
              <a:ext uri="{FF2B5EF4-FFF2-40B4-BE49-F238E27FC236}">
                <a16:creationId xmlns:a16="http://schemas.microsoft.com/office/drawing/2014/main" id="{AC2C8FE2-194C-4C48-B32E-40A27CF2EB9D}"/>
              </a:ext>
            </a:extLst>
          </p:cNvPr>
          <p:cNvSpPr txBox="1"/>
          <p:nvPr/>
        </p:nvSpPr>
        <p:spPr>
          <a:xfrm>
            <a:off x="6095882" y="2548887"/>
            <a:ext cx="1246909" cy="646331"/>
          </a:xfrm>
          <a:prstGeom prst="rect">
            <a:avLst/>
          </a:prstGeom>
          <a:solidFill>
            <a:schemeClr val="bg1"/>
          </a:solidFill>
          <a:ln w="19050">
            <a:solidFill>
              <a:schemeClr val="tx1"/>
            </a:solidFill>
          </a:ln>
        </p:spPr>
        <p:txBody>
          <a:bodyPr wrap="square" lIns="91438" tIns="45719" rIns="91438" bIns="45719" rtlCol="0">
            <a:spAutoFit/>
          </a:bodyPr>
          <a:lstStyle/>
          <a:p>
            <a:pPr algn="ctr"/>
            <a:r>
              <a:rPr lang="en-US" dirty="0"/>
              <a:t>Metrics Engine</a:t>
            </a:r>
          </a:p>
        </p:txBody>
      </p:sp>
      <p:sp>
        <p:nvSpPr>
          <p:cNvPr id="22" name="TextBox 21">
            <a:extLst>
              <a:ext uri="{FF2B5EF4-FFF2-40B4-BE49-F238E27FC236}">
                <a16:creationId xmlns:a16="http://schemas.microsoft.com/office/drawing/2014/main" id="{1E62E431-9FC1-4A29-BBC2-03979F156DC8}"/>
              </a:ext>
            </a:extLst>
          </p:cNvPr>
          <p:cNvSpPr txBox="1"/>
          <p:nvPr/>
        </p:nvSpPr>
        <p:spPr>
          <a:xfrm>
            <a:off x="7810070" y="2548887"/>
            <a:ext cx="1246909" cy="646329"/>
          </a:xfrm>
          <a:prstGeom prst="rect">
            <a:avLst/>
          </a:prstGeom>
          <a:solidFill>
            <a:schemeClr val="bg1"/>
          </a:solidFill>
          <a:ln w="19050">
            <a:solidFill>
              <a:schemeClr val="tx1"/>
            </a:solidFill>
          </a:ln>
        </p:spPr>
        <p:txBody>
          <a:bodyPr wrap="square" lIns="91438" tIns="45719" rIns="91438" bIns="45719" rtlCol="0">
            <a:spAutoFit/>
          </a:bodyPr>
          <a:lstStyle/>
          <a:p>
            <a:pPr algn="ctr"/>
            <a:r>
              <a:rPr lang="en-US" dirty="0"/>
              <a:t>Classifier Model</a:t>
            </a:r>
          </a:p>
        </p:txBody>
      </p:sp>
      <p:sp>
        <p:nvSpPr>
          <p:cNvPr id="23" name="TextBox 22">
            <a:extLst>
              <a:ext uri="{FF2B5EF4-FFF2-40B4-BE49-F238E27FC236}">
                <a16:creationId xmlns:a16="http://schemas.microsoft.com/office/drawing/2014/main" id="{C3F98DA3-DA54-46B1-84F3-EC02067B8A73}"/>
              </a:ext>
            </a:extLst>
          </p:cNvPr>
          <p:cNvSpPr txBox="1"/>
          <p:nvPr/>
        </p:nvSpPr>
        <p:spPr>
          <a:xfrm>
            <a:off x="6894404" y="3621926"/>
            <a:ext cx="2050411" cy="646329"/>
          </a:xfrm>
          <a:prstGeom prst="rect">
            <a:avLst/>
          </a:prstGeom>
          <a:solidFill>
            <a:schemeClr val="bg1"/>
          </a:solidFill>
          <a:ln w="19050">
            <a:solidFill>
              <a:schemeClr val="tx1"/>
            </a:solidFill>
          </a:ln>
        </p:spPr>
        <p:txBody>
          <a:bodyPr wrap="square" lIns="91438" tIns="45719" rIns="91438" bIns="45719" rtlCol="0">
            <a:spAutoFit/>
          </a:bodyPr>
          <a:lstStyle/>
          <a:p>
            <a:pPr algn="ctr"/>
            <a:r>
              <a:rPr lang="en-US" dirty="0"/>
              <a:t>Individual Metrics (Scores, RT, etc.)</a:t>
            </a:r>
          </a:p>
        </p:txBody>
      </p:sp>
      <p:sp>
        <p:nvSpPr>
          <p:cNvPr id="24" name="TextBox 23">
            <a:extLst>
              <a:ext uri="{FF2B5EF4-FFF2-40B4-BE49-F238E27FC236}">
                <a16:creationId xmlns:a16="http://schemas.microsoft.com/office/drawing/2014/main" id="{5D94C2DA-1848-4B9B-AB03-DEF2C0B30B9D}"/>
              </a:ext>
            </a:extLst>
          </p:cNvPr>
          <p:cNvSpPr txBox="1"/>
          <p:nvPr/>
        </p:nvSpPr>
        <p:spPr>
          <a:xfrm>
            <a:off x="5180226" y="3622297"/>
            <a:ext cx="1539113" cy="646329"/>
          </a:xfrm>
          <a:prstGeom prst="rect">
            <a:avLst/>
          </a:prstGeom>
          <a:solidFill>
            <a:schemeClr val="bg1"/>
          </a:solidFill>
          <a:ln w="19050">
            <a:solidFill>
              <a:schemeClr val="tx1"/>
            </a:solidFill>
          </a:ln>
        </p:spPr>
        <p:txBody>
          <a:bodyPr wrap="square" lIns="91438" tIns="45719" rIns="91438" bIns="45719" rtlCol="0">
            <a:spAutoFit/>
          </a:bodyPr>
          <a:lstStyle/>
          <a:p>
            <a:pPr algn="ctr"/>
            <a:r>
              <a:rPr lang="en-US" dirty="0"/>
              <a:t>Archetype Benchmarks</a:t>
            </a:r>
          </a:p>
        </p:txBody>
      </p:sp>
      <p:cxnSp>
        <p:nvCxnSpPr>
          <p:cNvPr id="26" name="Straight Arrow Connector 25">
            <a:extLst>
              <a:ext uri="{FF2B5EF4-FFF2-40B4-BE49-F238E27FC236}">
                <a16:creationId xmlns:a16="http://schemas.microsoft.com/office/drawing/2014/main" id="{1EF2C05A-3806-4030-A05A-D067CCEAE072}"/>
              </a:ext>
            </a:extLst>
          </p:cNvPr>
          <p:cNvCxnSpPr>
            <a:cxnSpLocks/>
            <a:stCxn id="17" idx="3"/>
            <a:endCxn id="18" idx="1"/>
          </p:cNvCxnSpPr>
          <p:nvPr/>
        </p:nvCxnSpPr>
        <p:spPr>
          <a:xfrm flipV="1">
            <a:off x="2899874" y="2870689"/>
            <a:ext cx="304189" cy="11083"/>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B3F3DB2-3528-445D-A33C-E9453E47BC4F}"/>
              </a:ext>
            </a:extLst>
          </p:cNvPr>
          <p:cNvCxnSpPr>
            <a:cxnSpLocks/>
            <a:stCxn id="15" idx="3"/>
            <a:endCxn id="17" idx="1"/>
          </p:cNvCxnSpPr>
          <p:nvPr/>
        </p:nvCxnSpPr>
        <p:spPr>
          <a:xfrm>
            <a:off x="1435639" y="2869994"/>
            <a:ext cx="274003" cy="1177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D033145-0FAF-4F70-BACC-3424E293E13C}"/>
              </a:ext>
            </a:extLst>
          </p:cNvPr>
          <p:cNvCxnSpPr>
            <a:cxnSpLocks/>
            <a:stCxn id="14" idx="2"/>
            <a:endCxn id="15" idx="0"/>
          </p:cNvCxnSpPr>
          <p:nvPr/>
        </p:nvCxnSpPr>
        <p:spPr>
          <a:xfrm flipH="1">
            <a:off x="824307" y="2006339"/>
            <a:ext cx="5529" cy="401991"/>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1FBF3432-8476-477E-ABF8-E9C365835A76}"/>
              </a:ext>
            </a:extLst>
          </p:cNvPr>
          <p:cNvCxnSpPr>
            <a:cxnSpLocks/>
            <a:stCxn id="18" idx="2"/>
            <a:endCxn id="19" idx="0"/>
          </p:cNvCxnSpPr>
          <p:nvPr/>
        </p:nvCxnSpPr>
        <p:spPr>
          <a:xfrm>
            <a:off x="3761394" y="3193853"/>
            <a:ext cx="557321" cy="413769"/>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5E835BB0-A1A2-4235-8487-7902F7AF0FAA}"/>
              </a:ext>
            </a:extLst>
          </p:cNvPr>
          <p:cNvCxnSpPr>
            <a:stCxn id="19" idx="0"/>
            <a:endCxn id="20" idx="2"/>
          </p:cNvCxnSpPr>
          <p:nvPr/>
        </p:nvCxnSpPr>
        <p:spPr>
          <a:xfrm flipV="1">
            <a:off x="4318715" y="3193855"/>
            <a:ext cx="623464" cy="413767"/>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5C273DBB-098E-436D-B312-2E308601AB7E}"/>
              </a:ext>
            </a:extLst>
          </p:cNvPr>
          <p:cNvCxnSpPr>
            <a:stCxn id="20" idx="3"/>
            <a:endCxn id="21" idx="1"/>
          </p:cNvCxnSpPr>
          <p:nvPr/>
        </p:nvCxnSpPr>
        <p:spPr>
          <a:xfrm>
            <a:off x="5565633" y="2870690"/>
            <a:ext cx="530249" cy="1363"/>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FC35C89-4F38-448E-825E-71EB9522B822}"/>
              </a:ext>
            </a:extLst>
          </p:cNvPr>
          <p:cNvCxnSpPr>
            <a:cxnSpLocks/>
            <a:stCxn id="21" idx="3"/>
            <a:endCxn id="22" idx="1"/>
          </p:cNvCxnSpPr>
          <p:nvPr/>
        </p:nvCxnSpPr>
        <p:spPr>
          <a:xfrm flipV="1">
            <a:off x="7342791" y="2872052"/>
            <a:ext cx="467279" cy="1"/>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BB6256F9-92BE-4FB5-A0A6-E5EE9EE8BF82}"/>
              </a:ext>
            </a:extLst>
          </p:cNvPr>
          <p:cNvCxnSpPr>
            <a:stCxn id="23" idx="0"/>
            <a:endCxn id="21" idx="2"/>
          </p:cNvCxnSpPr>
          <p:nvPr/>
        </p:nvCxnSpPr>
        <p:spPr>
          <a:xfrm flipH="1" flipV="1">
            <a:off x="6719337" y="3195218"/>
            <a:ext cx="1200273" cy="42670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20BCB497-949B-4515-B568-03DA4B862F84}"/>
              </a:ext>
            </a:extLst>
          </p:cNvPr>
          <p:cNvCxnSpPr>
            <a:stCxn id="20" idx="2"/>
            <a:endCxn id="24" idx="0"/>
          </p:cNvCxnSpPr>
          <p:nvPr/>
        </p:nvCxnSpPr>
        <p:spPr>
          <a:xfrm>
            <a:off x="4942179" y="3193855"/>
            <a:ext cx="1007604" cy="428442"/>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DBC5ECF6-C503-408D-87E6-A4F9F791EEA4}"/>
              </a:ext>
            </a:extLst>
          </p:cNvPr>
          <p:cNvCxnSpPr>
            <a:stCxn id="24" idx="0"/>
            <a:endCxn id="21" idx="2"/>
          </p:cNvCxnSpPr>
          <p:nvPr/>
        </p:nvCxnSpPr>
        <p:spPr>
          <a:xfrm flipV="1">
            <a:off x="5949783" y="3195218"/>
            <a:ext cx="769554" cy="427079"/>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8" name="Google Shape;114;p19" descr="https://gifttutoring.org/images/GIFT.logo.blackText.wider.JustGIFT.png">
            <a:extLst>
              <a:ext uri="{FF2B5EF4-FFF2-40B4-BE49-F238E27FC236}">
                <a16:creationId xmlns:a16="http://schemas.microsoft.com/office/drawing/2014/main" id="{0D83ED63-6F24-4987-A039-5449357094C8}"/>
              </a:ext>
            </a:extLst>
          </p:cNvPr>
          <p:cNvPicPr preferRelativeResize="0"/>
          <p:nvPr/>
        </p:nvPicPr>
        <p:blipFill rotWithShape="1">
          <a:blip r:embed="rId5">
            <a:alphaModFix/>
          </a:blip>
          <a:srcRect/>
          <a:stretch/>
        </p:blipFill>
        <p:spPr>
          <a:xfrm>
            <a:off x="205357" y="958017"/>
            <a:ext cx="1222683" cy="401991"/>
          </a:xfrm>
          <a:prstGeom prst="rect">
            <a:avLst/>
          </a:prstGeom>
          <a:solidFill>
            <a:srgbClr val="FFFFFF"/>
          </a:solidFill>
          <a:ln>
            <a:noFill/>
          </a:ln>
        </p:spPr>
      </p:pic>
    </p:spTree>
    <p:extLst>
      <p:ext uri="{BB962C8B-B14F-4D97-AF65-F5344CB8AC3E}">
        <p14:creationId xmlns:p14="http://schemas.microsoft.com/office/powerpoint/2010/main" val="2779290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457200" y="205979"/>
            <a:ext cx="8229600" cy="857250"/>
          </a:xfrm>
          <a:prstGeom prst="rect">
            <a:avLst/>
          </a:prstGeom>
          <a:noFill/>
          <a:ln>
            <a:noFill/>
          </a:ln>
        </p:spPr>
        <p:txBody>
          <a:bodyPr spcFirstLastPara="1" vert="horz" wrap="square" lIns="68569" tIns="34275" rIns="68569" bIns="34275" rtlCol="0" anchor="ctr" anchorCtr="0">
            <a:noAutofit/>
          </a:bodyPr>
          <a:lstStyle/>
          <a:p>
            <a:pPr algn="ctr">
              <a:spcBef>
                <a:spcPts val="0"/>
              </a:spcBef>
              <a:buClr>
                <a:srgbClr val="FFCC00"/>
              </a:buClr>
              <a:buSzPts val="1800"/>
            </a:pPr>
            <a:r>
              <a:rPr lang="en-US" sz="3600" b="0" dirty="0"/>
              <a:t>GIFT Cybersecurity Mini-Course</a:t>
            </a:r>
            <a:endParaRPr sz="3600" b="0" dirty="0"/>
          </a:p>
        </p:txBody>
      </p:sp>
      <p:sp>
        <p:nvSpPr>
          <p:cNvPr id="96" name="Google Shape;96;p18"/>
          <p:cNvSpPr txBox="1">
            <a:spLocks noGrp="1"/>
          </p:cNvSpPr>
          <p:nvPr>
            <p:ph type="body" idx="1"/>
          </p:nvPr>
        </p:nvSpPr>
        <p:spPr>
          <a:xfrm>
            <a:off x="114750" y="1063229"/>
            <a:ext cx="9029250" cy="4080271"/>
          </a:xfrm>
          <a:prstGeom prst="rect">
            <a:avLst/>
          </a:prstGeom>
          <a:noFill/>
          <a:ln>
            <a:noFill/>
          </a:ln>
        </p:spPr>
        <p:txBody>
          <a:bodyPr spcFirstLastPara="1" vert="horz" wrap="square" lIns="68569" tIns="34275" rIns="68569" bIns="34275" rtlCol="0" anchor="t" anchorCtr="0">
            <a:noAutofit/>
          </a:bodyPr>
          <a:lstStyle/>
          <a:p>
            <a:pPr marL="371475" indent="-342900">
              <a:spcBef>
                <a:spcPts val="0"/>
              </a:spcBef>
              <a:buSzPts val="3000"/>
              <a:buFont typeface="Wingdings" panose="05000000000000000000" pitchFamily="2" charset="2"/>
              <a:buChar char="§"/>
            </a:pPr>
            <a:r>
              <a:rPr lang="en-US" sz="2800" dirty="0"/>
              <a:t> Two modules: Phishing and HTTPS  (lighter vs. drier)</a:t>
            </a:r>
          </a:p>
          <a:p>
            <a:pPr marL="371475" indent="-342900">
              <a:spcBef>
                <a:spcPts val="0"/>
              </a:spcBef>
              <a:buSzPts val="3000"/>
              <a:buFont typeface="Wingdings" panose="05000000000000000000" pitchFamily="2" charset="2"/>
              <a:buChar char="§"/>
            </a:pPr>
            <a:endParaRPr lang="en-US" dirty="0"/>
          </a:p>
          <a:p>
            <a:pPr marL="371475" indent="-342900">
              <a:spcBef>
                <a:spcPts val="0"/>
              </a:spcBef>
              <a:buSzPts val="3000"/>
              <a:buFont typeface="Wingdings" panose="05000000000000000000" pitchFamily="2" charset="2"/>
              <a:buChar char="§"/>
            </a:pPr>
            <a:r>
              <a:rPr lang="en-US" sz="2800" dirty="0"/>
              <a:t>Each module has 6 activities: </a:t>
            </a:r>
          </a:p>
          <a:p>
            <a:pPr marL="1113469" lvl="1" indent="-342900">
              <a:spcBef>
                <a:spcPts val="0"/>
              </a:spcBef>
              <a:buSzPts val="3000"/>
            </a:pPr>
            <a:r>
              <a:rPr lang="en-US" dirty="0"/>
              <a:t>Text Introduction</a:t>
            </a:r>
          </a:p>
          <a:p>
            <a:pPr marL="1113469" lvl="1" indent="-342900">
              <a:spcBef>
                <a:spcPts val="0"/>
              </a:spcBef>
              <a:buSzPts val="3000"/>
            </a:pPr>
            <a:r>
              <a:rPr lang="en-US" dirty="0"/>
              <a:t>Video Overview</a:t>
            </a:r>
          </a:p>
          <a:p>
            <a:pPr marL="1113469" lvl="1" indent="-342900">
              <a:spcBef>
                <a:spcPts val="0"/>
              </a:spcBef>
              <a:buSzPts val="3000"/>
            </a:pPr>
            <a:r>
              <a:rPr lang="en-US" dirty="0"/>
              <a:t>Basic Questions (3 multiple choice)</a:t>
            </a:r>
          </a:p>
          <a:p>
            <a:pPr marL="1113469" lvl="1" indent="-342900">
              <a:spcBef>
                <a:spcPts val="0"/>
              </a:spcBef>
              <a:buSzPts val="3000"/>
            </a:pPr>
            <a:r>
              <a:rPr lang="en-US" dirty="0"/>
              <a:t>Intermediate Questions (3 harder multiple choice)</a:t>
            </a:r>
          </a:p>
          <a:p>
            <a:pPr marL="1113469" lvl="1" indent="-342900">
              <a:spcBef>
                <a:spcPts val="0"/>
              </a:spcBef>
              <a:buSzPts val="3000"/>
            </a:pPr>
            <a:r>
              <a:rPr lang="en-US" dirty="0"/>
              <a:t>External URL</a:t>
            </a:r>
          </a:p>
          <a:p>
            <a:pPr marL="1113469" lvl="1" indent="-342900">
              <a:spcBef>
                <a:spcPts val="0"/>
              </a:spcBef>
              <a:buSzPts val="3000"/>
            </a:pPr>
            <a:r>
              <a:rPr lang="en-US" dirty="0"/>
              <a:t>Dialog-Based assessment</a:t>
            </a:r>
            <a:endParaRPr sz="2650" dirty="0">
              <a:solidFill>
                <a:srgbClr val="FFFFFF"/>
              </a:solidFill>
            </a:endParaRPr>
          </a:p>
        </p:txBody>
      </p:sp>
    </p:spTree>
    <p:extLst>
      <p:ext uri="{BB962C8B-B14F-4D97-AF65-F5344CB8AC3E}">
        <p14:creationId xmlns:p14="http://schemas.microsoft.com/office/powerpoint/2010/main" val="2627520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rot="16200000">
            <a:off x="-3333750" y="2072879"/>
            <a:ext cx="8229600" cy="857250"/>
          </a:xfrm>
          <a:prstGeom prst="rect">
            <a:avLst/>
          </a:prstGeom>
          <a:noFill/>
          <a:ln>
            <a:noFill/>
          </a:ln>
        </p:spPr>
        <p:txBody>
          <a:bodyPr spcFirstLastPara="1" vert="horz" wrap="square" lIns="68569" tIns="34275" rIns="68569" bIns="34275" rtlCol="0" anchor="ctr" anchorCtr="0">
            <a:noAutofit/>
          </a:bodyPr>
          <a:lstStyle/>
          <a:p>
            <a:pPr algn="ctr">
              <a:spcBef>
                <a:spcPts val="0"/>
              </a:spcBef>
              <a:buClr>
                <a:srgbClr val="FFCC00"/>
              </a:buClr>
              <a:buSzPts val="1800"/>
            </a:pPr>
            <a:r>
              <a:rPr lang="en-US" sz="3600" b="0" dirty="0"/>
              <a:t>GIFT Course</a:t>
            </a:r>
            <a:endParaRPr sz="3600" b="0" dirty="0"/>
          </a:p>
        </p:txBody>
      </p:sp>
      <p:pic>
        <p:nvPicPr>
          <p:cNvPr id="6" name="Picture 5">
            <a:extLst>
              <a:ext uri="{FF2B5EF4-FFF2-40B4-BE49-F238E27FC236}">
                <a16:creationId xmlns:a16="http://schemas.microsoft.com/office/drawing/2014/main" id="{8E347B13-02AB-43A8-890F-689DAB0D9DB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75410" y="182880"/>
            <a:ext cx="5935980" cy="4777740"/>
          </a:xfrm>
          <a:prstGeom prst="rect">
            <a:avLst/>
          </a:prstGeom>
          <a:noFill/>
          <a:ln>
            <a:noFill/>
          </a:ln>
        </p:spPr>
      </p:pic>
    </p:spTree>
    <p:extLst>
      <p:ext uri="{BB962C8B-B14F-4D97-AF65-F5344CB8AC3E}">
        <p14:creationId xmlns:p14="http://schemas.microsoft.com/office/powerpoint/2010/main" val="3942776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106217" y="123322"/>
            <a:ext cx="8229600" cy="857250"/>
          </a:xfrm>
          <a:prstGeom prst="rect">
            <a:avLst/>
          </a:prstGeom>
          <a:noFill/>
          <a:ln>
            <a:noFill/>
          </a:ln>
        </p:spPr>
        <p:txBody>
          <a:bodyPr spcFirstLastPara="1" vert="horz" wrap="square" lIns="68569" tIns="34275" rIns="68569" bIns="34275" rtlCol="0" anchor="ctr" anchorCtr="0">
            <a:noAutofit/>
          </a:bodyPr>
          <a:lstStyle/>
          <a:p>
            <a:pPr algn="ctr">
              <a:spcBef>
                <a:spcPts val="0"/>
              </a:spcBef>
              <a:buClr>
                <a:srgbClr val="FFCC00"/>
              </a:buClr>
              <a:buSzPts val="1800"/>
            </a:pPr>
            <a:r>
              <a:rPr lang="en-US" sz="3600" b="0" dirty="0"/>
              <a:t>Lighter (Phishing) vs. Drier (HTTPS)</a:t>
            </a:r>
            <a:endParaRPr sz="3600" b="0" dirty="0"/>
          </a:p>
        </p:txBody>
      </p:sp>
      <p:pic>
        <p:nvPicPr>
          <p:cNvPr id="5" name="Picture 4">
            <a:extLst>
              <a:ext uri="{FF2B5EF4-FFF2-40B4-BE49-F238E27FC236}">
                <a16:creationId xmlns:a16="http://schemas.microsoft.com/office/drawing/2014/main" id="{A3CA301D-37B7-4601-BC7C-29F55944A1A0}"/>
              </a:ext>
            </a:extLst>
          </p:cNvPr>
          <p:cNvPicPr>
            <a:picLocks noChangeAspect="1"/>
          </p:cNvPicPr>
          <p:nvPr/>
        </p:nvPicPr>
        <p:blipFill>
          <a:blip r:embed="rId4"/>
          <a:stretch>
            <a:fillRect/>
          </a:stretch>
        </p:blipFill>
        <p:spPr>
          <a:xfrm>
            <a:off x="2029344" y="1063229"/>
            <a:ext cx="5085311" cy="4015545"/>
          </a:xfrm>
          <a:prstGeom prst="rect">
            <a:avLst/>
          </a:prstGeom>
          <a:solidFill>
            <a:schemeClr val="bg2">
              <a:lumMod val="85000"/>
            </a:schemeClr>
          </a:solidFill>
          <a:ln>
            <a:solidFill>
              <a:schemeClr val="tx1"/>
            </a:solidFill>
          </a:ln>
        </p:spPr>
      </p:pic>
      <p:cxnSp>
        <p:nvCxnSpPr>
          <p:cNvPr id="7" name="Straight Connector 6">
            <a:extLst>
              <a:ext uri="{FF2B5EF4-FFF2-40B4-BE49-F238E27FC236}">
                <a16:creationId xmlns:a16="http://schemas.microsoft.com/office/drawing/2014/main" id="{7C645E98-D9EB-41E4-8135-DD2843DFFB12}"/>
              </a:ext>
            </a:extLst>
          </p:cNvPr>
          <p:cNvCxnSpPr>
            <a:cxnSpLocks/>
            <a:endCxn id="5" idx="2"/>
          </p:cNvCxnSpPr>
          <p:nvPr/>
        </p:nvCxnSpPr>
        <p:spPr>
          <a:xfrm>
            <a:off x="4571999" y="868218"/>
            <a:ext cx="1" cy="4210556"/>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7478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457200" y="205979"/>
            <a:ext cx="8229600" cy="857250"/>
          </a:xfrm>
          <a:prstGeom prst="rect">
            <a:avLst/>
          </a:prstGeom>
          <a:noFill/>
          <a:ln>
            <a:noFill/>
          </a:ln>
        </p:spPr>
        <p:txBody>
          <a:bodyPr spcFirstLastPara="1" vert="horz" wrap="square" lIns="68569" tIns="34275" rIns="68569" bIns="34275" rtlCol="0" anchor="ctr" anchorCtr="0">
            <a:noAutofit/>
          </a:bodyPr>
          <a:lstStyle/>
          <a:p>
            <a:pPr algn="ctr">
              <a:spcBef>
                <a:spcPts val="0"/>
              </a:spcBef>
              <a:buClr>
                <a:srgbClr val="FFCC00"/>
              </a:buClr>
              <a:buSzPts val="1800"/>
            </a:pPr>
            <a:r>
              <a:rPr lang="en-US" sz="3600" b="0" dirty="0"/>
              <a:t>GIFT Mini-Course Data Set</a:t>
            </a:r>
            <a:endParaRPr sz="3600" b="0" dirty="0"/>
          </a:p>
        </p:txBody>
      </p:sp>
      <p:sp>
        <p:nvSpPr>
          <p:cNvPr id="96" name="Google Shape;96;p18"/>
          <p:cNvSpPr txBox="1">
            <a:spLocks noGrp="1"/>
          </p:cNvSpPr>
          <p:nvPr>
            <p:ph type="body" idx="1"/>
          </p:nvPr>
        </p:nvSpPr>
        <p:spPr>
          <a:xfrm>
            <a:off x="114750" y="1063229"/>
            <a:ext cx="9029250" cy="4080271"/>
          </a:xfrm>
          <a:prstGeom prst="rect">
            <a:avLst/>
          </a:prstGeom>
          <a:noFill/>
          <a:ln>
            <a:noFill/>
          </a:ln>
        </p:spPr>
        <p:txBody>
          <a:bodyPr spcFirstLastPara="1" vert="horz" wrap="square" lIns="68569" tIns="34275" rIns="68569" bIns="34275" rtlCol="0" anchor="t" anchorCtr="0">
            <a:noAutofit/>
          </a:bodyPr>
          <a:lstStyle/>
          <a:p>
            <a:pPr marL="371475" indent="-342900">
              <a:spcBef>
                <a:spcPts val="0"/>
              </a:spcBef>
              <a:buSzPts val="3000"/>
              <a:buFont typeface="Wingdings" panose="05000000000000000000" pitchFamily="2" charset="2"/>
              <a:buChar char="§"/>
            </a:pPr>
            <a:r>
              <a:rPr lang="en-US" sz="2400" dirty="0"/>
              <a:t>Collected 17 archetype data points</a:t>
            </a:r>
          </a:p>
          <a:p>
            <a:pPr marL="1113469" lvl="1" indent="-342900">
              <a:spcBef>
                <a:spcPts val="0"/>
              </a:spcBef>
              <a:buSzPts val="3000"/>
            </a:pPr>
            <a:r>
              <a:rPr lang="en-US" sz="2400" dirty="0">
                <a:solidFill>
                  <a:srgbClr val="FFFFFF"/>
                </a:solidFill>
              </a:rPr>
              <a:t>Diligent, Distracted, Racing, Expert</a:t>
            </a:r>
          </a:p>
          <a:p>
            <a:pPr marL="371475" indent="-342900">
              <a:spcBef>
                <a:spcPts val="0"/>
              </a:spcBef>
              <a:buSzPts val="3000"/>
              <a:buFont typeface="Wingdings" panose="05000000000000000000" pitchFamily="2" charset="2"/>
              <a:buChar char="§"/>
            </a:pPr>
            <a:endParaRPr lang="en-US" sz="2400" dirty="0"/>
          </a:p>
          <a:p>
            <a:pPr marL="371475" indent="-342900">
              <a:spcBef>
                <a:spcPts val="0"/>
              </a:spcBef>
              <a:buSzPts val="3000"/>
              <a:buFont typeface="Wingdings" panose="05000000000000000000" pitchFamily="2" charset="2"/>
              <a:buChar char="§"/>
            </a:pPr>
            <a:r>
              <a:rPr lang="en-US" sz="2400" dirty="0"/>
              <a:t>Collected 100 real user data points</a:t>
            </a:r>
          </a:p>
          <a:p>
            <a:pPr marL="371475" indent="-342900">
              <a:spcBef>
                <a:spcPts val="0"/>
              </a:spcBef>
              <a:buSzPts val="3000"/>
              <a:buFont typeface="Wingdings" panose="05000000000000000000" pitchFamily="2" charset="2"/>
              <a:buChar char="§"/>
            </a:pPr>
            <a:endParaRPr lang="en-US" sz="2400" dirty="0"/>
          </a:p>
          <a:p>
            <a:pPr marL="371475" indent="-342900">
              <a:spcBef>
                <a:spcPts val="0"/>
              </a:spcBef>
              <a:buSzPts val="3000"/>
              <a:buFont typeface="Wingdings" panose="05000000000000000000" pitchFamily="2" charset="2"/>
              <a:buChar char="§"/>
            </a:pPr>
            <a:r>
              <a:rPr lang="en-US" sz="2400" dirty="0"/>
              <a:t>Surveyed pre-post interest and confidence/experience in topic</a:t>
            </a:r>
          </a:p>
          <a:p>
            <a:pPr marL="371475" indent="-342900">
              <a:spcBef>
                <a:spcPts val="0"/>
              </a:spcBef>
              <a:buSzPts val="3000"/>
            </a:pPr>
            <a:endParaRPr lang="en-US" sz="1800" dirty="0">
              <a:solidFill>
                <a:srgbClr val="FFFFFF"/>
              </a:solidFill>
            </a:endParaRPr>
          </a:p>
        </p:txBody>
      </p:sp>
    </p:spTree>
    <p:extLst>
      <p:ext uri="{BB962C8B-B14F-4D97-AF65-F5344CB8AC3E}">
        <p14:creationId xmlns:p14="http://schemas.microsoft.com/office/powerpoint/2010/main" val="330190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FF93B-EA30-424A-BA8E-918BBE1FC27B}"/>
              </a:ext>
            </a:extLst>
          </p:cNvPr>
          <p:cNvSpPr>
            <a:spLocks noGrp="1"/>
          </p:cNvSpPr>
          <p:nvPr>
            <p:ph type="title"/>
          </p:nvPr>
        </p:nvSpPr>
        <p:spPr/>
        <p:txBody>
          <a:bodyPr/>
          <a:lstStyle/>
          <a:p>
            <a:r>
              <a:rPr lang="en-US" dirty="0"/>
              <a:t>ICT Learning Science – Analytics Research Objectives</a:t>
            </a:r>
          </a:p>
        </p:txBody>
      </p:sp>
      <p:sp>
        <p:nvSpPr>
          <p:cNvPr id="3" name="Content Placeholder 2">
            <a:extLst>
              <a:ext uri="{FF2B5EF4-FFF2-40B4-BE49-F238E27FC236}">
                <a16:creationId xmlns:a16="http://schemas.microsoft.com/office/drawing/2014/main" id="{77AEC648-72DC-48C0-A8E5-1B3780F2AF57}"/>
              </a:ext>
            </a:extLst>
          </p:cNvPr>
          <p:cNvSpPr>
            <a:spLocks noGrp="1"/>
          </p:cNvSpPr>
          <p:nvPr>
            <p:ph idx="1"/>
          </p:nvPr>
        </p:nvSpPr>
        <p:spPr>
          <a:xfrm>
            <a:off x="457200" y="1063228"/>
            <a:ext cx="8229600" cy="3243595"/>
          </a:xfrm>
        </p:spPr>
        <p:txBody>
          <a:bodyPr>
            <a:normAutofit/>
          </a:bodyPr>
          <a:lstStyle/>
          <a:p>
            <a:r>
              <a:rPr lang="en-US" sz="2800" dirty="0"/>
              <a:t>Actionable AI &amp; Machine Learning</a:t>
            </a:r>
            <a:endParaRPr lang="en-US" b="1" dirty="0"/>
          </a:p>
          <a:p>
            <a:pPr marL="342900" indent="-342900">
              <a:buFont typeface="Arial" panose="020B0604020202020204" pitchFamily="34" charset="0"/>
              <a:buChar char="•"/>
            </a:pPr>
            <a:endParaRPr lang="en-US" b="1" dirty="0"/>
          </a:p>
          <a:p>
            <a:pPr marL="342900" indent="-342900">
              <a:buFont typeface="Arial" panose="020B0604020202020204" pitchFamily="34" charset="0"/>
              <a:buChar char="•"/>
            </a:pPr>
            <a:r>
              <a:rPr lang="en-US" b="1" dirty="0"/>
              <a:t>Algorithms: </a:t>
            </a:r>
            <a:r>
              <a:rPr lang="en-US" dirty="0"/>
              <a:t>How to make better predictions with less data or cost?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b="1" dirty="0"/>
              <a:t>Human Factors: </a:t>
            </a:r>
            <a:r>
              <a:rPr lang="en-US" dirty="0"/>
              <a:t>What metrics help humans train better?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b="1" dirty="0"/>
              <a:t>Processes &amp; Prototypes: </a:t>
            </a:r>
            <a:r>
              <a:rPr lang="en-US" dirty="0"/>
              <a:t>How to combine these so users benefit?</a:t>
            </a:r>
          </a:p>
        </p:txBody>
      </p:sp>
    </p:spTree>
    <p:extLst>
      <p:ext uri="{BB962C8B-B14F-4D97-AF65-F5344CB8AC3E}">
        <p14:creationId xmlns:p14="http://schemas.microsoft.com/office/powerpoint/2010/main" val="2334830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457200" y="205979"/>
            <a:ext cx="8229600" cy="857250"/>
          </a:xfrm>
          <a:prstGeom prst="rect">
            <a:avLst/>
          </a:prstGeom>
          <a:noFill/>
          <a:ln>
            <a:noFill/>
          </a:ln>
        </p:spPr>
        <p:txBody>
          <a:bodyPr spcFirstLastPara="1" vert="horz" wrap="square" lIns="68569" tIns="34275" rIns="68569" bIns="34275" rtlCol="0" anchor="ctr" anchorCtr="0">
            <a:noAutofit/>
          </a:bodyPr>
          <a:lstStyle/>
          <a:p>
            <a:pPr algn="ctr">
              <a:spcBef>
                <a:spcPts val="0"/>
              </a:spcBef>
              <a:buClr>
                <a:srgbClr val="FFCC00"/>
              </a:buClr>
              <a:buSzPts val="1800"/>
            </a:pPr>
            <a:r>
              <a:rPr lang="en-US" sz="3600" b="0" dirty="0"/>
              <a:t>Preliminary Results (K-Means)</a:t>
            </a:r>
            <a:endParaRPr sz="3600" b="0" dirty="0"/>
          </a:p>
        </p:txBody>
      </p:sp>
      <p:pic>
        <p:nvPicPr>
          <p:cNvPr id="5" name="Picture 4" descr="A screenshot of a cell phone&#10;&#10;Description automatically generated">
            <a:extLst>
              <a:ext uri="{FF2B5EF4-FFF2-40B4-BE49-F238E27FC236}">
                <a16:creationId xmlns:a16="http://schemas.microsoft.com/office/drawing/2014/main" id="{8CD0ED7A-7BEF-4AA4-9CD2-863FEBE68391}"/>
              </a:ext>
            </a:extLst>
          </p:cNvPr>
          <p:cNvPicPr>
            <a:picLocks noChangeAspect="1"/>
          </p:cNvPicPr>
          <p:nvPr/>
        </p:nvPicPr>
        <p:blipFill>
          <a:blip r:embed="rId3"/>
          <a:stretch>
            <a:fillRect/>
          </a:stretch>
        </p:blipFill>
        <p:spPr>
          <a:xfrm>
            <a:off x="2059703" y="1063229"/>
            <a:ext cx="5486411" cy="3657607"/>
          </a:xfrm>
          <a:prstGeom prst="rect">
            <a:avLst/>
          </a:prstGeom>
        </p:spPr>
      </p:pic>
    </p:spTree>
    <p:extLst>
      <p:ext uri="{BB962C8B-B14F-4D97-AF65-F5344CB8AC3E}">
        <p14:creationId xmlns:p14="http://schemas.microsoft.com/office/powerpoint/2010/main" val="2507490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457200" y="205979"/>
            <a:ext cx="8229600" cy="857250"/>
          </a:xfrm>
          <a:prstGeom prst="rect">
            <a:avLst/>
          </a:prstGeom>
          <a:noFill/>
          <a:ln>
            <a:noFill/>
          </a:ln>
        </p:spPr>
        <p:txBody>
          <a:bodyPr spcFirstLastPara="1" vert="horz" wrap="square" lIns="68569" tIns="34275" rIns="68569" bIns="34275" rtlCol="0" anchor="ctr" anchorCtr="0">
            <a:noAutofit/>
          </a:bodyPr>
          <a:lstStyle/>
          <a:p>
            <a:pPr algn="ctr">
              <a:spcBef>
                <a:spcPts val="0"/>
              </a:spcBef>
              <a:buClr>
                <a:srgbClr val="FFCC00"/>
              </a:buClr>
              <a:buSzPts val="1800"/>
            </a:pPr>
            <a:r>
              <a:rPr lang="en-US" sz="3600" b="0" dirty="0"/>
              <a:t>Conclusions &amp; Next Steps</a:t>
            </a:r>
            <a:endParaRPr sz="3600" b="0" dirty="0"/>
          </a:p>
        </p:txBody>
      </p:sp>
      <p:sp>
        <p:nvSpPr>
          <p:cNvPr id="96" name="Google Shape;96;p18"/>
          <p:cNvSpPr txBox="1">
            <a:spLocks noGrp="1"/>
          </p:cNvSpPr>
          <p:nvPr>
            <p:ph type="body" idx="1"/>
          </p:nvPr>
        </p:nvSpPr>
        <p:spPr>
          <a:xfrm>
            <a:off x="114750" y="1063229"/>
            <a:ext cx="9029250" cy="4080271"/>
          </a:xfrm>
          <a:prstGeom prst="rect">
            <a:avLst/>
          </a:prstGeom>
          <a:noFill/>
          <a:ln>
            <a:noFill/>
          </a:ln>
        </p:spPr>
        <p:txBody>
          <a:bodyPr spcFirstLastPara="1" vert="horz" wrap="square" lIns="68569" tIns="34275" rIns="68569" bIns="34275" rtlCol="0" anchor="t" anchorCtr="0">
            <a:noAutofit/>
          </a:bodyPr>
          <a:lstStyle/>
          <a:p>
            <a:pPr marL="371475" indent="-342900">
              <a:spcBef>
                <a:spcPts val="0"/>
              </a:spcBef>
              <a:buSzPts val="3000"/>
              <a:buFont typeface="Wingdings" panose="05000000000000000000" pitchFamily="2" charset="2"/>
              <a:buChar char="§"/>
            </a:pPr>
            <a:r>
              <a:rPr lang="en-US" sz="2400" dirty="0"/>
              <a:t>Integration Successful Overall</a:t>
            </a:r>
          </a:p>
          <a:p>
            <a:pPr marL="1113469" lvl="1" indent="-342900">
              <a:spcBef>
                <a:spcPts val="0"/>
              </a:spcBef>
              <a:buSzPts val="3000"/>
            </a:pPr>
            <a:r>
              <a:rPr lang="en-US" sz="2400" dirty="0">
                <a:solidFill>
                  <a:srgbClr val="FFFFFF"/>
                </a:solidFill>
              </a:rPr>
              <a:t>100 subjects completed study with GIFT+SMART-E logging</a:t>
            </a:r>
          </a:p>
          <a:p>
            <a:pPr marL="1113469" lvl="1" indent="-342900">
              <a:spcBef>
                <a:spcPts val="0"/>
              </a:spcBef>
              <a:buSzPts val="3000"/>
            </a:pPr>
            <a:r>
              <a:rPr lang="en-US" sz="2400" dirty="0">
                <a:solidFill>
                  <a:srgbClr val="FFFFFF"/>
                </a:solidFill>
              </a:rPr>
              <a:t>No notable data loss</a:t>
            </a:r>
          </a:p>
          <a:p>
            <a:pPr marL="1113469" lvl="1" indent="-342900">
              <a:spcBef>
                <a:spcPts val="0"/>
              </a:spcBef>
              <a:buSzPts val="3000"/>
            </a:pPr>
            <a:r>
              <a:rPr lang="en-US" sz="2400" dirty="0">
                <a:solidFill>
                  <a:srgbClr val="FFFFFF"/>
                </a:solidFill>
              </a:rPr>
              <a:t>Logs have been processed into viable metrics</a:t>
            </a:r>
          </a:p>
          <a:p>
            <a:pPr marL="1113469" lvl="1" indent="-342900">
              <a:spcBef>
                <a:spcPts val="0"/>
              </a:spcBef>
              <a:buSzPts val="3000"/>
            </a:pPr>
            <a:r>
              <a:rPr lang="en-US" sz="2400" dirty="0">
                <a:solidFill>
                  <a:srgbClr val="FFFFFF"/>
                </a:solidFill>
              </a:rPr>
              <a:t>Initial clusters look promising and similar to ELITE</a:t>
            </a:r>
          </a:p>
          <a:p>
            <a:pPr marL="371475" indent="-342900">
              <a:spcBef>
                <a:spcPts val="0"/>
              </a:spcBef>
              <a:buSzPts val="3000"/>
              <a:buFont typeface="Wingdings" panose="05000000000000000000" pitchFamily="2" charset="2"/>
              <a:buChar char="§"/>
            </a:pPr>
            <a:endParaRPr lang="en-US" sz="2400" dirty="0"/>
          </a:p>
          <a:p>
            <a:pPr marL="371475" indent="-342900">
              <a:spcBef>
                <a:spcPts val="0"/>
              </a:spcBef>
              <a:buSzPts val="3000"/>
              <a:buFont typeface="Wingdings" panose="05000000000000000000" pitchFamily="2" charset="2"/>
              <a:buChar char="§"/>
            </a:pPr>
            <a:r>
              <a:rPr lang="en-US" sz="2400" dirty="0"/>
              <a:t>Classification Research Ongoing</a:t>
            </a:r>
          </a:p>
          <a:p>
            <a:pPr marL="1113469" lvl="1" indent="-342900">
              <a:spcBef>
                <a:spcPts val="0"/>
              </a:spcBef>
              <a:buSzPts val="3000"/>
            </a:pPr>
            <a:r>
              <a:rPr lang="en-US" sz="2400" dirty="0"/>
              <a:t>Conduct a sweep for different amounts of user data</a:t>
            </a:r>
          </a:p>
          <a:p>
            <a:pPr marL="1113469" lvl="1" indent="-342900">
              <a:spcBef>
                <a:spcPts val="0"/>
              </a:spcBef>
              <a:buSzPts val="3000"/>
            </a:pPr>
            <a:r>
              <a:rPr lang="en-US" sz="2400" dirty="0"/>
              <a:t>Analyze classification results with self-reported engagement</a:t>
            </a:r>
          </a:p>
          <a:p>
            <a:pPr marL="371475" indent="-342900">
              <a:spcBef>
                <a:spcPts val="0"/>
              </a:spcBef>
              <a:buSzPts val="3000"/>
              <a:buFont typeface="Wingdings" panose="05000000000000000000" pitchFamily="2" charset="2"/>
              <a:buChar char="§"/>
            </a:pPr>
            <a:endParaRPr lang="en-US" sz="2400" dirty="0"/>
          </a:p>
        </p:txBody>
      </p:sp>
    </p:spTree>
    <p:extLst>
      <p:ext uri="{BB962C8B-B14F-4D97-AF65-F5344CB8AC3E}">
        <p14:creationId xmlns:p14="http://schemas.microsoft.com/office/powerpoint/2010/main" val="3008607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C92B7E57-4E08-4DB9-8BF1-86DED0EB9A7F}"/>
              </a:ext>
            </a:extLst>
          </p:cNvPr>
          <p:cNvPicPr>
            <a:picLocks noChangeAspect="1"/>
          </p:cNvPicPr>
          <p:nvPr/>
        </p:nvPicPr>
        <p:blipFill>
          <a:blip r:embed="rId2"/>
          <a:stretch>
            <a:fillRect/>
          </a:stretch>
        </p:blipFill>
        <p:spPr>
          <a:xfrm>
            <a:off x="2766292" y="250922"/>
            <a:ext cx="6358605" cy="4641655"/>
          </a:xfrm>
          <a:prstGeom prst="rect">
            <a:avLst/>
          </a:prstGeom>
          <a:solidFill>
            <a:schemeClr val="bg1"/>
          </a:solidFill>
        </p:spPr>
      </p:pic>
      <p:sp>
        <p:nvSpPr>
          <p:cNvPr id="47" name="Google Shape;95;p18">
            <a:extLst>
              <a:ext uri="{FF2B5EF4-FFF2-40B4-BE49-F238E27FC236}">
                <a16:creationId xmlns:a16="http://schemas.microsoft.com/office/drawing/2014/main" id="{7D8EB77D-C257-4929-8E33-B7CE2DCFEB73}"/>
              </a:ext>
            </a:extLst>
          </p:cNvPr>
          <p:cNvSpPr txBox="1">
            <a:spLocks/>
          </p:cNvSpPr>
          <p:nvPr/>
        </p:nvSpPr>
        <p:spPr>
          <a:xfrm>
            <a:off x="95647" y="154083"/>
            <a:ext cx="2387601" cy="857250"/>
          </a:xfrm>
          <a:prstGeom prst="rect">
            <a:avLst/>
          </a:prstGeom>
          <a:noFill/>
          <a:ln>
            <a:noFill/>
          </a:ln>
        </p:spPr>
        <p:txBody>
          <a:bodyPr spcFirstLastPara="1" vert="horz" wrap="square" lIns="68569" tIns="34275" rIns="68569" bIns="34275" rtlCol="0" anchor="ctr" anchorCtr="0">
            <a:noAutofit/>
          </a:bodyPr>
          <a:lstStyle>
            <a:lvl1pPr algn="l" defTabSz="913217" rtl="0" eaLnBrk="1" latinLnBrk="0" hangingPunct="1">
              <a:spcBef>
                <a:spcPct val="0"/>
              </a:spcBef>
              <a:buNone/>
              <a:defRPr sz="3400" b="1" kern="1200">
                <a:solidFill>
                  <a:srgbClr val="FFCC00"/>
                </a:solidFill>
                <a:latin typeface="National Bold"/>
                <a:ea typeface="+mj-ea"/>
                <a:cs typeface="National Bold"/>
              </a:defRPr>
            </a:lvl1pPr>
          </a:lstStyle>
          <a:p>
            <a:pPr algn="ctr">
              <a:spcBef>
                <a:spcPts val="0"/>
              </a:spcBef>
              <a:buClr>
                <a:srgbClr val="FFCC00"/>
              </a:buClr>
              <a:buSzPts val="1800"/>
            </a:pPr>
            <a:r>
              <a:rPr lang="en-US" sz="3600" b="0" dirty="0"/>
              <a:t>Next Steps</a:t>
            </a:r>
          </a:p>
        </p:txBody>
      </p:sp>
      <p:sp>
        <p:nvSpPr>
          <p:cNvPr id="48" name="Google Shape;96;p18">
            <a:extLst>
              <a:ext uri="{FF2B5EF4-FFF2-40B4-BE49-F238E27FC236}">
                <a16:creationId xmlns:a16="http://schemas.microsoft.com/office/drawing/2014/main" id="{488D4FA1-058C-4E97-B74F-E692F4CF9481}"/>
              </a:ext>
            </a:extLst>
          </p:cNvPr>
          <p:cNvSpPr txBox="1">
            <a:spLocks/>
          </p:cNvSpPr>
          <p:nvPr/>
        </p:nvSpPr>
        <p:spPr>
          <a:xfrm>
            <a:off x="95647" y="1036264"/>
            <a:ext cx="2670645" cy="4080271"/>
          </a:xfrm>
          <a:prstGeom prst="rect">
            <a:avLst/>
          </a:prstGeom>
          <a:noFill/>
          <a:ln>
            <a:noFill/>
          </a:ln>
        </p:spPr>
        <p:txBody>
          <a:bodyPr spcFirstLastPara="1" vert="horz" wrap="square" lIns="68569" tIns="34275" rIns="68569" bIns="34275" rtlCol="0" anchor="t" anchorCtr="0">
            <a:noAutofit/>
          </a:bodyPr>
          <a:lstStyle>
            <a:lvl1pPr marL="0" indent="0" algn="l" defTabSz="913217" rtl="0" eaLnBrk="1" latinLnBrk="0" hangingPunct="1">
              <a:spcBef>
                <a:spcPct val="20000"/>
              </a:spcBef>
              <a:buClr>
                <a:srgbClr val="FFCC00"/>
              </a:buClr>
              <a:buFont typeface="Wingdings" pitchFamily="2" charset="2"/>
              <a:buNone/>
              <a:defRPr sz="3200" kern="1200">
                <a:solidFill>
                  <a:schemeClr val="bg1"/>
                </a:solidFill>
                <a:latin typeface="National Book"/>
                <a:ea typeface="+mn-ea"/>
                <a:cs typeface="National Book"/>
              </a:defRPr>
            </a:lvl1pPr>
            <a:lvl2pPr marL="741994" indent="-285377" algn="l" defTabSz="913217" rtl="0" eaLnBrk="1" latinLnBrk="0" hangingPunct="1">
              <a:spcBef>
                <a:spcPct val="20000"/>
              </a:spcBef>
              <a:buClr>
                <a:srgbClr val="FFCC00"/>
              </a:buClr>
              <a:buFont typeface="Wingdings" pitchFamily="2" charset="2"/>
              <a:buChar char="§"/>
              <a:defRPr sz="2600" kern="1200">
                <a:solidFill>
                  <a:schemeClr val="bg1"/>
                </a:solidFill>
                <a:latin typeface="National Book"/>
                <a:ea typeface="+mn-ea"/>
                <a:cs typeface="National Book"/>
              </a:defRPr>
            </a:lvl2pPr>
            <a:lvl3pPr marL="1141522" indent="-228305" algn="l" defTabSz="913217" rtl="0" eaLnBrk="1" latinLnBrk="0" hangingPunct="1">
              <a:spcBef>
                <a:spcPct val="20000"/>
              </a:spcBef>
              <a:buClr>
                <a:srgbClr val="FFCC00"/>
              </a:buClr>
              <a:buFont typeface="Wingdings" pitchFamily="2" charset="2"/>
              <a:buChar char="§"/>
              <a:defRPr sz="1700" kern="1200">
                <a:solidFill>
                  <a:schemeClr val="bg1"/>
                </a:solidFill>
                <a:latin typeface="National Book"/>
                <a:ea typeface="+mn-ea"/>
                <a:cs typeface="National Book"/>
              </a:defRPr>
            </a:lvl3pPr>
            <a:lvl4pPr marL="1598130" indent="-228305" algn="l" defTabSz="913217" rtl="0" eaLnBrk="1" latinLnBrk="0" hangingPunct="1">
              <a:spcBef>
                <a:spcPct val="20000"/>
              </a:spcBef>
              <a:buClr>
                <a:srgbClr val="FFCC00"/>
              </a:buClr>
              <a:buFont typeface="Wingdings" pitchFamily="2" charset="2"/>
              <a:buChar char="§"/>
              <a:defRPr sz="1500" kern="1200">
                <a:solidFill>
                  <a:schemeClr val="bg1"/>
                </a:solidFill>
                <a:latin typeface="National Book"/>
                <a:ea typeface="+mn-ea"/>
                <a:cs typeface="National Book"/>
              </a:defRPr>
            </a:lvl4pPr>
            <a:lvl5pPr marL="2054739" indent="-228305" algn="l" defTabSz="913217" rtl="0" eaLnBrk="1" latinLnBrk="0" hangingPunct="1">
              <a:spcBef>
                <a:spcPct val="20000"/>
              </a:spcBef>
              <a:buClr>
                <a:srgbClr val="FFCC00"/>
              </a:buClr>
              <a:buFont typeface="Wingdings" pitchFamily="2" charset="2"/>
              <a:buChar char="§"/>
              <a:defRPr sz="1500" kern="1200">
                <a:solidFill>
                  <a:schemeClr val="bg1"/>
                </a:solidFill>
                <a:latin typeface="National Book"/>
                <a:ea typeface="+mn-ea"/>
                <a:cs typeface="National Book"/>
              </a:defRPr>
            </a:lvl5pPr>
            <a:lvl6pPr marL="2511347" indent="-228305" algn="l" defTabSz="913217" rtl="0" eaLnBrk="1" latinLnBrk="0" hangingPunct="1">
              <a:spcBef>
                <a:spcPct val="20000"/>
              </a:spcBef>
              <a:buClr>
                <a:srgbClr val="FFCC00"/>
              </a:buClr>
              <a:buFont typeface="Wingdings" pitchFamily="2" charset="2"/>
              <a:buChar char="§"/>
              <a:defRPr sz="1500" kern="1200">
                <a:solidFill>
                  <a:schemeClr val="bg1"/>
                </a:solidFill>
                <a:latin typeface="National Book"/>
                <a:ea typeface="+mn-ea"/>
                <a:cs typeface="National Book"/>
              </a:defRPr>
            </a:lvl6pPr>
            <a:lvl7pPr marL="2967956" indent="-228305" algn="l" defTabSz="913217" rtl="0" eaLnBrk="1" latinLnBrk="0" hangingPunct="1">
              <a:spcBef>
                <a:spcPct val="20000"/>
              </a:spcBef>
              <a:buClr>
                <a:srgbClr val="FFCC00"/>
              </a:buClr>
              <a:buFont typeface="Wingdings" pitchFamily="2" charset="2"/>
              <a:buChar char="§"/>
              <a:defRPr sz="1500" kern="1200">
                <a:solidFill>
                  <a:schemeClr val="bg1"/>
                </a:solidFill>
                <a:latin typeface="National Book"/>
                <a:ea typeface="+mn-ea"/>
                <a:cs typeface="National Book"/>
              </a:defRPr>
            </a:lvl7pPr>
            <a:lvl8pPr marL="3424565" indent="-228305" algn="l" defTabSz="913217" rtl="0" eaLnBrk="1" latinLnBrk="0" hangingPunct="1">
              <a:spcBef>
                <a:spcPct val="20000"/>
              </a:spcBef>
              <a:buClr>
                <a:srgbClr val="FFCC00"/>
              </a:buClr>
              <a:buFont typeface="Wingdings" pitchFamily="2" charset="2"/>
              <a:buChar char="§"/>
              <a:defRPr sz="1500" kern="1200">
                <a:solidFill>
                  <a:schemeClr val="bg1"/>
                </a:solidFill>
                <a:latin typeface="National Book"/>
                <a:ea typeface="+mn-ea"/>
                <a:cs typeface="National Book"/>
              </a:defRPr>
            </a:lvl8pPr>
            <a:lvl9pPr marL="3881173" indent="-228305" algn="l" defTabSz="913217" rtl="0" eaLnBrk="1" latinLnBrk="0" hangingPunct="1">
              <a:spcBef>
                <a:spcPct val="20000"/>
              </a:spcBef>
              <a:buClr>
                <a:srgbClr val="FFCC00"/>
              </a:buClr>
              <a:buFont typeface="Wingdings" pitchFamily="2" charset="2"/>
              <a:buChar char="§"/>
              <a:defRPr sz="1500" kern="1200">
                <a:solidFill>
                  <a:schemeClr val="bg1"/>
                </a:solidFill>
                <a:latin typeface="National Book"/>
                <a:ea typeface="+mn-ea"/>
                <a:cs typeface="National Book"/>
              </a:defRPr>
            </a:lvl9pPr>
          </a:lstStyle>
          <a:p>
            <a:pPr marL="371475" indent="-342900">
              <a:spcBef>
                <a:spcPts val="0"/>
              </a:spcBef>
              <a:buSzPts val="3000"/>
              <a:buFont typeface="Wingdings" panose="05000000000000000000" pitchFamily="2" charset="2"/>
              <a:buChar char="§"/>
            </a:pPr>
            <a:r>
              <a:rPr lang="en-US" sz="2800" dirty="0"/>
              <a:t>SLATS for STE</a:t>
            </a:r>
          </a:p>
          <a:p>
            <a:pPr marL="517525" lvl="1" indent="-231775">
              <a:spcBef>
                <a:spcPts val="0"/>
              </a:spcBef>
              <a:buSzPts val="3000"/>
            </a:pPr>
            <a:r>
              <a:rPr lang="en-US" sz="2200" dirty="0"/>
              <a:t>Semi-Supervised team assessment</a:t>
            </a:r>
          </a:p>
          <a:p>
            <a:pPr marL="517525" lvl="1" indent="-231775">
              <a:spcBef>
                <a:spcPts val="0"/>
              </a:spcBef>
              <a:buSzPts val="3000"/>
            </a:pPr>
            <a:r>
              <a:rPr lang="en-US" sz="2200" dirty="0"/>
              <a:t>Team metrics as inputs</a:t>
            </a:r>
          </a:p>
          <a:p>
            <a:pPr marL="371475" indent="-342900">
              <a:spcBef>
                <a:spcPts val="0"/>
              </a:spcBef>
              <a:buSzPts val="3000"/>
              <a:buFont typeface="Wingdings" panose="05000000000000000000" pitchFamily="2" charset="2"/>
              <a:buChar char="§"/>
            </a:pPr>
            <a:endParaRPr lang="en-US" sz="2800" dirty="0">
              <a:solidFill>
                <a:srgbClr val="FFFFFF"/>
              </a:solidFill>
            </a:endParaRPr>
          </a:p>
          <a:p>
            <a:pPr marL="371475" indent="-342900">
              <a:spcBef>
                <a:spcPts val="0"/>
              </a:spcBef>
              <a:buSzPts val="3000"/>
              <a:buFont typeface="Wingdings" panose="05000000000000000000" pitchFamily="2" charset="2"/>
              <a:buChar char="§"/>
            </a:pPr>
            <a:r>
              <a:rPr lang="en-US" sz="2800" dirty="0">
                <a:solidFill>
                  <a:srgbClr val="FFFFFF"/>
                </a:solidFill>
              </a:rPr>
              <a:t>Team Types:</a:t>
            </a:r>
          </a:p>
          <a:p>
            <a:pPr marL="517525" lvl="1" indent="-231775">
              <a:spcBef>
                <a:spcPts val="0"/>
              </a:spcBef>
              <a:buSzPts val="3000"/>
            </a:pPr>
            <a:r>
              <a:rPr lang="en-US" sz="2050" dirty="0">
                <a:solidFill>
                  <a:srgbClr val="FFFFFF"/>
                </a:solidFill>
              </a:rPr>
              <a:t>Expert Team</a:t>
            </a:r>
          </a:p>
          <a:p>
            <a:pPr marL="517525" lvl="1" indent="-231775">
              <a:spcBef>
                <a:spcPts val="0"/>
              </a:spcBef>
              <a:buSzPts val="3000"/>
            </a:pPr>
            <a:r>
              <a:rPr lang="en-US" sz="2050" dirty="0">
                <a:solidFill>
                  <a:srgbClr val="FFFFFF"/>
                </a:solidFill>
              </a:rPr>
              <a:t>Team of Experts</a:t>
            </a:r>
          </a:p>
          <a:p>
            <a:pPr marL="517525" lvl="1" indent="-231775">
              <a:spcBef>
                <a:spcPts val="0"/>
              </a:spcBef>
              <a:buSzPts val="3000"/>
            </a:pPr>
            <a:r>
              <a:rPr lang="en-US" sz="2050" dirty="0">
                <a:solidFill>
                  <a:srgbClr val="FFFFFF"/>
                </a:solidFill>
              </a:rPr>
              <a:t>Weak Link(s)</a:t>
            </a:r>
          </a:p>
          <a:p>
            <a:pPr marL="517525" lvl="1" indent="-231775">
              <a:spcBef>
                <a:spcPts val="0"/>
              </a:spcBef>
              <a:buSzPts val="3000"/>
            </a:pPr>
            <a:r>
              <a:rPr lang="en-US" sz="2050" dirty="0">
                <a:solidFill>
                  <a:srgbClr val="FFFFFF"/>
                </a:solidFill>
              </a:rPr>
              <a:t>Novices</a:t>
            </a:r>
          </a:p>
        </p:txBody>
      </p:sp>
    </p:spTree>
    <p:extLst>
      <p:ext uri="{BB962C8B-B14F-4D97-AF65-F5344CB8AC3E}">
        <p14:creationId xmlns:p14="http://schemas.microsoft.com/office/powerpoint/2010/main" val="3297236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FF93B-EA30-424A-BA8E-918BBE1FC27B}"/>
              </a:ext>
            </a:extLst>
          </p:cNvPr>
          <p:cNvSpPr>
            <a:spLocks noGrp="1"/>
          </p:cNvSpPr>
          <p:nvPr>
            <p:ph type="title"/>
          </p:nvPr>
        </p:nvSpPr>
        <p:spPr>
          <a:xfrm>
            <a:off x="-3813" y="6665"/>
            <a:ext cx="8229600" cy="857250"/>
          </a:xfrm>
        </p:spPr>
        <p:txBody>
          <a:bodyPr/>
          <a:lstStyle/>
          <a:p>
            <a:r>
              <a:rPr lang="en-US" dirty="0"/>
              <a:t>SLATS service</a:t>
            </a:r>
          </a:p>
        </p:txBody>
      </p:sp>
      <p:sp>
        <p:nvSpPr>
          <p:cNvPr id="26" name="Right Arrow 16">
            <a:extLst>
              <a:ext uri="{FF2B5EF4-FFF2-40B4-BE49-F238E27FC236}">
                <a16:creationId xmlns:a16="http://schemas.microsoft.com/office/drawing/2014/main" id="{E25C1241-6A1C-47CE-A9DB-0CFD87A4DD00}"/>
              </a:ext>
            </a:extLst>
          </p:cNvPr>
          <p:cNvSpPr/>
          <p:nvPr/>
        </p:nvSpPr>
        <p:spPr>
          <a:xfrm rot="10800000">
            <a:off x="1309795" y="913285"/>
            <a:ext cx="1398069" cy="364812"/>
          </a:xfrm>
          <a:prstGeom prst="rightArrow">
            <a:avLst>
              <a:gd name="adj1" fmla="val 50000"/>
              <a:gd name="adj2" fmla="val 108823"/>
            </a:avLst>
          </a:prstGeom>
          <a:solidFill>
            <a:schemeClr val="accent3">
              <a:lumMod val="60000"/>
              <a:lumOff val="40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t" anchorCtr="0" forceAA="0" compatLnSpc="1">
            <a:prstTxWarp prst="textNoShape">
              <a:avLst/>
            </a:prstTxWarp>
            <a:noAutofit/>
          </a:bodyPr>
          <a:lstStyle/>
          <a:p>
            <a:pPr algn="ctr"/>
            <a:endParaRPr lang="en-US" sz="1125" b="1">
              <a:solidFill>
                <a:prstClr val="black"/>
              </a:solidFill>
            </a:endParaRPr>
          </a:p>
        </p:txBody>
      </p:sp>
      <p:sp>
        <p:nvSpPr>
          <p:cNvPr id="27" name="Rounded Rectangle 6">
            <a:extLst>
              <a:ext uri="{FF2B5EF4-FFF2-40B4-BE49-F238E27FC236}">
                <a16:creationId xmlns:a16="http://schemas.microsoft.com/office/drawing/2014/main" id="{C4D7414F-4C6F-411B-8E66-C9DAD2C33114}"/>
              </a:ext>
            </a:extLst>
          </p:cNvPr>
          <p:cNvSpPr/>
          <p:nvPr/>
        </p:nvSpPr>
        <p:spPr>
          <a:xfrm>
            <a:off x="2595477" y="743630"/>
            <a:ext cx="1927462" cy="780698"/>
          </a:xfrm>
          <a:prstGeom prst="roundRect">
            <a:avLst/>
          </a:prstGeom>
          <a:solidFill>
            <a:schemeClr val="accent3">
              <a:lumMod val="50000"/>
            </a:schemeClr>
          </a:solidFill>
          <a:ln w="254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t" anchorCtr="0" forceAA="0" compatLnSpc="1">
            <a:prstTxWarp prst="textNoShape">
              <a:avLst/>
            </a:prstTxWarp>
            <a:noAutofit/>
          </a:bodyPr>
          <a:lstStyle/>
          <a:p>
            <a:pPr algn="ctr"/>
            <a:r>
              <a:rPr lang="en-US" sz="1500" b="1" dirty="0">
                <a:solidFill>
                  <a:prstClr val="white"/>
                </a:solidFill>
              </a:rPr>
              <a:t>TMT General-Purpose</a:t>
            </a:r>
          </a:p>
          <a:p>
            <a:pPr algn="ctr"/>
            <a:r>
              <a:rPr lang="en-US" sz="1500" b="1" dirty="0">
                <a:solidFill>
                  <a:prstClr val="white"/>
                </a:solidFill>
              </a:rPr>
              <a:t>Framework</a:t>
            </a:r>
          </a:p>
        </p:txBody>
      </p:sp>
      <p:grpSp>
        <p:nvGrpSpPr>
          <p:cNvPr id="38" name="Group 37">
            <a:extLst>
              <a:ext uri="{FF2B5EF4-FFF2-40B4-BE49-F238E27FC236}">
                <a16:creationId xmlns:a16="http://schemas.microsoft.com/office/drawing/2014/main" id="{71A93460-84FA-41E8-BFA0-E476BB89B84D}"/>
              </a:ext>
            </a:extLst>
          </p:cNvPr>
          <p:cNvGrpSpPr/>
          <p:nvPr/>
        </p:nvGrpSpPr>
        <p:grpSpPr>
          <a:xfrm>
            <a:off x="1310067" y="2234903"/>
            <a:ext cx="1776893" cy="364812"/>
            <a:chOff x="4668583" y="4823642"/>
            <a:chExt cx="2084727" cy="486416"/>
          </a:xfrm>
        </p:grpSpPr>
        <p:sp>
          <p:nvSpPr>
            <p:cNvPr id="39" name="Right Arrow 16">
              <a:extLst>
                <a:ext uri="{FF2B5EF4-FFF2-40B4-BE49-F238E27FC236}">
                  <a16:creationId xmlns:a16="http://schemas.microsoft.com/office/drawing/2014/main" id="{ED6B249C-C00C-4456-B4F0-DCCA53F78F94}"/>
                </a:ext>
              </a:extLst>
            </p:cNvPr>
            <p:cNvSpPr/>
            <p:nvPr/>
          </p:nvSpPr>
          <p:spPr>
            <a:xfrm>
              <a:off x="4705484" y="4823642"/>
              <a:ext cx="1640276" cy="486416"/>
            </a:xfrm>
            <a:prstGeom prst="rightArrow">
              <a:avLst>
                <a:gd name="adj1" fmla="val 50000"/>
                <a:gd name="adj2" fmla="val 108823"/>
              </a:avLst>
            </a:prstGeom>
            <a:solidFill>
              <a:schemeClr val="bg1">
                <a:lumMod val="85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t" anchorCtr="0" forceAA="0" compatLnSpc="1">
              <a:prstTxWarp prst="textNoShape">
                <a:avLst/>
              </a:prstTxWarp>
              <a:noAutofit/>
            </a:bodyPr>
            <a:lstStyle/>
            <a:p>
              <a:pPr algn="ctr"/>
              <a:endParaRPr lang="en-US" sz="1125" b="1">
                <a:solidFill>
                  <a:prstClr val="black"/>
                </a:solidFill>
              </a:endParaRPr>
            </a:p>
          </p:txBody>
        </p:sp>
        <p:sp>
          <p:nvSpPr>
            <p:cNvPr id="41" name="TextBox 40">
              <a:extLst>
                <a:ext uri="{FF2B5EF4-FFF2-40B4-BE49-F238E27FC236}">
                  <a16:creationId xmlns:a16="http://schemas.microsoft.com/office/drawing/2014/main" id="{8FCF2DC4-6350-43B4-9577-2B7E871A0DFC}"/>
                </a:ext>
              </a:extLst>
            </p:cNvPr>
            <p:cNvSpPr txBox="1"/>
            <p:nvPr/>
          </p:nvSpPr>
          <p:spPr>
            <a:xfrm>
              <a:off x="4668583" y="4919799"/>
              <a:ext cx="2084727" cy="330945"/>
            </a:xfrm>
            <a:prstGeom prst="rect">
              <a:avLst/>
            </a:prstGeom>
            <a:noFill/>
            <a:effectLst/>
          </p:spPr>
          <p:txBody>
            <a:bodyPr wrap="square" rtlCol="0">
              <a:spAutoFit/>
            </a:bodyPr>
            <a:lstStyle/>
            <a:p>
              <a:r>
                <a:rPr lang="en-US" sz="1013" b="1" dirty="0">
                  <a:solidFill>
                    <a:prstClr val="black"/>
                  </a:solidFill>
                  <a:latin typeface="Arial"/>
                </a:rPr>
                <a:t>Raw Data &amp; Events</a:t>
              </a:r>
            </a:p>
          </p:txBody>
        </p:sp>
      </p:grpSp>
      <p:sp>
        <p:nvSpPr>
          <p:cNvPr id="42" name="Flowchart: Magnetic Disk 41">
            <a:extLst>
              <a:ext uri="{FF2B5EF4-FFF2-40B4-BE49-F238E27FC236}">
                <a16:creationId xmlns:a16="http://schemas.microsoft.com/office/drawing/2014/main" id="{1CFBEBF6-12B6-4D97-8FD5-50BF528FCAF9}"/>
              </a:ext>
            </a:extLst>
          </p:cNvPr>
          <p:cNvSpPr/>
          <p:nvPr/>
        </p:nvSpPr>
        <p:spPr>
          <a:xfrm>
            <a:off x="2670677" y="3004004"/>
            <a:ext cx="1648653" cy="618971"/>
          </a:xfrm>
          <a:prstGeom prst="flowChartMagneticDisk">
            <a:avLst/>
          </a:prstGeom>
          <a:solidFill>
            <a:schemeClr val="accent5">
              <a:lumMod val="20000"/>
              <a:lumOff val="80000"/>
            </a:schemeClr>
          </a:solidFill>
          <a:ln w="22225">
            <a:solidFill>
              <a:schemeClr val="bg2">
                <a:lumMod val="1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r>
              <a:rPr lang="en-US" sz="1013" b="1" i="1" dirty="0">
                <a:solidFill>
                  <a:prstClr val="black"/>
                </a:solidFill>
              </a:rPr>
              <a:t>Universal Trainee Record</a:t>
            </a:r>
          </a:p>
        </p:txBody>
      </p:sp>
      <p:sp>
        <p:nvSpPr>
          <p:cNvPr id="43" name="Rounded Rectangle 62">
            <a:extLst>
              <a:ext uri="{FF2B5EF4-FFF2-40B4-BE49-F238E27FC236}">
                <a16:creationId xmlns:a16="http://schemas.microsoft.com/office/drawing/2014/main" id="{06253508-3306-4BC0-ACAC-F7B2D716AF0C}"/>
              </a:ext>
            </a:extLst>
          </p:cNvPr>
          <p:cNvSpPr/>
          <p:nvPr/>
        </p:nvSpPr>
        <p:spPr>
          <a:xfrm>
            <a:off x="346874" y="809391"/>
            <a:ext cx="927946" cy="500405"/>
          </a:xfrm>
          <a:prstGeom prst="roundRect">
            <a:avLst/>
          </a:prstGeom>
          <a:solidFill>
            <a:schemeClr val="bg1">
              <a:lumMod val="85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t" anchorCtr="0" forceAA="0" compatLnSpc="1">
            <a:prstTxWarp prst="textNoShape">
              <a:avLst/>
            </a:prstTxWarp>
            <a:noAutofit/>
          </a:bodyPr>
          <a:lstStyle/>
          <a:p>
            <a:pPr algn="ctr"/>
            <a:r>
              <a:rPr lang="en-US" sz="1125" b="1" dirty="0">
                <a:solidFill>
                  <a:prstClr val="black"/>
                </a:solidFill>
              </a:rPr>
              <a:t>Scenario Library</a:t>
            </a:r>
            <a:endParaRPr lang="en-US" sz="1350" b="1" dirty="0">
              <a:solidFill>
                <a:prstClr val="black"/>
              </a:solidFill>
            </a:endParaRPr>
          </a:p>
        </p:txBody>
      </p:sp>
      <p:sp>
        <p:nvSpPr>
          <p:cNvPr id="44" name="Right Arrow 16">
            <a:extLst>
              <a:ext uri="{FF2B5EF4-FFF2-40B4-BE49-F238E27FC236}">
                <a16:creationId xmlns:a16="http://schemas.microsoft.com/office/drawing/2014/main" id="{FA3816C7-A6FB-4FC6-A638-14F3E3390E9B}"/>
              </a:ext>
            </a:extLst>
          </p:cNvPr>
          <p:cNvSpPr/>
          <p:nvPr/>
        </p:nvSpPr>
        <p:spPr>
          <a:xfrm rot="10800000">
            <a:off x="1346336" y="1808341"/>
            <a:ext cx="1398069" cy="364812"/>
          </a:xfrm>
          <a:prstGeom prst="rightArrow">
            <a:avLst>
              <a:gd name="adj1" fmla="val 50000"/>
              <a:gd name="adj2" fmla="val 108823"/>
            </a:avLst>
          </a:prstGeom>
          <a:solidFill>
            <a:schemeClr val="accent3">
              <a:lumMod val="60000"/>
              <a:lumOff val="40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t" anchorCtr="0" forceAA="0" compatLnSpc="1">
            <a:prstTxWarp prst="textNoShape">
              <a:avLst/>
            </a:prstTxWarp>
            <a:noAutofit/>
          </a:bodyPr>
          <a:lstStyle/>
          <a:p>
            <a:pPr algn="ctr"/>
            <a:endParaRPr lang="en-US" sz="1125" b="1">
              <a:solidFill>
                <a:prstClr val="black"/>
              </a:solidFill>
            </a:endParaRPr>
          </a:p>
        </p:txBody>
      </p:sp>
      <p:sp>
        <p:nvSpPr>
          <p:cNvPr id="45" name="TextBox 44">
            <a:extLst>
              <a:ext uri="{FF2B5EF4-FFF2-40B4-BE49-F238E27FC236}">
                <a16:creationId xmlns:a16="http://schemas.microsoft.com/office/drawing/2014/main" id="{8592DE15-B7EB-44F5-A642-2E2AD10E9D07}"/>
              </a:ext>
            </a:extLst>
          </p:cNvPr>
          <p:cNvSpPr txBox="1"/>
          <p:nvPr/>
        </p:nvSpPr>
        <p:spPr>
          <a:xfrm>
            <a:off x="1382212" y="1868354"/>
            <a:ext cx="1403687" cy="248209"/>
          </a:xfrm>
          <a:prstGeom prst="rect">
            <a:avLst/>
          </a:prstGeom>
          <a:noFill/>
          <a:effectLst/>
        </p:spPr>
        <p:txBody>
          <a:bodyPr wrap="square" rtlCol="0">
            <a:spAutoFit/>
          </a:bodyPr>
          <a:lstStyle/>
          <a:p>
            <a:r>
              <a:rPr lang="en-US" sz="1013" b="1" dirty="0">
                <a:solidFill>
                  <a:prstClr val="black"/>
                </a:solidFill>
                <a:latin typeface="Arial"/>
              </a:rPr>
              <a:t>Feedback &amp; Injects</a:t>
            </a:r>
          </a:p>
        </p:txBody>
      </p:sp>
      <p:sp>
        <p:nvSpPr>
          <p:cNvPr id="46" name="Rounded Rectangle 6">
            <a:extLst>
              <a:ext uri="{FF2B5EF4-FFF2-40B4-BE49-F238E27FC236}">
                <a16:creationId xmlns:a16="http://schemas.microsoft.com/office/drawing/2014/main" id="{E310B3A9-D6D0-47C0-AD46-A85F5BD784AF}"/>
              </a:ext>
            </a:extLst>
          </p:cNvPr>
          <p:cNvSpPr/>
          <p:nvPr/>
        </p:nvSpPr>
        <p:spPr>
          <a:xfrm>
            <a:off x="2764969" y="1701975"/>
            <a:ext cx="1484974" cy="897740"/>
          </a:xfrm>
          <a:prstGeom prst="roundRect">
            <a:avLst/>
          </a:prstGeom>
          <a:solidFill>
            <a:schemeClr val="accent3">
              <a:lumMod val="50000"/>
            </a:schemeClr>
          </a:solidFill>
          <a:ln w="254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t" anchorCtr="0" forceAA="0" compatLnSpc="1">
            <a:prstTxWarp prst="textNoShape">
              <a:avLst/>
            </a:prstTxWarp>
            <a:noAutofit/>
          </a:bodyPr>
          <a:lstStyle/>
          <a:p>
            <a:pPr algn="ctr"/>
            <a:r>
              <a:rPr lang="en-US" sz="1500" b="1" dirty="0">
                <a:solidFill>
                  <a:prstClr val="white"/>
                </a:solidFill>
              </a:rPr>
              <a:t>Simulation</a:t>
            </a:r>
          </a:p>
          <a:p>
            <a:pPr algn="ctr"/>
            <a:r>
              <a:rPr lang="en-US" sz="1500" b="1" dirty="0">
                <a:solidFill>
                  <a:prstClr val="white"/>
                </a:solidFill>
              </a:rPr>
              <a:t>Gateway Module</a:t>
            </a:r>
          </a:p>
        </p:txBody>
      </p:sp>
      <p:sp>
        <p:nvSpPr>
          <p:cNvPr id="47" name="Rounded Rectangle 6">
            <a:extLst>
              <a:ext uri="{FF2B5EF4-FFF2-40B4-BE49-F238E27FC236}">
                <a16:creationId xmlns:a16="http://schemas.microsoft.com/office/drawing/2014/main" id="{0DF208F8-71C0-4FAA-AA8D-AB198E5DAB0F}"/>
              </a:ext>
            </a:extLst>
          </p:cNvPr>
          <p:cNvSpPr/>
          <p:nvPr/>
        </p:nvSpPr>
        <p:spPr>
          <a:xfrm>
            <a:off x="2270156" y="4613715"/>
            <a:ext cx="463038" cy="429080"/>
          </a:xfrm>
          <a:prstGeom prst="roundRect">
            <a:avLst/>
          </a:prstGeom>
          <a:solidFill>
            <a:schemeClr val="accent3">
              <a:lumMod val="50000"/>
            </a:schemeClr>
          </a:solidFill>
          <a:ln w="254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t" anchorCtr="0" forceAA="0" compatLnSpc="1">
            <a:prstTxWarp prst="textNoShape">
              <a:avLst/>
            </a:prstTxWarp>
            <a:noAutofit/>
          </a:bodyPr>
          <a:lstStyle/>
          <a:p>
            <a:pPr algn="ctr"/>
            <a:endParaRPr lang="en-US" sz="1500" b="1" dirty="0">
              <a:solidFill>
                <a:prstClr val="white"/>
              </a:solidFill>
            </a:endParaRPr>
          </a:p>
        </p:txBody>
      </p:sp>
      <p:sp>
        <p:nvSpPr>
          <p:cNvPr id="48" name="Rounded Rectangle 36">
            <a:extLst>
              <a:ext uri="{FF2B5EF4-FFF2-40B4-BE49-F238E27FC236}">
                <a16:creationId xmlns:a16="http://schemas.microsoft.com/office/drawing/2014/main" id="{E4D41494-96CF-4999-ABC1-A27189DB61A3}"/>
              </a:ext>
            </a:extLst>
          </p:cNvPr>
          <p:cNvSpPr/>
          <p:nvPr/>
        </p:nvSpPr>
        <p:spPr>
          <a:xfrm>
            <a:off x="225568" y="4613715"/>
            <a:ext cx="463038" cy="429080"/>
          </a:xfrm>
          <a:prstGeom prst="roundRect">
            <a:avLst/>
          </a:prstGeom>
          <a:solidFill>
            <a:schemeClr val="bg1">
              <a:lumMod val="85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t" anchorCtr="0" forceAA="0" compatLnSpc="1">
            <a:prstTxWarp prst="textNoShape">
              <a:avLst/>
            </a:prstTxWarp>
            <a:noAutofit/>
          </a:bodyPr>
          <a:lstStyle/>
          <a:p>
            <a:pPr algn="ctr"/>
            <a:endParaRPr lang="en-US" sz="2400" b="1" dirty="0">
              <a:solidFill>
                <a:prstClr val="black"/>
              </a:solidFill>
            </a:endParaRPr>
          </a:p>
        </p:txBody>
      </p:sp>
      <p:sp>
        <p:nvSpPr>
          <p:cNvPr id="49" name="Rounded Rectangle 6">
            <a:extLst>
              <a:ext uri="{FF2B5EF4-FFF2-40B4-BE49-F238E27FC236}">
                <a16:creationId xmlns:a16="http://schemas.microsoft.com/office/drawing/2014/main" id="{443ABF2E-C29F-478F-A29F-A3E86A7AEB26}"/>
              </a:ext>
            </a:extLst>
          </p:cNvPr>
          <p:cNvSpPr/>
          <p:nvPr/>
        </p:nvSpPr>
        <p:spPr>
          <a:xfrm>
            <a:off x="6624631" y="4613715"/>
            <a:ext cx="463038" cy="429080"/>
          </a:xfrm>
          <a:prstGeom prst="roundRect">
            <a:avLst/>
          </a:prstGeom>
          <a:solidFill>
            <a:srgbClr val="FFFF00"/>
          </a:solidFill>
          <a:ln w="254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t" anchorCtr="0" forceAA="0" compatLnSpc="1">
            <a:prstTxWarp prst="textNoShape">
              <a:avLst/>
            </a:prstTxWarp>
            <a:noAutofit/>
          </a:bodyPr>
          <a:lstStyle/>
          <a:p>
            <a:pPr algn="ctr"/>
            <a:endParaRPr lang="en-US" sz="1500" b="1" dirty="0">
              <a:solidFill>
                <a:prstClr val="white"/>
              </a:solidFill>
            </a:endParaRPr>
          </a:p>
        </p:txBody>
      </p:sp>
      <p:sp>
        <p:nvSpPr>
          <p:cNvPr id="50" name="Flowchart: Magnetic Disk 49">
            <a:extLst>
              <a:ext uri="{FF2B5EF4-FFF2-40B4-BE49-F238E27FC236}">
                <a16:creationId xmlns:a16="http://schemas.microsoft.com/office/drawing/2014/main" id="{7EBF29B3-8463-43AD-8504-F97836BF50F9}"/>
              </a:ext>
            </a:extLst>
          </p:cNvPr>
          <p:cNvSpPr/>
          <p:nvPr/>
        </p:nvSpPr>
        <p:spPr>
          <a:xfrm>
            <a:off x="2740401" y="2775813"/>
            <a:ext cx="1509207" cy="350942"/>
          </a:xfrm>
          <a:prstGeom prst="flowChartMagneticDisk">
            <a:avLst/>
          </a:prstGeom>
          <a:solidFill>
            <a:schemeClr val="accent5">
              <a:lumMod val="20000"/>
              <a:lumOff val="80000"/>
            </a:schemeClr>
          </a:solidFill>
          <a:ln w="22225">
            <a:solidFill>
              <a:schemeClr val="bg2">
                <a:lumMod val="1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r>
              <a:rPr lang="en-US" sz="1013" b="1" i="1" dirty="0">
                <a:solidFill>
                  <a:prstClr val="black"/>
                </a:solidFill>
              </a:rPr>
              <a:t>Learner Record Store</a:t>
            </a:r>
          </a:p>
        </p:txBody>
      </p:sp>
      <p:sp>
        <p:nvSpPr>
          <p:cNvPr id="51" name="TextBox 50">
            <a:extLst>
              <a:ext uri="{FF2B5EF4-FFF2-40B4-BE49-F238E27FC236}">
                <a16:creationId xmlns:a16="http://schemas.microsoft.com/office/drawing/2014/main" id="{A0C67137-A836-4904-BF4C-7C6772208BFA}"/>
              </a:ext>
            </a:extLst>
          </p:cNvPr>
          <p:cNvSpPr txBox="1"/>
          <p:nvPr/>
        </p:nvSpPr>
        <p:spPr>
          <a:xfrm>
            <a:off x="796077" y="4345716"/>
            <a:ext cx="1271758" cy="784830"/>
          </a:xfrm>
          <a:prstGeom prst="rect">
            <a:avLst/>
          </a:prstGeom>
          <a:noFill/>
        </p:spPr>
        <p:txBody>
          <a:bodyPr wrap="square" rtlCol="0">
            <a:spAutoFit/>
          </a:bodyPr>
          <a:lstStyle/>
          <a:p>
            <a:r>
              <a:rPr lang="en-US" sz="1500" dirty="0">
                <a:solidFill>
                  <a:schemeClr val="bg1"/>
                </a:solidFill>
              </a:rPr>
              <a:t>Training Simulation</a:t>
            </a:r>
          </a:p>
          <a:p>
            <a:r>
              <a:rPr lang="en-US" sz="1500" dirty="0">
                <a:solidFill>
                  <a:schemeClr val="bg1"/>
                </a:solidFill>
              </a:rPr>
              <a:t>Software</a:t>
            </a:r>
          </a:p>
        </p:txBody>
      </p:sp>
      <p:sp>
        <p:nvSpPr>
          <p:cNvPr id="52" name="TextBox 51">
            <a:extLst>
              <a:ext uri="{FF2B5EF4-FFF2-40B4-BE49-F238E27FC236}">
                <a16:creationId xmlns:a16="http://schemas.microsoft.com/office/drawing/2014/main" id="{105C6C32-27AA-4C3A-9048-D5A47E05DED9}"/>
              </a:ext>
            </a:extLst>
          </p:cNvPr>
          <p:cNvSpPr txBox="1"/>
          <p:nvPr/>
        </p:nvSpPr>
        <p:spPr>
          <a:xfrm>
            <a:off x="2820431" y="4373948"/>
            <a:ext cx="1693925" cy="784830"/>
          </a:xfrm>
          <a:prstGeom prst="rect">
            <a:avLst/>
          </a:prstGeom>
          <a:noFill/>
        </p:spPr>
        <p:txBody>
          <a:bodyPr wrap="square" rtlCol="0">
            <a:spAutoFit/>
          </a:bodyPr>
          <a:lstStyle/>
          <a:p>
            <a:r>
              <a:rPr lang="en-US" sz="1500" dirty="0">
                <a:solidFill>
                  <a:schemeClr val="bg1"/>
                </a:solidFill>
              </a:rPr>
              <a:t>Training Management</a:t>
            </a:r>
            <a:br>
              <a:rPr lang="en-US" sz="1500" dirty="0">
                <a:solidFill>
                  <a:schemeClr val="bg1"/>
                </a:solidFill>
              </a:rPr>
            </a:br>
            <a:r>
              <a:rPr lang="en-US" sz="1500" dirty="0">
                <a:solidFill>
                  <a:schemeClr val="bg1"/>
                </a:solidFill>
              </a:rPr>
              <a:t>Tools</a:t>
            </a:r>
          </a:p>
        </p:txBody>
      </p:sp>
      <p:sp>
        <p:nvSpPr>
          <p:cNvPr id="53" name="TextBox 52">
            <a:extLst>
              <a:ext uri="{FF2B5EF4-FFF2-40B4-BE49-F238E27FC236}">
                <a16:creationId xmlns:a16="http://schemas.microsoft.com/office/drawing/2014/main" id="{5736080A-4903-4523-AA0A-9C244730DEB4}"/>
              </a:ext>
            </a:extLst>
          </p:cNvPr>
          <p:cNvSpPr txBox="1"/>
          <p:nvPr/>
        </p:nvSpPr>
        <p:spPr>
          <a:xfrm>
            <a:off x="7180092" y="4461132"/>
            <a:ext cx="1544754" cy="553998"/>
          </a:xfrm>
          <a:prstGeom prst="rect">
            <a:avLst/>
          </a:prstGeom>
          <a:noFill/>
        </p:spPr>
        <p:txBody>
          <a:bodyPr wrap="square" rtlCol="0">
            <a:spAutoFit/>
          </a:bodyPr>
          <a:lstStyle/>
          <a:p>
            <a:r>
              <a:rPr lang="en-US" sz="1500" dirty="0">
                <a:solidFill>
                  <a:schemeClr val="bg1"/>
                </a:solidFill>
              </a:rPr>
              <a:t>New SLATS </a:t>
            </a:r>
            <a:br>
              <a:rPr lang="en-US" sz="1500" dirty="0">
                <a:solidFill>
                  <a:schemeClr val="bg1"/>
                </a:solidFill>
              </a:rPr>
            </a:br>
            <a:r>
              <a:rPr lang="en-US" sz="1500" dirty="0">
                <a:solidFill>
                  <a:schemeClr val="bg1"/>
                </a:solidFill>
              </a:rPr>
              <a:t>Services</a:t>
            </a:r>
          </a:p>
        </p:txBody>
      </p:sp>
      <p:grpSp>
        <p:nvGrpSpPr>
          <p:cNvPr id="54" name="Group 53">
            <a:extLst>
              <a:ext uri="{FF2B5EF4-FFF2-40B4-BE49-F238E27FC236}">
                <a16:creationId xmlns:a16="http://schemas.microsoft.com/office/drawing/2014/main" id="{A870E782-CA7B-4CE0-9FF9-56DDF4BDB56E}"/>
              </a:ext>
            </a:extLst>
          </p:cNvPr>
          <p:cNvGrpSpPr/>
          <p:nvPr/>
        </p:nvGrpSpPr>
        <p:grpSpPr>
          <a:xfrm>
            <a:off x="4978101" y="2618163"/>
            <a:ext cx="1082563" cy="657325"/>
            <a:chOff x="5470637" y="1307688"/>
            <a:chExt cx="1082563" cy="657325"/>
          </a:xfrm>
          <a:solidFill>
            <a:srgbClr val="FFC000"/>
          </a:solidFill>
        </p:grpSpPr>
        <p:sp>
          <p:nvSpPr>
            <p:cNvPr id="55" name="Rounded Rectangle 6">
              <a:extLst>
                <a:ext uri="{FF2B5EF4-FFF2-40B4-BE49-F238E27FC236}">
                  <a16:creationId xmlns:a16="http://schemas.microsoft.com/office/drawing/2014/main" id="{489B2ED3-58E2-401D-AC74-33EE379474AF}"/>
                </a:ext>
              </a:extLst>
            </p:cNvPr>
            <p:cNvSpPr/>
            <p:nvPr/>
          </p:nvSpPr>
          <p:spPr>
            <a:xfrm>
              <a:off x="5470637" y="1307688"/>
              <a:ext cx="1082563" cy="657325"/>
            </a:xfrm>
            <a:prstGeom prst="roundRect">
              <a:avLst/>
            </a:prstGeom>
            <a:grpFill/>
            <a:ln w="254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t" anchorCtr="0" forceAA="0" compatLnSpc="1">
              <a:prstTxWarp prst="textNoShape">
                <a:avLst/>
              </a:prstTxWarp>
              <a:noAutofit/>
            </a:bodyPr>
            <a:lstStyle/>
            <a:p>
              <a:pPr algn="ctr"/>
              <a:endParaRPr lang="en-US" sz="1500" b="1" dirty="0">
                <a:solidFill>
                  <a:prstClr val="white"/>
                </a:solidFill>
              </a:endParaRPr>
            </a:p>
          </p:txBody>
        </p:sp>
        <p:sp>
          <p:nvSpPr>
            <p:cNvPr id="56" name="TextBox 55">
              <a:extLst>
                <a:ext uri="{FF2B5EF4-FFF2-40B4-BE49-F238E27FC236}">
                  <a16:creationId xmlns:a16="http://schemas.microsoft.com/office/drawing/2014/main" id="{BE600A87-A722-4453-B742-1051A6CE0A77}"/>
                </a:ext>
              </a:extLst>
            </p:cNvPr>
            <p:cNvSpPr txBox="1"/>
            <p:nvPr/>
          </p:nvSpPr>
          <p:spPr>
            <a:xfrm>
              <a:off x="5490616" y="1351002"/>
              <a:ext cx="1062583" cy="553998"/>
            </a:xfrm>
            <a:prstGeom prst="rect">
              <a:avLst/>
            </a:prstGeom>
            <a:grpFill/>
          </p:spPr>
          <p:txBody>
            <a:bodyPr wrap="square" rtlCol="0">
              <a:spAutoFit/>
            </a:bodyPr>
            <a:lstStyle/>
            <a:p>
              <a:pPr algn="ctr"/>
              <a:r>
                <a:rPr lang="en-US" sz="1500" b="1" dirty="0"/>
                <a:t>General</a:t>
              </a:r>
              <a:br>
                <a:rPr lang="en-US" sz="1500" b="1" dirty="0"/>
              </a:br>
              <a:r>
                <a:rPr lang="en-US" sz="1500" b="1" dirty="0"/>
                <a:t>Metrics</a:t>
              </a:r>
            </a:p>
          </p:txBody>
        </p:sp>
      </p:grpSp>
      <p:sp>
        <p:nvSpPr>
          <p:cNvPr id="57" name="Rounded Rectangle 6">
            <a:extLst>
              <a:ext uri="{FF2B5EF4-FFF2-40B4-BE49-F238E27FC236}">
                <a16:creationId xmlns:a16="http://schemas.microsoft.com/office/drawing/2014/main" id="{34461C6F-0C5B-484D-9041-7A46942DFE8F}"/>
              </a:ext>
            </a:extLst>
          </p:cNvPr>
          <p:cNvSpPr/>
          <p:nvPr/>
        </p:nvSpPr>
        <p:spPr>
          <a:xfrm>
            <a:off x="4897441" y="3516045"/>
            <a:ext cx="1244306" cy="657325"/>
          </a:xfrm>
          <a:prstGeom prst="roundRect">
            <a:avLst/>
          </a:prstGeom>
          <a:solidFill>
            <a:schemeClr val="accent3">
              <a:lumMod val="50000"/>
            </a:schemeClr>
          </a:solidFill>
          <a:ln w="254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t" anchorCtr="0" forceAA="0" compatLnSpc="1">
            <a:prstTxWarp prst="textNoShape">
              <a:avLst/>
            </a:prstTxWarp>
            <a:noAutofit/>
          </a:bodyPr>
          <a:lstStyle/>
          <a:p>
            <a:pPr algn="ctr"/>
            <a:r>
              <a:rPr lang="en-US" sz="1500" b="1" dirty="0">
                <a:solidFill>
                  <a:prstClr val="white"/>
                </a:solidFill>
              </a:rPr>
              <a:t>Specialized Metrics</a:t>
            </a:r>
          </a:p>
        </p:txBody>
      </p:sp>
      <p:cxnSp>
        <p:nvCxnSpPr>
          <p:cNvPr id="58" name="Connector: Elbow 57">
            <a:extLst>
              <a:ext uri="{FF2B5EF4-FFF2-40B4-BE49-F238E27FC236}">
                <a16:creationId xmlns:a16="http://schemas.microsoft.com/office/drawing/2014/main" id="{D91A7440-3AA9-4248-A44A-BC3A8541B325}"/>
              </a:ext>
            </a:extLst>
          </p:cNvPr>
          <p:cNvCxnSpPr>
            <a:stCxn id="50" idx="4"/>
            <a:endCxn id="55" idx="1"/>
          </p:cNvCxnSpPr>
          <p:nvPr/>
        </p:nvCxnSpPr>
        <p:spPr>
          <a:xfrm flipV="1">
            <a:off x="4249608" y="2946826"/>
            <a:ext cx="728493" cy="4458"/>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9" name="Connector: Elbow 58">
            <a:extLst>
              <a:ext uri="{FF2B5EF4-FFF2-40B4-BE49-F238E27FC236}">
                <a16:creationId xmlns:a16="http://schemas.microsoft.com/office/drawing/2014/main" id="{9DD8E13B-156C-4F7F-BF7F-A2232AD3D27B}"/>
              </a:ext>
            </a:extLst>
          </p:cNvPr>
          <p:cNvCxnSpPr>
            <a:stCxn id="50" idx="4"/>
            <a:endCxn id="57" idx="1"/>
          </p:cNvCxnSpPr>
          <p:nvPr/>
        </p:nvCxnSpPr>
        <p:spPr>
          <a:xfrm>
            <a:off x="4249608" y="2951284"/>
            <a:ext cx="647833" cy="893424"/>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60" name="Connector: Elbow 59">
            <a:extLst>
              <a:ext uri="{FF2B5EF4-FFF2-40B4-BE49-F238E27FC236}">
                <a16:creationId xmlns:a16="http://schemas.microsoft.com/office/drawing/2014/main" id="{5670703E-9310-46F1-9F8C-822AD69649BF}"/>
              </a:ext>
            </a:extLst>
          </p:cNvPr>
          <p:cNvCxnSpPr>
            <a:cxnSpLocks/>
            <a:stCxn id="57" idx="0"/>
            <a:endCxn id="55" idx="2"/>
          </p:cNvCxnSpPr>
          <p:nvPr/>
        </p:nvCxnSpPr>
        <p:spPr>
          <a:xfrm rot="16200000" flipV="1">
            <a:off x="5399211" y="3395661"/>
            <a:ext cx="240557" cy="211"/>
          </a:xfrm>
          <a:prstGeom prst="bentConnector3">
            <a:avLst>
              <a:gd name="adj1" fmla="val 50000"/>
            </a:avLst>
          </a:prstGeom>
          <a:ln w="57150">
            <a:tailEnd type="triangle"/>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44006C67-4223-48B0-BC06-E06FAB2B53AC}"/>
              </a:ext>
            </a:extLst>
          </p:cNvPr>
          <p:cNvGrpSpPr/>
          <p:nvPr/>
        </p:nvGrpSpPr>
        <p:grpSpPr>
          <a:xfrm>
            <a:off x="4637562" y="1699151"/>
            <a:ext cx="1840479" cy="569219"/>
            <a:chOff x="5470637" y="1307688"/>
            <a:chExt cx="1132916" cy="657325"/>
          </a:xfrm>
          <a:solidFill>
            <a:srgbClr val="FFC000"/>
          </a:solidFill>
        </p:grpSpPr>
        <p:sp>
          <p:nvSpPr>
            <p:cNvPr id="62" name="Rounded Rectangle 6">
              <a:extLst>
                <a:ext uri="{FF2B5EF4-FFF2-40B4-BE49-F238E27FC236}">
                  <a16:creationId xmlns:a16="http://schemas.microsoft.com/office/drawing/2014/main" id="{9FFE2A17-96C1-4492-BF45-0DFDF98E1A17}"/>
                </a:ext>
              </a:extLst>
            </p:cNvPr>
            <p:cNvSpPr/>
            <p:nvPr/>
          </p:nvSpPr>
          <p:spPr>
            <a:xfrm>
              <a:off x="5470637" y="1307688"/>
              <a:ext cx="1082563" cy="657325"/>
            </a:xfrm>
            <a:prstGeom prst="roundRect">
              <a:avLst/>
            </a:prstGeom>
            <a:grpFill/>
            <a:ln w="254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t" anchorCtr="0" forceAA="0" compatLnSpc="1">
              <a:prstTxWarp prst="textNoShape">
                <a:avLst/>
              </a:prstTxWarp>
              <a:noAutofit/>
            </a:bodyPr>
            <a:lstStyle/>
            <a:p>
              <a:pPr algn="ctr"/>
              <a:endParaRPr lang="en-US" sz="1500" b="1" dirty="0">
                <a:solidFill>
                  <a:prstClr val="white"/>
                </a:solidFill>
              </a:endParaRPr>
            </a:p>
          </p:txBody>
        </p:sp>
        <p:sp>
          <p:nvSpPr>
            <p:cNvPr id="63" name="TextBox 62">
              <a:extLst>
                <a:ext uri="{FF2B5EF4-FFF2-40B4-BE49-F238E27FC236}">
                  <a16:creationId xmlns:a16="http://schemas.microsoft.com/office/drawing/2014/main" id="{6C0D989A-CB24-470F-998A-69257DAE83D4}"/>
                </a:ext>
              </a:extLst>
            </p:cNvPr>
            <p:cNvSpPr txBox="1"/>
            <p:nvPr/>
          </p:nvSpPr>
          <p:spPr>
            <a:xfrm>
              <a:off x="5490616" y="1351002"/>
              <a:ext cx="1112937" cy="604206"/>
            </a:xfrm>
            <a:prstGeom prst="rect">
              <a:avLst/>
            </a:prstGeom>
            <a:grpFill/>
          </p:spPr>
          <p:txBody>
            <a:bodyPr wrap="square" rtlCol="0">
              <a:spAutoFit/>
            </a:bodyPr>
            <a:lstStyle/>
            <a:p>
              <a:pPr algn="ctr"/>
              <a:r>
                <a:rPr lang="en-US" sz="1400" b="1" dirty="0"/>
                <a:t>Team Performance Classifier</a:t>
              </a:r>
            </a:p>
          </p:txBody>
        </p:sp>
      </p:grpSp>
      <p:grpSp>
        <p:nvGrpSpPr>
          <p:cNvPr id="64" name="Group 63">
            <a:extLst>
              <a:ext uri="{FF2B5EF4-FFF2-40B4-BE49-F238E27FC236}">
                <a16:creationId xmlns:a16="http://schemas.microsoft.com/office/drawing/2014/main" id="{3A969265-DE33-4726-A58D-A1CB4691776E}"/>
              </a:ext>
            </a:extLst>
          </p:cNvPr>
          <p:cNvGrpSpPr/>
          <p:nvPr/>
        </p:nvGrpSpPr>
        <p:grpSpPr>
          <a:xfrm>
            <a:off x="6419717" y="718290"/>
            <a:ext cx="1840479" cy="591506"/>
            <a:chOff x="5470637" y="1307688"/>
            <a:chExt cx="1132916" cy="683062"/>
          </a:xfrm>
        </p:grpSpPr>
        <p:sp>
          <p:nvSpPr>
            <p:cNvPr id="65" name="Rounded Rectangle 6">
              <a:extLst>
                <a:ext uri="{FF2B5EF4-FFF2-40B4-BE49-F238E27FC236}">
                  <a16:creationId xmlns:a16="http://schemas.microsoft.com/office/drawing/2014/main" id="{AC2A31A8-06EC-442F-8ECB-BCD40563CF81}"/>
                </a:ext>
              </a:extLst>
            </p:cNvPr>
            <p:cNvSpPr/>
            <p:nvPr/>
          </p:nvSpPr>
          <p:spPr>
            <a:xfrm>
              <a:off x="5470637" y="1307688"/>
              <a:ext cx="1082563" cy="657325"/>
            </a:xfrm>
            <a:prstGeom prst="roundRect">
              <a:avLst/>
            </a:prstGeom>
            <a:solidFill>
              <a:srgbClr val="FFFF00"/>
            </a:solidFill>
            <a:ln w="254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t" anchorCtr="0" forceAA="0" compatLnSpc="1">
              <a:prstTxWarp prst="textNoShape">
                <a:avLst/>
              </a:prstTxWarp>
              <a:noAutofit/>
            </a:bodyPr>
            <a:lstStyle/>
            <a:p>
              <a:pPr algn="ctr"/>
              <a:endParaRPr lang="en-US" sz="1500" b="1" dirty="0">
                <a:solidFill>
                  <a:prstClr val="white"/>
                </a:solidFill>
              </a:endParaRPr>
            </a:p>
          </p:txBody>
        </p:sp>
        <p:sp>
          <p:nvSpPr>
            <p:cNvPr id="66" name="TextBox 65">
              <a:extLst>
                <a:ext uri="{FF2B5EF4-FFF2-40B4-BE49-F238E27FC236}">
                  <a16:creationId xmlns:a16="http://schemas.microsoft.com/office/drawing/2014/main" id="{CE4F18E7-66BB-4637-8E84-C55A00874407}"/>
                </a:ext>
              </a:extLst>
            </p:cNvPr>
            <p:cNvSpPr txBox="1"/>
            <p:nvPr/>
          </p:nvSpPr>
          <p:spPr>
            <a:xfrm>
              <a:off x="5490616" y="1351002"/>
              <a:ext cx="1112937" cy="639748"/>
            </a:xfrm>
            <a:prstGeom prst="rect">
              <a:avLst/>
            </a:prstGeom>
            <a:noFill/>
          </p:spPr>
          <p:txBody>
            <a:bodyPr wrap="square" rtlCol="0">
              <a:spAutoFit/>
            </a:bodyPr>
            <a:lstStyle/>
            <a:p>
              <a:pPr algn="ctr"/>
              <a:r>
                <a:rPr lang="en-US" sz="1500" b="1" dirty="0"/>
                <a:t>Team Diagnostic</a:t>
              </a:r>
              <a:br>
                <a:rPr lang="en-US" sz="1500" b="1" dirty="0"/>
              </a:br>
              <a:r>
                <a:rPr lang="en-US" sz="1500" b="1" dirty="0"/>
                <a:t>Indicators </a:t>
              </a:r>
            </a:p>
          </p:txBody>
        </p:sp>
      </p:grpSp>
      <p:cxnSp>
        <p:nvCxnSpPr>
          <p:cNvPr id="67" name="Connector: Elbow 66">
            <a:extLst>
              <a:ext uri="{FF2B5EF4-FFF2-40B4-BE49-F238E27FC236}">
                <a16:creationId xmlns:a16="http://schemas.microsoft.com/office/drawing/2014/main" id="{9CDB6548-EBFE-4B28-AA52-631606D9C731}"/>
              </a:ext>
            </a:extLst>
          </p:cNvPr>
          <p:cNvCxnSpPr>
            <a:cxnSpLocks/>
            <a:stCxn id="55" idx="0"/>
            <a:endCxn id="62" idx="2"/>
          </p:cNvCxnSpPr>
          <p:nvPr/>
        </p:nvCxnSpPr>
        <p:spPr>
          <a:xfrm rot="16200000" flipV="1">
            <a:off x="5343246" y="2442026"/>
            <a:ext cx="349793" cy="2482"/>
          </a:xfrm>
          <a:prstGeom prst="bentConnector3">
            <a:avLst>
              <a:gd name="adj1" fmla="val 50000"/>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68" name="Connector: Elbow 67">
            <a:extLst>
              <a:ext uri="{FF2B5EF4-FFF2-40B4-BE49-F238E27FC236}">
                <a16:creationId xmlns:a16="http://schemas.microsoft.com/office/drawing/2014/main" id="{49B3E81D-DA5A-40B9-8531-DCDFF1F28673}"/>
              </a:ext>
            </a:extLst>
          </p:cNvPr>
          <p:cNvCxnSpPr>
            <a:cxnSpLocks/>
            <a:endCxn id="66" idx="2"/>
          </p:cNvCxnSpPr>
          <p:nvPr/>
        </p:nvCxnSpPr>
        <p:spPr>
          <a:xfrm flipV="1">
            <a:off x="6448282" y="1309796"/>
            <a:ext cx="907903" cy="647961"/>
          </a:xfrm>
          <a:prstGeom prst="bentConnector2">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69" name="Connector: Elbow 68">
            <a:extLst>
              <a:ext uri="{FF2B5EF4-FFF2-40B4-BE49-F238E27FC236}">
                <a16:creationId xmlns:a16="http://schemas.microsoft.com/office/drawing/2014/main" id="{4E21C2DA-C4FD-4044-9CB4-43EFE667DBCC}"/>
              </a:ext>
            </a:extLst>
          </p:cNvPr>
          <p:cNvCxnSpPr>
            <a:cxnSpLocks/>
            <a:stCxn id="56" idx="3"/>
            <a:endCxn id="66" idx="2"/>
          </p:cNvCxnSpPr>
          <p:nvPr/>
        </p:nvCxnSpPr>
        <p:spPr>
          <a:xfrm flipV="1">
            <a:off x="6060663" y="1309796"/>
            <a:ext cx="1295522" cy="1628680"/>
          </a:xfrm>
          <a:prstGeom prst="bentConnector2">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0" name="Bent-Up Arrow 4">
            <a:extLst>
              <a:ext uri="{FF2B5EF4-FFF2-40B4-BE49-F238E27FC236}">
                <a16:creationId xmlns:a16="http://schemas.microsoft.com/office/drawing/2014/main" id="{88D2E6D8-FD92-4F3F-AA11-8529251E978B}"/>
              </a:ext>
            </a:extLst>
          </p:cNvPr>
          <p:cNvSpPr/>
          <p:nvPr/>
        </p:nvSpPr>
        <p:spPr>
          <a:xfrm rot="5400000" flipH="1" flipV="1">
            <a:off x="4679512" y="857260"/>
            <a:ext cx="647960" cy="1031780"/>
          </a:xfrm>
          <a:prstGeom prst="bentUpArrow">
            <a:avLst>
              <a:gd name="adj1" fmla="val 26111"/>
              <a:gd name="adj2" fmla="val 22577"/>
              <a:gd name="adj3" fmla="val 45154"/>
            </a:avLst>
          </a:prstGeom>
          <a:solidFill>
            <a:srgbClr val="FFFF00"/>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fontAlgn="auto">
              <a:spcBef>
                <a:spcPts val="0"/>
              </a:spcBef>
              <a:spcAft>
                <a:spcPts val="0"/>
              </a:spcAft>
            </a:pPr>
            <a:endParaRPr lang="en-US" sz="1500" b="1" dirty="0">
              <a:solidFill>
                <a:srgbClr val="92D050"/>
              </a:solidFill>
            </a:endParaRPr>
          </a:p>
        </p:txBody>
      </p:sp>
      <p:sp>
        <p:nvSpPr>
          <p:cNvPr id="71" name="TextBox 70">
            <a:extLst>
              <a:ext uri="{FF2B5EF4-FFF2-40B4-BE49-F238E27FC236}">
                <a16:creationId xmlns:a16="http://schemas.microsoft.com/office/drawing/2014/main" id="{62124CBC-149C-4E30-8C05-6F4727A70882}"/>
              </a:ext>
            </a:extLst>
          </p:cNvPr>
          <p:cNvSpPr txBox="1"/>
          <p:nvPr/>
        </p:nvSpPr>
        <p:spPr>
          <a:xfrm>
            <a:off x="4600947" y="1071729"/>
            <a:ext cx="1403687" cy="248209"/>
          </a:xfrm>
          <a:prstGeom prst="rect">
            <a:avLst/>
          </a:prstGeom>
          <a:noFill/>
          <a:effectLst/>
        </p:spPr>
        <p:txBody>
          <a:bodyPr wrap="square" rtlCol="0">
            <a:spAutoFit/>
          </a:bodyPr>
          <a:lstStyle/>
          <a:p>
            <a:r>
              <a:rPr lang="en-US" sz="1013" b="1" dirty="0">
                <a:solidFill>
                  <a:prstClr val="black"/>
                </a:solidFill>
                <a:latin typeface="Arial"/>
              </a:rPr>
              <a:t>Assessment</a:t>
            </a:r>
          </a:p>
        </p:txBody>
      </p:sp>
      <p:sp>
        <p:nvSpPr>
          <p:cNvPr id="72" name="TextBox 71">
            <a:extLst>
              <a:ext uri="{FF2B5EF4-FFF2-40B4-BE49-F238E27FC236}">
                <a16:creationId xmlns:a16="http://schemas.microsoft.com/office/drawing/2014/main" id="{E1283BB7-464A-429D-B828-74BB247A5446}"/>
              </a:ext>
            </a:extLst>
          </p:cNvPr>
          <p:cNvSpPr txBox="1"/>
          <p:nvPr/>
        </p:nvSpPr>
        <p:spPr>
          <a:xfrm>
            <a:off x="1343317" y="973298"/>
            <a:ext cx="1364547" cy="248209"/>
          </a:xfrm>
          <a:prstGeom prst="rect">
            <a:avLst/>
          </a:prstGeom>
          <a:noFill/>
          <a:effectLst/>
        </p:spPr>
        <p:txBody>
          <a:bodyPr wrap="square" rtlCol="0">
            <a:spAutoFit/>
          </a:bodyPr>
          <a:lstStyle/>
          <a:p>
            <a:r>
              <a:rPr lang="en-US" sz="1013" b="1" dirty="0">
                <a:solidFill>
                  <a:prstClr val="black"/>
                </a:solidFill>
                <a:latin typeface="Arial"/>
              </a:rPr>
              <a:t>Scenario Selection</a:t>
            </a:r>
          </a:p>
        </p:txBody>
      </p:sp>
      <p:sp>
        <p:nvSpPr>
          <p:cNvPr id="73" name="Right Arrow 16">
            <a:extLst>
              <a:ext uri="{FF2B5EF4-FFF2-40B4-BE49-F238E27FC236}">
                <a16:creationId xmlns:a16="http://schemas.microsoft.com/office/drawing/2014/main" id="{741BE98F-038A-4262-93D6-DCFB7D573EF1}"/>
              </a:ext>
            </a:extLst>
          </p:cNvPr>
          <p:cNvSpPr/>
          <p:nvPr/>
        </p:nvSpPr>
        <p:spPr>
          <a:xfrm rot="10800000">
            <a:off x="4522938" y="668381"/>
            <a:ext cx="1875121" cy="364812"/>
          </a:xfrm>
          <a:prstGeom prst="rightArrow">
            <a:avLst>
              <a:gd name="adj1" fmla="val 50000"/>
              <a:gd name="adj2" fmla="val 108823"/>
            </a:avLst>
          </a:prstGeom>
          <a:solidFill>
            <a:srgbClr val="FFFF00"/>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t" anchorCtr="0" forceAA="0" compatLnSpc="1">
            <a:prstTxWarp prst="textNoShape">
              <a:avLst/>
            </a:prstTxWarp>
            <a:noAutofit/>
          </a:bodyPr>
          <a:lstStyle/>
          <a:p>
            <a:pPr algn="ctr"/>
            <a:endParaRPr lang="en-US" sz="1125" b="1">
              <a:solidFill>
                <a:prstClr val="black"/>
              </a:solidFill>
            </a:endParaRPr>
          </a:p>
        </p:txBody>
      </p:sp>
      <p:sp>
        <p:nvSpPr>
          <p:cNvPr id="74" name="TextBox 73">
            <a:extLst>
              <a:ext uri="{FF2B5EF4-FFF2-40B4-BE49-F238E27FC236}">
                <a16:creationId xmlns:a16="http://schemas.microsoft.com/office/drawing/2014/main" id="{57F855D2-1A8F-4FC3-BF4A-C8147397B0A6}"/>
              </a:ext>
            </a:extLst>
          </p:cNvPr>
          <p:cNvSpPr txBox="1"/>
          <p:nvPr/>
        </p:nvSpPr>
        <p:spPr>
          <a:xfrm>
            <a:off x="4487603" y="728394"/>
            <a:ext cx="1951952" cy="248209"/>
          </a:xfrm>
          <a:prstGeom prst="rect">
            <a:avLst/>
          </a:prstGeom>
          <a:noFill/>
          <a:effectLst/>
        </p:spPr>
        <p:txBody>
          <a:bodyPr wrap="square" rtlCol="0">
            <a:spAutoFit/>
          </a:bodyPr>
          <a:lstStyle/>
          <a:p>
            <a:pPr algn="ctr"/>
            <a:r>
              <a:rPr lang="en-US" sz="1013" b="1" dirty="0">
                <a:solidFill>
                  <a:prstClr val="black"/>
                </a:solidFill>
                <a:latin typeface="Arial"/>
              </a:rPr>
              <a:t>Remediation Priorities</a:t>
            </a:r>
          </a:p>
        </p:txBody>
      </p:sp>
      <p:cxnSp>
        <p:nvCxnSpPr>
          <p:cNvPr id="75" name="Connector: Elbow 74">
            <a:extLst>
              <a:ext uri="{FF2B5EF4-FFF2-40B4-BE49-F238E27FC236}">
                <a16:creationId xmlns:a16="http://schemas.microsoft.com/office/drawing/2014/main" id="{846F13DE-1423-4AD9-94EB-31E9598025E1}"/>
              </a:ext>
            </a:extLst>
          </p:cNvPr>
          <p:cNvCxnSpPr>
            <a:cxnSpLocks/>
          </p:cNvCxnSpPr>
          <p:nvPr/>
        </p:nvCxnSpPr>
        <p:spPr>
          <a:xfrm rot="16200000" flipH="1">
            <a:off x="4078297" y="1924159"/>
            <a:ext cx="1245161" cy="505185"/>
          </a:xfrm>
          <a:prstGeom prst="bentConnector3">
            <a:avLst>
              <a:gd name="adj1" fmla="val 100487"/>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6" name="Rounded Rectangle 62">
            <a:extLst>
              <a:ext uri="{FF2B5EF4-FFF2-40B4-BE49-F238E27FC236}">
                <a16:creationId xmlns:a16="http://schemas.microsoft.com/office/drawing/2014/main" id="{06253508-3306-4BC0-ACAC-F7B2D716AF0C}"/>
              </a:ext>
            </a:extLst>
          </p:cNvPr>
          <p:cNvSpPr/>
          <p:nvPr/>
        </p:nvSpPr>
        <p:spPr>
          <a:xfrm>
            <a:off x="388942" y="1580799"/>
            <a:ext cx="927946" cy="1086674"/>
          </a:xfrm>
          <a:prstGeom prst="roundRect">
            <a:avLst/>
          </a:prstGeom>
          <a:solidFill>
            <a:schemeClr val="bg1">
              <a:lumMod val="85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t" anchorCtr="0" forceAA="0" compatLnSpc="1">
            <a:prstTxWarp prst="textNoShape">
              <a:avLst/>
            </a:prstTxWarp>
            <a:noAutofit/>
          </a:bodyPr>
          <a:lstStyle/>
          <a:p>
            <a:pPr algn="ctr"/>
            <a:endParaRPr lang="en-US" sz="1125" b="1" dirty="0">
              <a:solidFill>
                <a:prstClr val="black"/>
              </a:solidFill>
            </a:endParaRPr>
          </a:p>
          <a:p>
            <a:pPr algn="ctr"/>
            <a:r>
              <a:rPr lang="en-US" sz="1125" b="1" dirty="0">
                <a:solidFill>
                  <a:prstClr val="black"/>
                </a:solidFill>
              </a:rPr>
              <a:t>Simulation</a:t>
            </a:r>
          </a:p>
          <a:p>
            <a:pPr algn="ctr"/>
            <a:r>
              <a:rPr lang="en-US" sz="1125" b="1" dirty="0">
                <a:solidFill>
                  <a:prstClr val="black"/>
                </a:solidFill>
              </a:rPr>
              <a:t>Software</a:t>
            </a:r>
            <a:endParaRPr lang="en-US" sz="1350" b="1" dirty="0">
              <a:solidFill>
                <a:prstClr val="black"/>
              </a:solidFill>
            </a:endParaRPr>
          </a:p>
        </p:txBody>
      </p:sp>
      <p:sp>
        <p:nvSpPr>
          <p:cNvPr id="77" name="Flowchart: Magnetic Disk 76"/>
          <p:cNvSpPr/>
          <p:nvPr/>
        </p:nvSpPr>
        <p:spPr>
          <a:xfrm>
            <a:off x="6601946" y="3060498"/>
            <a:ext cx="2257006" cy="468052"/>
          </a:xfrm>
          <a:prstGeom prst="flowChartMagneticDisk">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chemeClr val="tx1"/>
                </a:solidFill>
              </a:rPr>
              <a:t>Team Roles &amp; Responsibilities</a:t>
            </a:r>
          </a:p>
        </p:txBody>
      </p:sp>
      <p:sp>
        <p:nvSpPr>
          <p:cNvPr id="78" name="Flowchart: Magnetic Disk 77"/>
          <p:cNvSpPr/>
          <p:nvPr/>
        </p:nvSpPr>
        <p:spPr>
          <a:xfrm>
            <a:off x="6601493" y="3616821"/>
            <a:ext cx="1633415" cy="378020"/>
          </a:xfrm>
          <a:prstGeom prst="flowChartMagneticDisk">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chemeClr val="tx1"/>
                </a:solidFill>
              </a:rPr>
              <a:t>Task Processes</a:t>
            </a:r>
          </a:p>
        </p:txBody>
      </p:sp>
      <p:cxnSp>
        <p:nvCxnSpPr>
          <p:cNvPr id="79" name="Connector: Elbow 59">
            <a:extLst>
              <a:ext uri="{FF2B5EF4-FFF2-40B4-BE49-F238E27FC236}">
                <a16:creationId xmlns:a16="http://schemas.microsoft.com/office/drawing/2014/main" id="{5670703E-9310-46F1-9F8C-822AD69649BF}"/>
              </a:ext>
            </a:extLst>
          </p:cNvPr>
          <p:cNvCxnSpPr>
            <a:cxnSpLocks/>
            <a:stCxn id="77" idx="2"/>
          </p:cNvCxnSpPr>
          <p:nvPr/>
        </p:nvCxnSpPr>
        <p:spPr>
          <a:xfrm rot="10800000">
            <a:off x="6060664" y="3126756"/>
            <a:ext cx="541282" cy="167769"/>
          </a:xfrm>
          <a:prstGeom prst="bentConnector3">
            <a:avLst>
              <a:gd name="adj1" fmla="val 50000"/>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0" name="Connector: Elbow 59">
            <a:extLst>
              <a:ext uri="{FF2B5EF4-FFF2-40B4-BE49-F238E27FC236}">
                <a16:creationId xmlns:a16="http://schemas.microsoft.com/office/drawing/2014/main" id="{5670703E-9310-46F1-9F8C-822AD69649BF}"/>
              </a:ext>
            </a:extLst>
          </p:cNvPr>
          <p:cNvCxnSpPr>
            <a:cxnSpLocks/>
            <a:stCxn id="78" idx="2"/>
          </p:cNvCxnSpPr>
          <p:nvPr/>
        </p:nvCxnSpPr>
        <p:spPr>
          <a:xfrm rot="10800000">
            <a:off x="6317729" y="3124365"/>
            <a:ext cx="283765" cy="681467"/>
          </a:xfrm>
          <a:prstGeom prst="bentConnector2">
            <a:avLst/>
          </a:prstGeom>
          <a:ln w="57150">
            <a:tailEnd type="none"/>
          </a:ln>
        </p:spPr>
        <p:style>
          <a:lnRef idx="1">
            <a:schemeClr val="accent1"/>
          </a:lnRef>
          <a:fillRef idx="0">
            <a:schemeClr val="accent1"/>
          </a:fillRef>
          <a:effectRef idx="0">
            <a:schemeClr val="accent1"/>
          </a:effectRef>
          <a:fontRef idx="minor">
            <a:schemeClr val="tx1"/>
          </a:fontRef>
        </p:style>
      </p:cxnSp>
      <p:sp>
        <p:nvSpPr>
          <p:cNvPr id="81" name="Rounded Rectangle 6">
            <a:extLst>
              <a:ext uri="{FF2B5EF4-FFF2-40B4-BE49-F238E27FC236}">
                <a16:creationId xmlns:a16="http://schemas.microsoft.com/office/drawing/2014/main" id="{141F58C2-9DA9-4601-B9D0-86E095B5C456}"/>
              </a:ext>
            </a:extLst>
          </p:cNvPr>
          <p:cNvSpPr/>
          <p:nvPr/>
        </p:nvSpPr>
        <p:spPr>
          <a:xfrm>
            <a:off x="4382335" y="4551823"/>
            <a:ext cx="463038" cy="429080"/>
          </a:xfrm>
          <a:prstGeom prst="roundRect">
            <a:avLst/>
          </a:prstGeom>
          <a:solidFill>
            <a:srgbClr val="FFC000"/>
          </a:solidFill>
          <a:ln w="254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t" anchorCtr="0" forceAA="0" compatLnSpc="1">
            <a:prstTxWarp prst="textNoShape">
              <a:avLst/>
            </a:prstTxWarp>
            <a:noAutofit/>
          </a:bodyPr>
          <a:lstStyle/>
          <a:p>
            <a:pPr algn="ctr"/>
            <a:endParaRPr lang="en-US" sz="1500" b="1" dirty="0">
              <a:solidFill>
                <a:prstClr val="white"/>
              </a:solidFill>
            </a:endParaRPr>
          </a:p>
        </p:txBody>
      </p:sp>
      <p:sp>
        <p:nvSpPr>
          <p:cNvPr id="82" name="TextBox 81">
            <a:extLst>
              <a:ext uri="{FF2B5EF4-FFF2-40B4-BE49-F238E27FC236}">
                <a16:creationId xmlns:a16="http://schemas.microsoft.com/office/drawing/2014/main" id="{14C3E9A2-5392-41F8-AA55-7EA41BF3B18A}"/>
              </a:ext>
            </a:extLst>
          </p:cNvPr>
          <p:cNvSpPr txBox="1"/>
          <p:nvPr/>
        </p:nvSpPr>
        <p:spPr>
          <a:xfrm>
            <a:off x="4897441" y="4461132"/>
            <a:ext cx="1544754" cy="553998"/>
          </a:xfrm>
          <a:prstGeom prst="rect">
            <a:avLst/>
          </a:prstGeom>
          <a:noFill/>
        </p:spPr>
        <p:txBody>
          <a:bodyPr wrap="square" rtlCol="0">
            <a:spAutoFit/>
          </a:bodyPr>
          <a:lstStyle/>
          <a:p>
            <a:r>
              <a:rPr lang="en-US" sz="1500" dirty="0">
                <a:solidFill>
                  <a:schemeClr val="bg1"/>
                </a:solidFill>
              </a:rPr>
              <a:t>Extended from SMART-E</a:t>
            </a:r>
          </a:p>
        </p:txBody>
      </p:sp>
    </p:spTree>
    <p:extLst>
      <p:ext uri="{BB962C8B-B14F-4D97-AF65-F5344CB8AC3E}">
        <p14:creationId xmlns:p14="http://schemas.microsoft.com/office/powerpoint/2010/main" val="3781612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Team Diagnostic Indicators (Input Categories)</a:t>
            </a:r>
          </a:p>
        </p:txBody>
      </p:sp>
      <p:graphicFrame>
        <p:nvGraphicFramePr>
          <p:cNvPr id="6" name="Table 5"/>
          <p:cNvGraphicFramePr>
            <a:graphicFrameLocks noGrp="1"/>
          </p:cNvGraphicFramePr>
          <p:nvPr/>
        </p:nvGraphicFramePr>
        <p:xfrm>
          <a:off x="698500" y="1063229"/>
          <a:ext cx="6839984" cy="3702330"/>
        </p:xfrm>
        <a:graphic>
          <a:graphicData uri="http://schemas.openxmlformats.org/drawingml/2006/table">
            <a:tbl>
              <a:tblPr firstRow="1" bandRow="1">
                <a:tableStyleId>{5940675A-B579-460E-94D1-54222C63F5DA}</a:tableStyleId>
              </a:tblPr>
              <a:tblGrid>
                <a:gridCol w="1327524">
                  <a:extLst>
                    <a:ext uri="{9D8B030D-6E8A-4147-A177-3AD203B41FA5}">
                      <a16:colId xmlns:a16="http://schemas.microsoft.com/office/drawing/2014/main" val="755034408"/>
                    </a:ext>
                  </a:extLst>
                </a:gridCol>
                <a:gridCol w="2647988">
                  <a:extLst>
                    <a:ext uri="{9D8B030D-6E8A-4147-A177-3AD203B41FA5}">
                      <a16:colId xmlns:a16="http://schemas.microsoft.com/office/drawing/2014/main" val="2400929949"/>
                    </a:ext>
                  </a:extLst>
                </a:gridCol>
                <a:gridCol w="2864472">
                  <a:extLst>
                    <a:ext uri="{9D8B030D-6E8A-4147-A177-3AD203B41FA5}">
                      <a16:colId xmlns:a16="http://schemas.microsoft.com/office/drawing/2014/main" val="4115731178"/>
                    </a:ext>
                  </a:extLst>
                </a:gridCol>
              </a:tblGrid>
              <a:tr h="474501">
                <a:tc>
                  <a:txBody>
                    <a:bodyPr/>
                    <a:lstStyle/>
                    <a:p>
                      <a:endParaRPr lang="en-US" sz="1600" dirty="0"/>
                    </a:p>
                  </a:txBody>
                  <a:tcPr>
                    <a:solidFill>
                      <a:schemeClr val="bg1"/>
                    </a:solidFill>
                  </a:tcPr>
                </a:tc>
                <a:tc>
                  <a:txBody>
                    <a:bodyPr/>
                    <a:lstStyle/>
                    <a:p>
                      <a:r>
                        <a:rPr lang="en-US" sz="1600" b="1" dirty="0"/>
                        <a:t>Individual</a:t>
                      </a:r>
                    </a:p>
                  </a:txBody>
                  <a:tcPr>
                    <a:solidFill>
                      <a:schemeClr val="bg1"/>
                    </a:solidFill>
                  </a:tcPr>
                </a:tc>
                <a:tc>
                  <a:txBody>
                    <a:bodyPr/>
                    <a:lstStyle/>
                    <a:p>
                      <a:r>
                        <a:rPr lang="en-US" sz="1600" b="1" dirty="0"/>
                        <a:t>Team</a:t>
                      </a:r>
                    </a:p>
                  </a:txBody>
                  <a:tcPr>
                    <a:solidFill>
                      <a:schemeClr val="bg1"/>
                    </a:solidFill>
                  </a:tcPr>
                </a:tc>
                <a:extLst>
                  <a:ext uri="{0D108BD9-81ED-4DB2-BD59-A6C34878D82A}">
                    <a16:rowId xmlns:a16="http://schemas.microsoft.com/office/drawing/2014/main" val="2948283200"/>
                  </a:ext>
                </a:extLst>
              </a:tr>
              <a:tr h="1673349">
                <a:tc>
                  <a:txBody>
                    <a:bodyPr/>
                    <a:lstStyle/>
                    <a:p>
                      <a:r>
                        <a:rPr lang="en-US" sz="1600" b="1" dirty="0"/>
                        <a:t>Process</a:t>
                      </a:r>
                    </a:p>
                  </a:txBody>
                  <a:tcPr>
                    <a:solidFill>
                      <a:schemeClr val="bg1"/>
                    </a:solidFill>
                  </a:tcPr>
                </a:tc>
                <a:tc>
                  <a:txBody>
                    <a:bodyPr/>
                    <a:lstStyle/>
                    <a:p>
                      <a:pPr marL="147638" indent="-238125"/>
                      <a:r>
                        <a:rPr lang="en-US" sz="1600" dirty="0"/>
                        <a:t>- Engagement</a:t>
                      </a:r>
                      <a:r>
                        <a:rPr lang="en-US" sz="1600" baseline="0" dirty="0"/>
                        <a:t> &amp;      Commitment</a:t>
                      </a:r>
                      <a:br>
                        <a:rPr lang="en-US" sz="1600" baseline="0" dirty="0"/>
                      </a:br>
                      <a:endParaRPr lang="en-US" sz="1600" baseline="0" dirty="0"/>
                    </a:p>
                    <a:p>
                      <a:pPr marL="147638" indent="-238125"/>
                      <a:r>
                        <a:rPr lang="en-US" sz="1600" dirty="0"/>
                        <a:t>- Action Performance (Steps of task)</a:t>
                      </a:r>
                    </a:p>
                  </a:txBody>
                  <a:tcPr>
                    <a:solidFill>
                      <a:schemeClr val="bg1"/>
                    </a:solidFill>
                  </a:tcPr>
                </a:tc>
                <a:tc>
                  <a:txBody>
                    <a:bodyPr/>
                    <a:lstStyle/>
                    <a:p>
                      <a:pPr marL="147638" marR="0" indent="-238125" algn="l" defTabSz="914400" rtl="0" eaLnBrk="1" fontAlgn="auto" latinLnBrk="0" hangingPunct="1">
                        <a:lnSpc>
                          <a:spcPct val="100000"/>
                        </a:lnSpc>
                        <a:spcBef>
                          <a:spcPts val="0"/>
                        </a:spcBef>
                        <a:spcAft>
                          <a:spcPts val="0"/>
                        </a:spcAft>
                        <a:buClrTx/>
                        <a:buSzTx/>
                        <a:buFontTx/>
                        <a:buNone/>
                        <a:tabLst/>
                        <a:defRPr/>
                      </a:pPr>
                      <a:r>
                        <a:rPr lang="en-US" sz="1600" dirty="0"/>
                        <a:t>- Task Performance</a:t>
                      </a:r>
                      <a:br>
                        <a:rPr lang="en-US" sz="1600" dirty="0"/>
                      </a:br>
                      <a:endParaRPr lang="en-US" sz="1600" dirty="0"/>
                    </a:p>
                    <a:p>
                      <a:pPr marL="147638" indent="-238125"/>
                      <a:r>
                        <a:rPr lang="en-US" sz="1600" dirty="0"/>
                        <a:t>- Teamwork Perf.</a:t>
                      </a:r>
                      <a:r>
                        <a:rPr lang="en-US" sz="1600" baseline="0" dirty="0"/>
                        <a:t> (e.g., communication)</a:t>
                      </a:r>
                      <a:br>
                        <a:rPr lang="en-US" sz="1600" baseline="0" dirty="0"/>
                      </a:br>
                      <a:endParaRPr lang="en-US" sz="1600" baseline="0" dirty="0"/>
                    </a:p>
                    <a:p>
                      <a:pPr marL="147638" indent="-238125"/>
                      <a:r>
                        <a:rPr lang="en-US" sz="1600" baseline="0" dirty="0"/>
                        <a:t>- Backup Behavior</a:t>
                      </a:r>
                      <a:endParaRPr lang="en-US" sz="1600" dirty="0"/>
                    </a:p>
                  </a:txBody>
                  <a:tcPr>
                    <a:solidFill>
                      <a:schemeClr val="bg1"/>
                    </a:solidFill>
                  </a:tcPr>
                </a:tc>
                <a:extLst>
                  <a:ext uri="{0D108BD9-81ED-4DB2-BD59-A6C34878D82A}">
                    <a16:rowId xmlns:a16="http://schemas.microsoft.com/office/drawing/2014/main" val="2744836886"/>
                  </a:ext>
                </a:extLst>
              </a:tr>
              <a:tr h="1509777">
                <a:tc>
                  <a:txBody>
                    <a:bodyPr/>
                    <a:lstStyle/>
                    <a:p>
                      <a:r>
                        <a:rPr lang="en-US" sz="1600" b="1" dirty="0"/>
                        <a:t>Outcome</a:t>
                      </a:r>
                    </a:p>
                  </a:txBody>
                  <a:tcPr>
                    <a:solidFill>
                      <a:schemeClr val="bg1"/>
                    </a:solidFill>
                  </a:tcPr>
                </a:tc>
                <a:tc>
                  <a:txBody>
                    <a:bodyPr/>
                    <a:lstStyle/>
                    <a:p>
                      <a:pPr indent="-91440"/>
                      <a:r>
                        <a:rPr lang="en-US" sz="1600" dirty="0"/>
                        <a:t>- Task</a:t>
                      </a:r>
                      <a:r>
                        <a:rPr lang="en-US" sz="1600" baseline="0" dirty="0"/>
                        <a:t> P</a:t>
                      </a:r>
                      <a:r>
                        <a:rPr lang="en-US" sz="1600" dirty="0"/>
                        <a:t>erformance</a:t>
                      </a:r>
                      <a:br>
                        <a:rPr lang="en-US" sz="1600" dirty="0"/>
                      </a:br>
                      <a:endParaRPr lang="en-US" sz="1600" dirty="0"/>
                    </a:p>
                    <a:p>
                      <a:pPr indent="-91440" algn="l"/>
                      <a:r>
                        <a:rPr lang="en-US" sz="1600" dirty="0"/>
                        <a:t>- Supportin</a:t>
                      </a:r>
                      <a:r>
                        <a:rPr lang="en-US" sz="1600" baseline="0" dirty="0"/>
                        <a:t>g    </a:t>
                      </a:r>
                    </a:p>
                    <a:p>
                      <a:pPr indent="-91440" algn="l"/>
                      <a:r>
                        <a:rPr lang="en-US" sz="1600" baseline="0" dirty="0"/>
                        <a:t>    Behavior</a:t>
                      </a:r>
                      <a:br>
                        <a:rPr lang="en-US" sz="1600" baseline="0" dirty="0"/>
                      </a:br>
                      <a:br>
                        <a:rPr lang="en-US" sz="1600" dirty="0"/>
                      </a:br>
                      <a:r>
                        <a:rPr lang="en-US" sz="1600" dirty="0"/>
                        <a:t>- Efficiency/latency</a:t>
                      </a:r>
                    </a:p>
                  </a:txBody>
                  <a:tcPr>
                    <a:solidFill>
                      <a:schemeClr val="bg1"/>
                    </a:solidFill>
                  </a:tcPr>
                </a:tc>
                <a:tc>
                  <a:txBody>
                    <a:bodyPr/>
                    <a:lstStyle/>
                    <a:p>
                      <a:pPr indent="-91440"/>
                      <a:r>
                        <a:rPr lang="en-US" sz="1600" dirty="0"/>
                        <a:t>- Mission</a:t>
                      </a:r>
                      <a:r>
                        <a:rPr lang="en-US" sz="1600" baseline="0" dirty="0"/>
                        <a:t> Performance</a:t>
                      </a:r>
                      <a:br>
                        <a:rPr lang="en-US" sz="1600" baseline="0" dirty="0"/>
                      </a:br>
                      <a:endParaRPr lang="en-US" sz="1600" baseline="0" dirty="0"/>
                    </a:p>
                    <a:p>
                      <a:pPr indent="-91440"/>
                      <a:r>
                        <a:rPr lang="en-US" sz="1600" dirty="0"/>
                        <a:t>- Efficiency/latency</a:t>
                      </a:r>
                    </a:p>
                  </a:txBody>
                  <a:tcPr>
                    <a:solidFill>
                      <a:schemeClr val="bg1"/>
                    </a:solidFill>
                  </a:tcPr>
                </a:tc>
                <a:extLst>
                  <a:ext uri="{0D108BD9-81ED-4DB2-BD59-A6C34878D82A}">
                    <a16:rowId xmlns:a16="http://schemas.microsoft.com/office/drawing/2014/main" val="2744791251"/>
                  </a:ext>
                </a:extLst>
              </a:tr>
            </a:tbl>
          </a:graphicData>
        </a:graphic>
      </p:graphicFrame>
    </p:spTree>
    <p:extLst>
      <p:ext uri="{BB962C8B-B14F-4D97-AF65-F5344CB8AC3E}">
        <p14:creationId xmlns:p14="http://schemas.microsoft.com/office/powerpoint/2010/main" val="1216342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457200" y="205979"/>
            <a:ext cx="8229600" cy="857250"/>
          </a:xfrm>
          <a:prstGeom prst="rect">
            <a:avLst/>
          </a:prstGeom>
          <a:noFill/>
          <a:ln>
            <a:noFill/>
          </a:ln>
        </p:spPr>
        <p:txBody>
          <a:bodyPr spcFirstLastPara="1" vert="horz" wrap="square" lIns="68569" tIns="34275" rIns="68569" bIns="34275" rtlCol="0" anchor="ctr" anchorCtr="0">
            <a:noAutofit/>
          </a:bodyPr>
          <a:lstStyle/>
          <a:p>
            <a:pPr algn="ctr">
              <a:spcBef>
                <a:spcPts val="0"/>
              </a:spcBef>
              <a:buClr>
                <a:srgbClr val="FFCC00"/>
              </a:buClr>
              <a:buSzPts val="1800"/>
            </a:pPr>
            <a:r>
              <a:rPr lang="en-US" sz="3600" b="0"/>
              <a:t>Introduction</a:t>
            </a:r>
            <a:endParaRPr sz="3600" b="0"/>
          </a:p>
        </p:txBody>
      </p:sp>
      <p:sp>
        <p:nvSpPr>
          <p:cNvPr id="96" name="Google Shape;96;p18"/>
          <p:cNvSpPr txBox="1">
            <a:spLocks noGrp="1"/>
          </p:cNvSpPr>
          <p:nvPr>
            <p:ph type="body" idx="1"/>
          </p:nvPr>
        </p:nvSpPr>
        <p:spPr>
          <a:xfrm>
            <a:off x="114750" y="1200150"/>
            <a:ext cx="9029250" cy="3000375"/>
          </a:xfrm>
          <a:prstGeom prst="rect">
            <a:avLst/>
          </a:prstGeom>
          <a:noFill/>
          <a:ln>
            <a:noFill/>
          </a:ln>
        </p:spPr>
        <p:txBody>
          <a:bodyPr spcFirstLastPara="1" vert="horz" wrap="square" lIns="68569" tIns="34275" rIns="68569" bIns="34275" rtlCol="0" anchor="t" anchorCtr="0">
            <a:noAutofit/>
          </a:bodyPr>
          <a:lstStyle/>
          <a:p>
            <a:pPr marL="371475" indent="-342900">
              <a:spcBef>
                <a:spcPts val="0"/>
              </a:spcBef>
              <a:buSzPts val="3000"/>
              <a:buFont typeface="Wingdings" panose="05000000000000000000" pitchFamily="2" charset="2"/>
              <a:buChar char="§"/>
            </a:pPr>
            <a:r>
              <a:rPr lang="en-US" sz="2250" b="1" dirty="0"/>
              <a:t>Engagement</a:t>
            </a:r>
            <a:r>
              <a:rPr lang="en-US" sz="2250" dirty="0"/>
              <a:t>: Action involving making a psychological investment in learning with heightened concentration and interest.</a:t>
            </a:r>
            <a:endParaRPr sz="2250" dirty="0"/>
          </a:p>
          <a:p>
            <a:pPr>
              <a:spcBef>
                <a:spcPts val="0"/>
              </a:spcBef>
            </a:pPr>
            <a:endParaRPr sz="2250" dirty="0"/>
          </a:p>
          <a:p>
            <a:pPr marL="371475" indent="-342900">
              <a:spcBef>
                <a:spcPts val="0"/>
              </a:spcBef>
              <a:buSzPts val="3000"/>
              <a:buFont typeface="Wingdings" panose="05000000000000000000" pitchFamily="2" charset="2"/>
              <a:buChar char="§"/>
            </a:pPr>
            <a:r>
              <a:rPr lang="en-US" sz="2250" dirty="0"/>
              <a:t>Why should we study engagement patterns?</a:t>
            </a:r>
            <a:endParaRPr sz="2250" dirty="0"/>
          </a:p>
          <a:p>
            <a:pPr marL="714375" lvl="1" indent="-342900">
              <a:spcBef>
                <a:spcPts val="0"/>
              </a:spcBef>
              <a:buSzPts val="3000"/>
            </a:pPr>
            <a:r>
              <a:rPr lang="en-US" sz="2250" dirty="0"/>
              <a:t>Lack of engagement</a:t>
            </a:r>
            <a:r>
              <a:rPr lang="en-US" sz="2250" dirty="0">
                <a:solidFill>
                  <a:srgbClr val="FFFFFF"/>
                </a:solidFill>
              </a:rPr>
              <a:t> - lower </a:t>
            </a:r>
            <a:r>
              <a:rPr lang="en-US" sz="2250" dirty="0"/>
              <a:t>le</a:t>
            </a:r>
            <a:r>
              <a:rPr lang="en-US" sz="2250" dirty="0">
                <a:solidFill>
                  <a:srgbClr val="FFFFFF"/>
                </a:solidFill>
              </a:rPr>
              <a:t>arning (Baker et al., 2010)</a:t>
            </a:r>
            <a:endParaRPr sz="2250" dirty="0">
              <a:solidFill>
                <a:srgbClr val="FFFFFF"/>
              </a:solidFill>
            </a:endParaRPr>
          </a:p>
          <a:p>
            <a:pPr marL="714375" lvl="1" indent="-342900">
              <a:spcBef>
                <a:spcPts val="0"/>
              </a:spcBef>
              <a:buSzPts val="3000"/>
            </a:pPr>
            <a:r>
              <a:rPr lang="en-US" sz="2250" dirty="0"/>
              <a:t>Student engagement predicts dropout</a:t>
            </a:r>
            <a:r>
              <a:rPr lang="en-US" sz="2250" dirty="0">
                <a:solidFill>
                  <a:srgbClr val="FFFFFF"/>
                </a:solidFill>
              </a:rPr>
              <a:t> (Christenson et al., 2012)</a:t>
            </a:r>
            <a:endParaRPr sz="2250" dirty="0">
              <a:solidFill>
                <a:srgbClr val="FFFFFF"/>
              </a:solidFill>
            </a:endParaRPr>
          </a:p>
          <a:p>
            <a:pPr>
              <a:spcBef>
                <a:spcPts val="0"/>
              </a:spcBef>
            </a:pPr>
            <a:endParaRPr sz="2250" dirty="0">
              <a:solidFill>
                <a:srgbClr val="FFFFFF"/>
              </a:solidFill>
            </a:endParaRPr>
          </a:p>
          <a:p>
            <a:pPr marL="371475" indent="-342900">
              <a:spcBef>
                <a:spcPts val="0"/>
              </a:spcBef>
              <a:buSzPts val="3000"/>
              <a:buFont typeface="Wingdings" panose="05000000000000000000" pitchFamily="2" charset="2"/>
              <a:buChar char="§"/>
            </a:pPr>
            <a:r>
              <a:rPr lang="en-US" sz="2250" dirty="0"/>
              <a:t>Okay, but is it worth putting in the effort?</a:t>
            </a:r>
            <a:endParaRPr sz="2250" dirty="0"/>
          </a:p>
          <a:p>
            <a:pPr marL="714375" lvl="1" indent="-342900">
              <a:spcBef>
                <a:spcPts val="0"/>
              </a:spcBef>
              <a:buSzPts val="3000"/>
            </a:pPr>
            <a:r>
              <a:rPr lang="en-US" sz="2250" dirty="0"/>
              <a:t>Engagement can be induced </a:t>
            </a:r>
            <a:r>
              <a:rPr lang="en-US" sz="2250" dirty="0">
                <a:solidFill>
                  <a:srgbClr val="FFFFFF"/>
                </a:solidFill>
              </a:rPr>
              <a:t>(Lehman, Graesser, et al., 2011)</a:t>
            </a:r>
            <a:endParaRPr sz="2250" dirty="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19"/>
          <p:cNvPicPr preferRelativeResize="0"/>
          <p:nvPr/>
        </p:nvPicPr>
        <p:blipFill rotWithShape="1">
          <a:blip r:embed="rId3">
            <a:alphaModFix/>
          </a:blip>
          <a:srcRect/>
          <a:stretch/>
        </p:blipFill>
        <p:spPr>
          <a:xfrm>
            <a:off x="5449276" y="880238"/>
            <a:ext cx="2071331" cy="1467652"/>
          </a:xfrm>
          <a:prstGeom prst="rect">
            <a:avLst/>
          </a:prstGeom>
          <a:noFill/>
          <a:ln>
            <a:noFill/>
          </a:ln>
        </p:spPr>
      </p:pic>
      <p:sp>
        <p:nvSpPr>
          <p:cNvPr id="102" name="Google Shape;102;p19"/>
          <p:cNvSpPr txBox="1"/>
          <p:nvPr/>
        </p:nvSpPr>
        <p:spPr>
          <a:xfrm>
            <a:off x="1429" y="359720"/>
            <a:ext cx="9138375" cy="744975"/>
          </a:xfrm>
          <a:prstGeom prst="rect">
            <a:avLst/>
          </a:prstGeom>
          <a:noFill/>
          <a:ln>
            <a:noFill/>
          </a:ln>
        </p:spPr>
        <p:txBody>
          <a:bodyPr spcFirstLastPara="1" wrap="square" lIns="68569" tIns="34275" rIns="68569" bIns="34275" anchor="t" anchorCtr="0">
            <a:noAutofit/>
          </a:bodyPr>
          <a:lstStyle/>
          <a:p>
            <a:pPr algn="ctr"/>
            <a:r>
              <a:rPr lang="en-US" sz="2625">
                <a:solidFill>
                  <a:srgbClr val="FFCC00"/>
                </a:solidFill>
                <a:latin typeface="Helvetica Neue"/>
                <a:ea typeface="Helvetica Neue"/>
                <a:cs typeface="Helvetica Neue"/>
                <a:sym typeface="Helvetica Neue"/>
              </a:rPr>
              <a:t>Goal : Constant Optimization of Engagement &amp; Learning</a:t>
            </a:r>
            <a:endParaRPr sz="2625">
              <a:solidFill>
                <a:srgbClr val="FFCC00"/>
              </a:solidFill>
              <a:latin typeface="Helvetica Neue"/>
              <a:ea typeface="Helvetica Neue"/>
              <a:cs typeface="Helvetica Neue"/>
              <a:sym typeface="Helvetica Neue"/>
            </a:endParaRPr>
          </a:p>
        </p:txBody>
      </p:sp>
      <p:pic>
        <p:nvPicPr>
          <p:cNvPr id="103" name="Google Shape;103;p19" descr="C:\Users\Ben\Pictures\1343932181.png"/>
          <p:cNvPicPr preferRelativeResize="0"/>
          <p:nvPr/>
        </p:nvPicPr>
        <p:blipFill rotWithShape="1">
          <a:blip r:embed="rId4">
            <a:alphaModFix/>
          </a:blip>
          <a:srcRect/>
          <a:stretch/>
        </p:blipFill>
        <p:spPr>
          <a:xfrm>
            <a:off x="312830" y="1651542"/>
            <a:ext cx="2840257" cy="1080809"/>
          </a:xfrm>
          <a:prstGeom prst="rect">
            <a:avLst/>
          </a:prstGeom>
          <a:noFill/>
          <a:ln>
            <a:noFill/>
          </a:ln>
        </p:spPr>
      </p:pic>
      <p:pic>
        <p:nvPicPr>
          <p:cNvPr id="104" name="Google Shape;104;p19" descr="http://crowdfundbeat.com/wp-content/uploads/2015/10/report-icon.gif"/>
          <p:cNvPicPr preferRelativeResize="0"/>
          <p:nvPr/>
        </p:nvPicPr>
        <p:blipFill rotWithShape="1">
          <a:blip r:embed="rId5">
            <a:alphaModFix/>
          </a:blip>
          <a:srcRect/>
          <a:stretch/>
        </p:blipFill>
        <p:spPr>
          <a:xfrm>
            <a:off x="1098630" y="3566878"/>
            <a:ext cx="1385093" cy="1576623"/>
          </a:xfrm>
          <a:prstGeom prst="rect">
            <a:avLst/>
          </a:prstGeom>
          <a:noFill/>
          <a:ln>
            <a:noFill/>
          </a:ln>
        </p:spPr>
      </p:pic>
      <p:sp>
        <p:nvSpPr>
          <p:cNvPr id="105" name="Google Shape;105;p19"/>
          <p:cNvSpPr txBox="1"/>
          <p:nvPr/>
        </p:nvSpPr>
        <p:spPr>
          <a:xfrm>
            <a:off x="246281" y="2758106"/>
            <a:ext cx="1290375" cy="695025"/>
          </a:xfrm>
          <a:prstGeom prst="rect">
            <a:avLst/>
          </a:prstGeom>
          <a:noFill/>
          <a:ln>
            <a:noFill/>
          </a:ln>
        </p:spPr>
        <p:txBody>
          <a:bodyPr spcFirstLastPara="1" wrap="square" lIns="68569" tIns="34275" rIns="68569" bIns="34275" anchor="t" anchorCtr="0">
            <a:noAutofit/>
          </a:bodyPr>
          <a:lstStyle/>
          <a:p>
            <a:pPr>
              <a:buClr>
                <a:srgbClr val="FFFFFF"/>
              </a:buClr>
              <a:buSzPts val="2220"/>
            </a:pPr>
            <a:r>
              <a:rPr lang="en-US" sz="1665" b="1" dirty="0">
                <a:solidFill>
                  <a:srgbClr val="FFFFFF"/>
                </a:solidFill>
                <a:latin typeface="Helvetica Neue"/>
                <a:ea typeface="Helvetica Neue"/>
                <a:cs typeface="Helvetica Neue"/>
                <a:sym typeface="Helvetica Neue"/>
              </a:rPr>
              <a:t>Human Expertise</a:t>
            </a:r>
            <a:endParaRPr sz="1350" dirty="0"/>
          </a:p>
        </p:txBody>
      </p:sp>
      <p:sp>
        <p:nvSpPr>
          <p:cNvPr id="106" name="Google Shape;106;p19"/>
          <p:cNvSpPr txBox="1"/>
          <p:nvPr/>
        </p:nvSpPr>
        <p:spPr>
          <a:xfrm>
            <a:off x="2382769" y="4007029"/>
            <a:ext cx="1445850" cy="695025"/>
          </a:xfrm>
          <a:prstGeom prst="rect">
            <a:avLst/>
          </a:prstGeom>
          <a:noFill/>
          <a:ln>
            <a:noFill/>
          </a:ln>
        </p:spPr>
        <p:txBody>
          <a:bodyPr spcFirstLastPara="1" wrap="square" lIns="68569" tIns="34275" rIns="68569" bIns="34275" anchor="t" anchorCtr="0">
            <a:noAutofit/>
          </a:bodyPr>
          <a:lstStyle/>
          <a:p>
            <a:pPr algn="ctr">
              <a:lnSpc>
                <a:spcPct val="80000"/>
              </a:lnSpc>
              <a:buClr>
                <a:srgbClr val="FFFFFF"/>
              </a:buClr>
              <a:buSzPts val="1679"/>
            </a:pPr>
            <a:r>
              <a:rPr lang="en-US" sz="1259" b="1">
                <a:solidFill>
                  <a:srgbClr val="FFFFFF"/>
                </a:solidFill>
                <a:latin typeface="Helvetica Neue"/>
                <a:ea typeface="Helvetica Neue"/>
                <a:cs typeface="Helvetica Neue"/>
                <a:sym typeface="Helvetica Neue"/>
              </a:rPr>
              <a:t>Course Designers / Instructors</a:t>
            </a:r>
            <a:endParaRPr sz="1350"/>
          </a:p>
        </p:txBody>
      </p:sp>
      <p:sp>
        <p:nvSpPr>
          <p:cNvPr id="107" name="Google Shape;107;p19"/>
          <p:cNvSpPr txBox="1"/>
          <p:nvPr/>
        </p:nvSpPr>
        <p:spPr>
          <a:xfrm>
            <a:off x="-88444" y="746886"/>
            <a:ext cx="4175775" cy="695025"/>
          </a:xfrm>
          <a:prstGeom prst="rect">
            <a:avLst/>
          </a:prstGeom>
          <a:noFill/>
          <a:ln>
            <a:noFill/>
          </a:ln>
        </p:spPr>
        <p:txBody>
          <a:bodyPr spcFirstLastPara="1" wrap="square" lIns="68569" tIns="34275" rIns="68569" bIns="34275" anchor="t" anchorCtr="0">
            <a:noAutofit/>
          </a:bodyPr>
          <a:lstStyle/>
          <a:p>
            <a:pPr algn="ctr">
              <a:buClr>
                <a:srgbClr val="FFFFFF"/>
              </a:buClr>
              <a:buSzPts val="2400"/>
            </a:pPr>
            <a:r>
              <a:rPr lang="en-US" b="1">
                <a:solidFill>
                  <a:srgbClr val="FFFFFF"/>
                </a:solidFill>
                <a:latin typeface="Helvetica Neue"/>
                <a:ea typeface="Helvetica Neue"/>
                <a:cs typeface="Helvetica Neue"/>
                <a:sym typeface="Helvetica Neue"/>
              </a:rPr>
              <a:t>Automating Exploration, Analysis &amp; Improvement</a:t>
            </a:r>
            <a:endParaRPr sz="1350"/>
          </a:p>
        </p:txBody>
      </p:sp>
      <p:cxnSp>
        <p:nvCxnSpPr>
          <p:cNvPr id="108" name="Google Shape;108;p19"/>
          <p:cNvCxnSpPr>
            <a:stCxn id="101" idx="1"/>
          </p:cNvCxnSpPr>
          <p:nvPr/>
        </p:nvCxnSpPr>
        <p:spPr>
          <a:xfrm flipH="1">
            <a:off x="2954701" y="1614063"/>
            <a:ext cx="2494575" cy="348975"/>
          </a:xfrm>
          <a:prstGeom prst="straightConnector1">
            <a:avLst/>
          </a:prstGeom>
          <a:noFill/>
          <a:ln w="76200" cap="flat" cmpd="sng">
            <a:solidFill>
              <a:srgbClr val="FFCA00"/>
            </a:solidFill>
            <a:prstDash val="solid"/>
            <a:round/>
            <a:headEnd type="triangle" w="med" len="med"/>
            <a:tailEnd type="triangle" w="med" len="med"/>
          </a:ln>
        </p:spPr>
      </p:cxnSp>
      <p:cxnSp>
        <p:nvCxnSpPr>
          <p:cNvPr id="109" name="Google Shape;109;p19"/>
          <p:cNvCxnSpPr/>
          <p:nvPr/>
        </p:nvCxnSpPr>
        <p:spPr>
          <a:xfrm>
            <a:off x="2081738" y="2746969"/>
            <a:ext cx="7650" cy="892800"/>
          </a:xfrm>
          <a:prstGeom prst="straightConnector1">
            <a:avLst/>
          </a:prstGeom>
          <a:noFill/>
          <a:ln w="76200" cap="flat" cmpd="sng">
            <a:solidFill>
              <a:srgbClr val="FFCA00"/>
            </a:solidFill>
            <a:prstDash val="solid"/>
            <a:round/>
            <a:headEnd type="none" w="sm" len="sm"/>
            <a:tailEnd type="triangle" w="med" len="med"/>
          </a:ln>
        </p:spPr>
      </p:cxnSp>
      <p:pic>
        <p:nvPicPr>
          <p:cNvPr id="110" name="Google Shape;110;p19"/>
          <p:cNvPicPr preferRelativeResize="0"/>
          <p:nvPr/>
        </p:nvPicPr>
        <p:blipFill rotWithShape="1">
          <a:blip r:embed="rId6">
            <a:alphaModFix/>
          </a:blip>
          <a:srcRect/>
          <a:stretch/>
        </p:blipFill>
        <p:spPr>
          <a:xfrm>
            <a:off x="1115068" y="1651542"/>
            <a:ext cx="1202970" cy="1003688"/>
          </a:xfrm>
          <a:prstGeom prst="rect">
            <a:avLst/>
          </a:prstGeom>
          <a:solidFill>
            <a:srgbClr val="FFFFFF"/>
          </a:solidFill>
          <a:ln>
            <a:noFill/>
          </a:ln>
        </p:spPr>
      </p:pic>
      <p:cxnSp>
        <p:nvCxnSpPr>
          <p:cNvPr id="111" name="Google Shape;111;p19"/>
          <p:cNvCxnSpPr/>
          <p:nvPr/>
        </p:nvCxnSpPr>
        <p:spPr>
          <a:xfrm rot="10800000">
            <a:off x="1568081" y="2740200"/>
            <a:ext cx="20250" cy="851625"/>
          </a:xfrm>
          <a:prstGeom prst="straightConnector1">
            <a:avLst/>
          </a:prstGeom>
          <a:noFill/>
          <a:ln w="76200" cap="flat" cmpd="sng">
            <a:solidFill>
              <a:srgbClr val="FFCA00"/>
            </a:solidFill>
            <a:prstDash val="solid"/>
            <a:round/>
            <a:headEnd type="none" w="sm" len="sm"/>
            <a:tailEnd type="triangle" w="med" len="med"/>
          </a:ln>
        </p:spPr>
      </p:cxnSp>
      <p:sp>
        <p:nvSpPr>
          <p:cNvPr id="112" name="Google Shape;112;p19"/>
          <p:cNvSpPr txBox="1"/>
          <p:nvPr/>
        </p:nvSpPr>
        <p:spPr>
          <a:xfrm>
            <a:off x="2381176" y="2872406"/>
            <a:ext cx="1260000" cy="568125"/>
          </a:xfrm>
          <a:prstGeom prst="rect">
            <a:avLst/>
          </a:prstGeom>
          <a:noFill/>
          <a:ln>
            <a:noFill/>
          </a:ln>
        </p:spPr>
        <p:txBody>
          <a:bodyPr spcFirstLastPara="1" wrap="square" lIns="68569" tIns="34275" rIns="68569" bIns="34275" anchor="t" anchorCtr="0">
            <a:noAutofit/>
          </a:bodyPr>
          <a:lstStyle/>
          <a:p>
            <a:pPr>
              <a:buClr>
                <a:srgbClr val="FFFFFF"/>
              </a:buClr>
              <a:buSzPts val="2400"/>
            </a:pPr>
            <a:r>
              <a:rPr lang="en-US" b="1">
                <a:solidFill>
                  <a:srgbClr val="FFFFFF"/>
                </a:solidFill>
                <a:latin typeface="Helvetica Neue"/>
                <a:ea typeface="Helvetica Neue"/>
                <a:cs typeface="Helvetica Neue"/>
                <a:sym typeface="Helvetica Neue"/>
              </a:rPr>
              <a:t>Stats</a:t>
            </a:r>
            <a:endParaRPr sz="1350"/>
          </a:p>
        </p:txBody>
      </p:sp>
      <p:pic>
        <p:nvPicPr>
          <p:cNvPr id="113" name="Google Shape;113;p19"/>
          <p:cNvPicPr preferRelativeResize="0"/>
          <p:nvPr/>
        </p:nvPicPr>
        <p:blipFill rotWithShape="1">
          <a:blip r:embed="rId7">
            <a:alphaModFix/>
          </a:blip>
          <a:srcRect/>
          <a:stretch/>
        </p:blipFill>
        <p:spPr>
          <a:xfrm>
            <a:off x="5449296" y="2490806"/>
            <a:ext cx="2071333" cy="1229634"/>
          </a:xfrm>
          <a:prstGeom prst="rect">
            <a:avLst/>
          </a:prstGeom>
          <a:noFill/>
          <a:ln>
            <a:noFill/>
          </a:ln>
        </p:spPr>
      </p:pic>
      <p:pic>
        <p:nvPicPr>
          <p:cNvPr id="114" name="Google Shape;114;p19" descr="https://gifttutoring.org/images/GIFT.logo.blackText.wider.JustGIFT.png"/>
          <p:cNvPicPr preferRelativeResize="0"/>
          <p:nvPr/>
        </p:nvPicPr>
        <p:blipFill rotWithShape="1">
          <a:blip r:embed="rId8">
            <a:alphaModFix/>
          </a:blip>
          <a:srcRect/>
          <a:stretch/>
        </p:blipFill>
        <p:spPr>
          <a:xfrm>
            <a:off x="5448868" y="3972075"/>
            <a:ext cx="2072174" cy="879234"/>
          </a:xfrm>
          <a:prstGeom prst="rect">
            <a:avLst/>
          </a:prstGeom>
          <a:solidFill>
            <a:srgbClr val="FFFFFF"/>
          </a:solidFill>
          <a:ln>
            <a:noFill/>
          </a:ln>
        </p:spPr>
      </p:pic>
      <p:cxnSp>
        <p:nvCxnSpPr>
          <p:cNvPr id="115" name="Google Shape;115;p19"/>
          <p:cNvCxnSpPr>
            <a:stCxn id="113" idx="1"/>
          </p:cNvCxnSpPr>
          <p:nvPr/>
        </p:nvCxnSpPr>
        <p:spPr>
          <a:xfrm rot="10800000">
            <a:off x="2954721" y="2373473"/>
            <a:ext cx="2494575" cy="732150"/>
          </a:xfrm>
          <a:prstGeom prst="straightConnector1">
            <a:avLst/>
          </a:prstGeom>
          <a:noFill/>
          <a:ln w="76200" cap="flat" cmpd="sng">
            <a:solidFill>
              <a:srgbClr val="FFCA00"/>
            </a:solidFill>
            <a:prstDash val="solid"/>
            <a:round/>
            <a:headEnd type="triangle" w="med" len="med"/>
            <a:tailEnd type="triangle" w="med" len="med"/>
          </a:ln>
        </p:spPr>
      </p:cxnSp>
      <p:cxnSp>
        <p:nvCxnSpPr>
          <p:cNvPr id="116" name="Google Shape;116;p19"/>
          <p:cNvCxnSpPr>
            <a:endCxn id="114" idx="1"/>
          </p:cNvCxnSpPr>
          <p:nvPr/>
        </p:nvCxnSpPr>
        <p:spPr>
          <a:xfrm>
            <a:off x="2944617" y="2758167"/>
            <a:ext cx="2504250" cy="1653525"/>
          </a:xfrm>
          <a:prstGeom prst="straightConnector1">
            <a:avLst/>
          </a:prstGeom>
          <a:noFill/>
          <a:ln w="76200" cap="flat" cmpd="sng">
            <a:solidFill>
              <a:srgbClr val="FFCA00"/>
            </a:solidFill>
            <a:prstDash val="solid"/>
            <a:round/>
            <a:headEnd type="triangle" w="med" len="med"/>
            <a:tailEnd type="triangle" w="med" len="med"/>
          </a:ln>
        </p:spPr>
      </p:cxnSp>
      <p:sp>
        <p:nvSpPr>
          <p:cNvPr id="117" name="Google Shape;117;p19"/>
          <p:cNvSpPr/>
          <p:nvPr/>
        </p:nvSpPr>
        <p:spPr>
          <a:xfrm>
            <a:off x="919592" y="1228729"/>
            <a:ext cx="1696725" cy="484650"/>
          </a:xfrm>
          <a:prstGeom prst="rect">
            <a:avLst/>
          </a:prstGeom>
          <a:noFill/>
          <a:ln>
            <a:noFill/>
          </a:ln>
        </p:spPr>
        <p:txBody>
          <a:bodyPr spcFirstLastPara="1" wrap="square" lIns="68569" tIns="34275" rIns="68569" bIns="34275" anchor="t" anchorCtr="0">
            <a:noAutofit/>
          </a:bodyPr>
          <a:lstStyle/>
          <a:p>
            <a:r>
              <a:rPr lang="en-US" sz="2550" b="1">
                <a:solidFill>
                  <a:srgbClr val="FFCC00"/>
                </a:solidFill>
                <a:latin typeface="Helvetica Neue"/>
                <a:ea typeface="Helvetica Neue"/>
                <a:cs typeface="Helvetica Neue"/>
                <a:sym typeface="Helvetica Neue"/>
              </a:rPr>
              <a:t>SMART-E</a:t>
            </a:r>
            <a:endParaRPr sz="2550" b="1">
              <a:solidFill>
                <a:srgbClr val="FFCC00"/>
              </a:solidFill>
              <a:latin typeface="Helvetica Neue"/>
              <a:ea typeface="Helvetica Neue"/>
              <a:cs typeface="Helvetica Neue"/>
              <a:sym typeface="Helvetica Neue"/>
            </a:endParaRPr>
          </a:p>
        </p:txBody>
      </p:sp>
      <p:sp>
        <p:nvSpPr>
          <p:cNvPr id="118" name="Google Shape;118;p19"/>
          <p:cNvSpPr/>
          <p:nvPr/>
        </p:nvSpPr>
        <p:spPr>
          <a:xfrm>
            <a:off x="7564892" y="1384766"/>
            <a:ext cx="1424025" cy="276975"/>
          </a:xfrm>
          <a:prstGeom prst="rect">
            <a:avLst/>
          </a:prstGeom>
          <a:noFill/>
          <a:ln>
            <a:noFill/>
          </a:ln>
        </p:spPr>
        <p:txBody>
          <a:bodyPr spcFirstLastPara="1" wrap="square" lIns="68569" tIns="34275" rIns="68569" bIns="34275" anchor="t" anchorCtr="0">
            <a:noAutofit/>
          </a:bodyPr>
          <a:lstStyle/>
          <a:p>
            <a:r>
              <a:rPr lang="en-US" sz="1350" b="1" u="sng">
                <a:solidFill>
                  <a:srgbClr val="FF783D"/>
                </a:solidFill>
                <a:latin typeface="Helvetica Neue"/>
                <a:ea typeface="Helvetica Neue"/>
                <a:cs typeface="Helvetica Neue"/>
                <a:sym typeface="Helvetica Neue"/>
              </a:rPr>
              <a:t>TALK-ON (ARL)</a:t>
            </a:r>
            <a:endParaRPr b="1" u="sng">
              <a:solidFill>
                <a:srgbClr val="FF783D"/>
              </a:solidFill>
              <a:latin typeface="Helvetica Neue"/>
              <a:ea typeface="Helvetica Neue"/>
              <a:cs typeface="Helvetica Neue"/>
              <a:sym typeface="Helvetica Neue"/>
            </a:endParaRPr>
          </a:p>
        </p:txBody>
      </p:sp>
      <p:sp>
        <p:nvSpPr>
          <p:cNvPr id="119" name="Google Shape;119;p19"/>
          <p:cNvSpPr/>
          <p:nvPr/>
        </p:nvSpPr>
        <p:spPr>
          <a:xfrm>
            <a:off x="7448438" y="4222481"/>
            <a:ext cx="1260000" cy="276975"/>
          </a:xfrm>
          <a:prstGeom prst="rect">
            <a:avLst/>
          </a:prstGeom>
          <a:noFill/>
          <a:ln>
            <a:noFill/>
          </a:ln>
        </p:spPr>
        <p:txBody>
          <a:bodyPr spcFirstLastPara="1" wrap="square" lIns="68569" tIns="34275" rIns="68569" bIns="34275" anchor="t" anchorCtr="0">
            <a:noAutofit/>
          </a:bodyPr>
          <a:lstStyle/>
          <a:p>
            <a:pPr algn="ctr"/>
            <a:r>
              <a:rPr lang="en-US" sz="1350" b="1" u="sng">
                <a:solidFill>
                  <a:srgbClr val="FF783D"/>
                </a:solidFill>
                <a:latin typeface="Helvetica Neue"/>
                <a:ea typeface="Helvetica Neue"/>
                <a:cs typeface="Helvetica Neue"/>
                <a:sym typeface="Helvetica Neue"/>
              </a:rPr>
              <a:t>GIFT (ARL)</a:t>
            </a:r>
            <a:endParaRPr b="1" u="sng">
              <a:solidFill>
                <a:srgbClr val="FF783D"/>
              </a:solidFill>
              <a:latin typeface="Helvetica Neue"/>
              <a:ea typeface="Helvetica Neue"/>
              <a:cs typeface="Helvetica Neue"/>
              <a:sym typeface="Helvetica Neue"/>
            </a:endParaRPr>
          </a:p>
        </p:txBody>
      </p:sp>
      <p:sp>
        <p:nvSpPr>
          <p:cNvPr id="120" name="Google Shape;120;p19"/>
          <p:cNvSpPr/>
          <p:nvPr/>
        </p:nvSpPr>
        <p:spPr>
          <a:xfrm>
            <a:off x="7578206" y="2958863"/>
            <a:ext cx="1385100" cy="276975"/>
          </a:xfrm>
          <a:prstGeom prst="rect">
            <a:avLst/>
          </a:prstGeom>
          <a:noFill/>
          <a:ln>
            <a:noFill/>
          </a:ln>
        </p:spPr>
        <p:txBody>
          <a:bodyPr spcFirstLastPara="1" wrap="square" lIns="68569" tIns="34275" rIns="68569" bIns="34275" anchor="t" anchorCtr="0">
            <a:noAutofit/>
          </a:bodyPr>
          <a:lstStyle/>
          <a:p>
            <a:r>
              <a:rPr lang="en-US" sz="1350" b="1" u="sng">
                <a:solidFill>
                  <a:srgbClr val="FF783D"/>
                </a:solidFill>
                <a:latin typeface="Helvetica Neue"/>
                <a:ea typeface="Helvetica Neue"/>
                <a:cs typeface="Helvetica Neue"/>
                <a:sym typeface="Helvetica Neue"/>
              </a:rPr>
              <a:t>USMA - ELITE</a:t>
            </a:r>
            <a:endParaRPr b="1" u="sng">
              <a:solidFill>
                <a:srgbClr val="FF783D"/>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0"/>
          <p:cNvSpPr txBox="1">
            <a:spLocks noGrp="1"/>
          </p:cNvSpPr>
          <p:nvPr>
            <p:ph type="title"/>
          </p:nvPr>
        </p:nvSpPr>
        <p:spPr>
          <a:xfrm>
            <a:off x="457200" y="205979"/>
            <a:ext cx="8229600" cy="857250"/>
          </a:xfrm>
          <a:prstGeom prst="rect">
            <a:avLst/>
          </a:prstGeom>
          <a:noFill/>
          <a:ln>
            <a:noFill/>
          </a:ln>
        </p:spPr>
        <p:txBody>
          <a:bodyPr spcFirstLastPara="1" vert="horz" wrap="square" lIns="68569" tIns="34275" rIns="68569" bIns="34275" rtlCol="0" anchor="ctr" anchorCtr="0">
            <a:noAutofit/>
          </a:bodyPr>
          <a:lstStyle/>
          <a:p>
            <a:pPr algn="ctr">
              <a:spcBef>
                <a:spcPts val="0"/>
              </a:spcBef>
              <a:buClr>
                <a:schemeClr val="lt1"/>
              </a:buClr>
              <a:buSzPts val="4500"/>
            </a:pPr>
            <a:r>
              <a:rPr lang="en-US" sz="3600" b="0">
                <a:solidFill>
                  <a:srgbClr val="F1C232"/>
                </a:solidFill>
              </a:rPr>
              <a:t>Challenges</a:t>
            </a:r>
            <a:endParaRPr sz="3600" b="0"/>
          </a:p>
        </p:txBody>
      </p:sp>
      <p:sp>
        <p:nvSpPr>
          <p:cNvPr id="126" name="Google Shape;126;p20"/>
          <p:cNvSpPr txBox="1">
            <a:spLocks noGrp="1"/>
          </p:cNvSpPr>
          <p:nvPr>
            <p:ph type="body" idx="1"/>
          </p:nvPr>
        </p:nvSpPr>
        <p:spPr>
          <a:xfrm>
            <a:off x="457200" y="1143002"/>
            <a:ext cx="8229600" cy="3000375"/>
          </a:xfrm>
          <a:prstGeom prst="rect">
            <a:avLst/>
          </a:prstGeom>
          <a:noFill/>
          <a:ln>
            <a:noFill/>
          </a:ln>
        </p:spPr>
        <p:txBody>
          <a:bodyPr spcFirstLastPara="1" vert="horz" wrap="square" lIns="68569" tIns="34275" rIns="68569" bIns="34275" rtlCol="0" anchor="t" anchorCtr="0">
            <a:noAutofit/>
          </a:bodyPr>
          <a:lstStyle/>
          <a:p>
            <a:pPr marL="457200" indent="-457200">
              <a:spcBef>
                <a:spcPts val="0"/>
              </a:spcBef>
              <a:buSzPts val="3600"/>
              <a:buFont typeface="Wingdings" panose="05000000000000000000" pitchFamily="2" charset="2"/>
              <a:buChar char="§"/>
            </a:pPr>
            <a:r>
              <a:rPr lang="en-US" sz="2700" b="1" dirty="0"/>
              <a:t>Cold Start Problem</a:t>
            </a:r>
            <a:r>
              <a:rPr lang="en-US" sz="2700" dirty="0"/>
              <a:t>:</a:t>
            </a:r>
            <a:r>
              <a:rPr lang="en-US" sz="2250" dirty="0">
                <a:solidFill>
                  <a:srgbClr val="FFFFFF"/>
                </a:solidFill>
              </a:rPr>
              <a:t> </a:t>
            </a:r>
            <a:r>
              <a:rPr lang="en-US" sz="2700" dirty="0">
                <a:solidFill>
                  <a:srgbClr val="FFFFFF"/>
                </a:solidFill>
              </a:rPr>
              <a:t>Issue that the system cannot draw any</a:t>
            </a:r>
            <a:r>
              <a:rPr lang="en-US" sz="2700" dirty="0">
                <a:solidFill>
                  <a:srgbClr val="FFFFFF"/>
                </a:solidFill>
                <a:uFill>
                  <a:noFill/>
                </a:uFill>
                <a:hlinkClick r:id="rId3"/>
              </a:rPr>
              <a:t> inferences</a:t>
            </a:r>
            <a:r>
              <a:rPr lang="en-US" sz="2700" dirty="0">
                <a:solidFill>
                  <a:srgbClr val="FFFFFF"/>
                </a:solidFill>
              </a:rPr>
              <a:t> for</a:t>
            </a:r>
            <a:r>
              <a:rPr lang="en-US" sz="2700" dirty="0">
                <a:solidFill>
                  <a:srgbClr val="FFFFFF"/>
                </a:solidFill>
                <a:uFill>
                  <a:noFill/>
                </a:uFill>
                <a:hlinkClick r:id="rId4"/>
              </a:rPr>
              <a:t> </a:t>
            </a:r>
            <a:r>
              <a:rPr lang="en-US" sz="2700" dirty="0">
                <a:solidFill>
                  <a:srgbClr val="FFFFFF"/>
                </a:solidFill>
              </a:rPr>
              <a:t>objects about which it has not yet gathered sufficient information.</a:t>
            </a:r>
          </a:p>
          <a:p>
            <a:pPr marL="457200" indent="-457200">
              <a:spcBef>
                <a:spcPts val="0"/>
              </a:spcBef>
              <a:buSzPts val="3600"/>
              <a:buFont typeface="Wingdings" panose="05000000000000000000" pitchFamily="2" charset="2"/>
              <a:buChar char="§"/>
            </a:pPr>
            <a:endParaRPr lang="en-US" sz="2700" b="1" dirty="0">
              <a:solidFill>
                <a:srgbClr val="FFFFFF"/>
              </a:solidFill>
            </a:endParaRPr>
          </a:p>
          <a:p>
            <a:pPr marL="457200" indent="-457200">
              <a:spcBef>
                <a:spcPts val="0"/>
              </a:spcBef>
              <a:buSzPts val="3600"/>
              <a:buFont typeface="Wingdings" panose="05000000000000000000" pitchFamily="2" charset="2"/>
              <a:buChar char="§"/>
            </a:pPr>
            <a:r>
              <a:rPr lang="en-US" sz="2700" b="1" dirty="0"/>
              <a:t>Automated Annotation Problem</a:t>
            </a:r>
            <a:r>
              <a:rPr lang="en-US" sz="2700" dirty="0"/>
              <a:t>: Can a purely algorithmic approach match human intuitions in annotating the level of a user’s engagement?</a:t>
            </a:r>
            <a:endParaRPr sz="2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1"/>
          <p:cNvSpPr txBox="1">
            <a:spLocks noGrp="1"/>
          </p:cNvSpPr>
          <p:nvPr>
            <p:ph type="title"/>
          </p:nvPr>
        </p:nvSpPr>
        <p:spPr>
          <a:xfrm>
            <a:off x="457200" y="34529"/>
            <a:ext cx="8229600" cy="857250"/>
          </a:xfrm>
          <a:prstGeom prst="rect">
            <a:avLst/>
          </a:prstGeom>
          <a:noFill/>
          <a:ln>
            <a:noFill/>
          </a:ln>
        </p:spPr>
        <p:txBody>
          <a:bodyPr spcFirstLastPara="1" vert="horz" wrap="square" lIns="68569" tIns="34275" rIns="68569" bIns="34275" rtlCol="0" anchor="ctr" anchorCtr="0">
            <a:noAutofit/>
          </a:bodyPr>
          <a:lstStyle/>
          <a:p>
            <a:pPr algn="ctr">
              <a:spcBef>
                <a:spcPts val="0"/>
              </a:spcBef>
              <a:buClr>
                <a:srgbClr val="FFCC00"/>
              </a:buClr>
              <a:buSzPts val="1800"/>
            </a:pPr>
            <a:r>
              <a:rPr lang="en-US" sz="3600" b="0" dirty="0"/>
              <a:t>Prior Work</a:t>
            </a:r>
            <a:endParaRPr sz="3600" b="0" dirty="0"/>
          </a:p>
        </p:txBody>
      </p:sp>
      <p:sp>
        <p:nvSpPr>
          <p:cNvPr id="132" name="Google Shape;132;p21"/>
          <p:cNvSpPr txBox="1"/>
          <p:nvPr/>
        </p:nvSpPr>
        <p:spPr>
          <a:xfrm>
            <a:off x="333224" y="561298"/>
            <a:ext cx="8590725" cy="846900"/>
          </a:xfrm>
          <a:prstGeom prst="rect">
            <a:avLst/>
          </a:prstGeom>
          <a:noFill/>
          <a:ln>
            <a:noFill/>
          </a:ln>
        </p:spPr>
        <p:txBody>
          <a:bodyPr spcFirstLastPara="1" wrap="square" lIns="68569" tIns="34275" rIns="68569" bIns="34275" anchor="ctr" anchorCtr="0">
            <a:noAutofit/>
          </a:bodyPr>
          <a:lstStyle/>
          <a:p>
            <a:pPr algn="ctr"/>
            <a:r>
              <a:rPr lang="en-US" b="1">
                <a:solidFill>
                  <a:srgbClr val="FFFFFF"/>
                </a:solidFill>
                <a:latin typeface="Helvetica Neue"/>
                <a:ea typeface="Helvetica Neue"/>
                <a:cs typeface="Helvetica Neue"/>
                <a:sym typeface="Helvetica Neue"/>
              </a:rPr>
              <a:t>ENGAGE</a:t>
            </a:r>
            <a:r>
              <a:rPr lang="en-US">
                <a:solidFill>
                  <a:srgbClr val="FFFFFF"/>
                </a:solidFill>
                <a:latin typeface="Helvetica Neue"/>
                <a:ea typeface="Helvetica Neue"/>
                <a:cs typeface="Helvetica Neue"/>
                <a:sym typeface="Helvetica Neue"/>
              </a:rPr>
              <a:t>: Promoting Engagement in Virtual Learning Environments </a:t>
            </a:r>
            <a:endParaRPr>
              <a:solidFill>
                <a:srgbClr val="FFFFFF"/>
              </a:solidFill>
              <a:latin typeface="Helvetica Neue"/>
              <a:ea typeface="Helvetica Neue"/>
              <a:cs typeface="Helvetica Neue"/>
              <a:sym typeface="Helvetica Neue"/>
            </a:endParaRPr>
          </a:p>
        </p:txBody>
      </p:sp>
      <p:sp>
        <p:nvSpPr>
          <p:cNvPr id="133" name="Google Shape;133;p21"/>
          <p:cNvSpPr txBox="1"/>
          <p:nvPr/>
        </p:nvSpPr>
        <p:spPr>
          <a:xfrm>
            <a:off x="41906" y="1362919"/>
            <a:ext cx="8656875" cy="2963475"/>
          </a:xfrm>
          <a:prstGeom prst="rect">
            <a:avLst/>
          </a:prstGeom>
          <a:noFill/>
          <a:ln>
            <a:noFill/>
          </a:ln>
        </p:spPr>
        <p:txBody>
          <a:bodyPr spcFirstLastPara="1" wrap="square" lIns="68569" tIns="34275" rIns="68569" bIns="34275" anchor="t" anchorCtr="0">
            <a:noAutofit/>
          </a:bodyPr>
          <a:lstStyle/>
          <a:p>
            <a:pPr marL="257175" indent="-266700">
              <a:buClr>
                <a:srgbClr val="FFCC00"/>
              </a:buClr>
              <a:buSzPts val="2400"/>
              <a:buFont typeface="Noto Sans Symbols"/>
              <a:buChar char="▪"/>
            </a:pPr>
            <a:r>
              <a:rPr lang="en-US">
                <a:solidFill>
                  <a:srgbClr val="FFFFFF"/>
                </a:solidFill>
                <a:latin typeface="Helvetica Neue"/>
                <a:ea typeface="Helvetica Neue"/>
                <a:cs typeface="Helvetica Neue"/>
                <a:sym typeface="Helvetica Neue"/>
              </a:rPr>
              <a:t>Empirical work on this model using the ELITE-Lite training system (FY15 - FY17)</a:t>
            </a:r>
            <a:endParaRPr>
              <a:solidFill>
                <a:srgbClr val="FFFFFF"/>
              </a:solidFill>
              <a:latin typeface="Helvetica Neue"/>
              <a:ea typeface="Helvetica Neue"/>
              <a:cs typeface="Helvetica Neue"/>
              <a:sym typeface="Helvetica Neue"/>
            </a:endParaRPr>
          </a:p>
          <a:p>
            <a:pPr marL="557213" lvl="1" indent="-242888">
              <a:buClr>
                <a:srgbClr val="FFFFFF"/>
              </a:buClr>
              <a:buSzPts val="2400"/>
              <a:buFont typeface="Helvetica Neue"/>
              <a:buChar char="▪"/>
            </a:pPr>
            <a:r>
              <a:rPr lang="en-US">
                <a:solidFill>
                  <a:srgbClr val="FFFFFF"/>
                </a:solidFill>
                <a:latin typeface="Helvetica Neue"/>
                <a:ea typeface="Helvetica Neue"/>
                <a:cs typeface="Helvetica Neue"/>
                <a:sym typeface="Helvetica Neue"/>
              </a:rPr>
              <a:t>Interactive agents </a:t>
            </a:r>
            <a:endParaRPr>
              <a:solidFill>
                <a:srgbClr val="FFFFFF"/>
              </a:solidFill>
              <a:latin typeface="Helvetica Neue"/>
              <a:ea typeface="Helvetica Neue"/>
              <a:cs typeface="Helvetica Neue"/>
              <a:sym typeface="Helvetica Neue"/>
            </a:endParaRPr>
          </a:p>
          <a:p>
            <a:pPr marL="857250" lvl="2" indent="-200025">
              <a:buClr>
                <a:srgbClr val="FFFFFF"/>
              </a:buClr>
              <a:buSzPts val="2400"/>
              <a:buFont typeface="Helvetica Neue"/>
              <a:buChar char="▪"/>
            </a:pPr>
            <a:r>
              <a:rPr lang="en-US">
                <a:solidFill>
                  <a:srgbClr val="FFFFFF"/>
                </a:solidFill>
                <a:latin typeface="Helvetica Neue"/>
                <a:ea typeface="Helvetica Neue"/>
                <a:cs typeface="Helvetica Neue"/>
                <a:sym typeface="Helvetica Neue"/>
              </a:rPr>
              <a:t>Scenario character</a:t>
            </a:r>
            <a:endParaRPr>
              <a:solidFill>
                <a:srgbClr val="FFFFFF"/>
              </a:solidFill>
              <a:latin typeface="Helvetica Neue"/>
              <a:ea typeface="Helvetica Neue"/>
              <a:cs typeface="Helvetica Neue"/>
              <a:sym typeface="Helvetica Neue"/>
            </a:endParaRPr>
          </a:p>
          <a:p>
            <a:pPr marL="857250" lvl="2" indent="-200025">
              <a:buClr>
                <a:srgbClr val="FFFFFF"/>
              </a:buClr>
              <a:buSzPts val="2400"/>
              <a:buFont typeface="Helvetica Neue"/>
              <a:buChar char="▪"/>
            </a:pPr>
            <a:r>
              <a:rPr lang="en-US">
                <a:solidFill>
                  <a:srgbClr val="FFFFFF"/>
                </a:solidFill>
                <a:latin typeface="Helvetica Neue"/>
                <a:ea typeface="Helvetica Neue"/>
                <a:cs typeface="Helvetica Neue"/>
                <a:sym typeface="Helvetica Neue"/>
              </a:rPr>
              <a:t>Virtual coach</a:t>
            </a:r>
            <a:endParaRPr>
              <a:solidFill>
                <a:srgbClr val="FFFFFF"/>
              </a:solidFill>
              <a:latin typeface="Helvetica Neue"/>
              <a:ea typeface="Helvetica Neue"/>
              <a:cs typeface="Helvetica Neue"/>
              <a:sym typeface="Helvetica Neue"/>
            </a:endParaRPr>
          </a:p>
          <a:p>
            <a:pPr marL="557213" lvl="1" indent="-242888">
              <a:buClr>
                <a:srgbClr val="FFFFFF"/>
              </a:buClr>
              <a:buSzPts val="2400"/>
              <a:buFont typeface="Helvetica Neue"/>
              <a:buChar char="▪"/>
            </a:pPr>
            <a:r>
              <a:rPr lang="en-US">
                <a:solidFill>
                  <a:srgbClr val="FFFFFF"/>
                </a:solidFill>
                <a:latin typeface="Helvetica Neue"/>
                <a:ea typeface="Helvetica Neue"/>
                <a:cs typeface="Helvetica Neue"/>
                <a:sym typeface="Helvetica Neue"/>
              </a:rPr>
              <a:t>Targets basic skills for counselling</a:t>
            </a:r>
            <a:endParaRPr>
              <a:solidFill>
                <a:srgbClr val="FFFFFF"/>
              </a:solidFill>
              <a:latin typeface="Helvetica Neue"/>
              <a:ea typeface="Helvetica Neue"/>
              <a:cs typeface="Helvetica Neue"/>
              <a:sym typeface="Helvetica Neue"/>
            </a:endParaRPr>
          </a:p>
          <a:p>
            <a:pPr marL="557213"/>
            <a:r>
              <a:rPr lang="en-US">
                <a:solidFill>
                  <a:srgbClr val="FFFFFF"/>
                </a:solidFill>
                <a:latin typeface="Helvetica Neue"/>
                <a:ea typeface="Helvetica Neue"/>
                <a:cs typeface="Helvetica Neue"/>
                <a:sym typeface="Helvetica Neue"/>
              </a:rPr>
              <a:t>subordinates with personal and</a:t>
            </a:r>
            <a:endParaRPr>
              <a:solidFill>
                <a:srgbClr val="FFFFFF"/>
              </a:solidFill>
              <a:latin typeface="Helvetica Neue"/>
              <a:ea typeface="Helvetica Neue"/>
              <a:cs typeface="Helvetica Neue"/>
              <a:sym typeface="Helvetica Neue"/>
            </a:endParaRPr>
          </a:p>
          <a:p>
            <a:pPr marL="557213"/>
            <a:r>
              <a:rPr lang="en-US">
                <a:solidFill>
                  <a:srgbClr val="FFFFFF"/>
                </a:solidFill>
                <a:latin typeface="Helvetica Neue"/>
                <a:ea typeface="Helvetica Neue"/>
                <a:cs typeface="Helvetica Neue"/>
                <a:sym typeface="Helvetica Neue"/>
              </a:rPr>
              <a:t>performance problems.</a:t>
            </a:r>
            <a:endParaRPr>
              <a:solidFill>
                <a:srgbClr val="FFFFFF"/>
              </a:solidFill>
              <a:latin typeface="Helvetica Neue"/>
              <a:ea typeface="Helvetica Neue"/>
              <a:cs typeface="Helvetica Neue"/>
              <a:sym typeface="Helvetica Neue"/>
            </a:endParaRPr>
          </a:p>
        </p:txBody>
      </p:sp>
      <p:pic>
        <p:nvPicPr>
          <p:cNvPr id="134" name="Google Shape;134;p21"/>
          <p:cNvPicPr preferRelativeResize="0"/>
          <p:nvPr/>
        </p:nvPicPr>
        <p:blipFill rotWithShape="1">
          <a:blip r:embed="rId3">
            <a:alphaModFix/>
          </a:blip>
          <a:srcRect/>
          <a:stretch/>
        </p:blipFill>
        <p:spPr>
          <a:xfrm>
            <a:off x="4173281" y="1707750"/>
            <a:ext cx="4970720" cy="3435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2"/>
          <p:cNvSpPr txBox="1"/>
          <p:nvPr/>
        </p:nvSpPr>
        <p:spPr>
          <a:xfrm>
            <a:off x="333224" y="161248"/>
            <a:ext cx="8590725" cy="846900"/>
          </a:xfrm>
          <a:prstGeom prst="rect">
            <a:avLst/>
          </a:prstGeom>
          <a:noFill/>
          <a:ln>
            <a:noFill/>
          </a:ln>
        </p:spPr>
        <p:txBody>
          <a:bodyPr spcFirstLastPara="1" wrap="square" lIns="68569" tIns="34275" rIns="68569" bIns="34275" anchor="ctr" anchorCtr="0">
            <a:noAutofit/>
          </a:bodyPr>
          <a:lstStyle/>
          <a:p>
            <a:pPr algn="ctr"/>
            <a:r>
              <a:rPr lang="en-US" sz="2250" dirty="0">
                <a:solidFill>
                  <a:srgbClr val="FFFFFF"/>
                </a:solidFill>
                <a:latin typeface="Helvetica Neue"/>
                <a:ea typeface="Helvetica Neue"/>
                <a:cs typeface="Helvetica Neue"/>
                <a:sym typeface="Helvetica Neue"/>
              </a:rPr>
              <a:t>Semi-Supervised </a:t>
            </a:r>
            <a:r>
              <a:rPr lang="en-US" sz="2250">
                <a:solidFill>
                  <a:srgbClr val="FFFFFF"/>
                </a:solidFill>
                <a:latin typeface="Helvetica Neue"/>
                <a:ea typeface="Helvetica Neue"/>
                <a:cs typeface="Helvetica Neue"/>
                <a:sym typeface="Helvetica Neue"/>
              </a:rPr>
              <a:t>Learning Approach</a:t>
            </a:r>
            <a:endParaRPr sz="2250" dirty="0">
              <a:solidFill>
                <a:srgbClr val="FFFFFF"/>
              </a:solidFill>
              <a:latin typeface="Helvetica Neue"/>
              <a:ea typeface="Helvetica Neue"/>
              <a:cs typeface="Helvetica Neue"/>
              <a:sym typeface="Helvetica Neue"/>
            </a:endParaRPr>
          </a:p>
        </p:txBody>
      </p:sp>
      <p:sp>
        <p:nvSpPr>
          <p:cNvPr id="140" name="Google Shape;140;p22"/>
          <p:cNvSpPr txBox="1">
            <a:spLocks noGrp="1"/>
          </p:cNvSpPr>
          <p:nvPr>
            <p:ph type="title"/>
          </p:nvPr>
        </p:nvSpPr>
        <p:spPr>
          <a:xfrm>
            <a:off x="457200" y="-194072"/>
            <a:ext cx="8229600" cy="857250"/>
          </a:xfrm>
          <a:prstGeom prst="rect">
            <a:avLst/>
          </a:prstGeom>
          <a:noFill/>
          <a:ln>
            <a:noFill/>
          </a:ln>
        </p:spPr>
        <p:txBody>
          <a:bodyPr spcFirstLastPara="1" wrap="square" lIns="68569" tIns="34275" rIns="68569" bIns="34275" anchor="ctr" anchorCtr="0">
            <a:noAutofit/>
          </a:bodyPr>
          <a:lstStyle/>
          <a:p>
            <a:pPr algn="ctr">
              <a:spcBef>
                <a:spcPts val="0"/>
              </a:spcBef>
              <a:buClr>
                <a:srgbClr val="FFCC00"/>
              </a:buClr>
              <a:buSzPts val="1800"/>
            </a:pPr>
            <a:r>
              <a:rPr lang="en-US" sz="3600" b="0" dirty="0">
                <a:solidFill>
                  <a:srgbClr val="F1C232"/>
                </a:solidFill>
              </a:rPr>
              <a:t>Current Work</a:t>
            </a:r>
            <a:endParaRPr sz="3600" b="0" dirty="0">
              <a:solidFill>
                <a:srgbClr val="F1C232"/>
              </a:solidFill>
            </a:endParaRPr>
          </a:p>
        </p:txBody>
      </p:sp>
      <p:pic>
        <p:nvPicPr>
          <p:cNvPr id="141" name="Google Shape;141;p22"/>
          <p:cNvPicPr preferRelativeResize="0"/>
          <p:nvPr/>
        </p:nvPicPr>
        <p:blipFill>
          <a:blip r:embed="rId3">
            <a:alphaModFix/>
          </a:blip>
          <a:stretch>
            <a:fillRect/>
          </a:stretch>
        </p:blipFill>
        <p:spPr>
          <a:xfrm>
            <a:off x="2004056" y="778369"/>
            <a:ext cx="5355525" cy="436513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8C36F-308E-4298-961E-D4FF358A58F9}"/>
              </a:ext>
            </a:extLst>
          </p:cNvPr>
          <p:cNvSpPr>
            <a:spLocks noGrp="1"/>
          </p:cNvSpPr>
          <p:nvPr>
            <p:ph type="title"/>
          </p:nvPr>
        </p:nvSpPr>
        <p:spPr/>
        <p:txBody>
          <a:bodyPr/>
          <a:lstStyle/>
          <a:p>
            <a:r>
              <a:rPr lang="en-US" dirty="0"/>
              <a:t>SMART-E Framework Architecture</a:t>
            </a:r>
          </a:p>
        </p:txBody>
      </p:sp>
      <p:pic>
        <p:nvPicPr>
          <p:cNvPr id="4" name="Picture 3" descr="A screenshot of a cell phone&#10;&#10;Description automatically generated">
            <a:extLst>
              <a:ext uri="{FF2B5EF4-FFF2-40B4-BE49-F238E27FC236}">
                <a16:creationId xmlns:a16="http://schemas.microsoft.com/office/drawing/2014/main" id="{41911DD0-2971-4178-8496-A5D163BB5D2F}"/>
              </a:ext>
            </a:extLst>
          </p:cNvPr>
          <p:cNvPicPr>
            <a:picLocks noChangeAspect="1"/>
          </p:cNvPicPr>
          <p:nvPr/>
        </p:nvPicPr>
        <p:blipFill>
          <a:blip r:embed="rId2"/>
          <a:stretch>
            <a:fillRect/>
          </a:stretch>
        </p:blipFill>
        <p:spPr>
          <a:xfrm>
            <a:off x="84955" y="1324891"/>
            <a:ext cx="8974090" cy="3084843"/>
          </a:xfrm>
          <a:prstGeom prst="rect">
            <a:avLst/>
          </a:prstGeom>
          <a:solidFill>
            <a:schemeClr val="bg1"/>
          </a:solidFill>
        </p:spPr>
      </p:pic>
    </p:spTree>
    <p:extLst>
      <p:ext uri="{BB962C8B-B14F-4D97-AF65-F5344CB8AC3E}">
        <p14:creationId xmlns:p14="http://schemas.microsoft.com/office/powerpoint/2010/main" val="1072688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E36EB474-A4FD-4150-9227-ED05AB0B9C80}"/>
              </a:ext>
            </a:extLst>
          </p:cNvPr>
          <p:cNvGrpSpPr/>
          <p:nvPr/>
        </p:nvGrpSpPr>
        <p:grpSpPr>
          <a:xfrm>
            <a:off x="861646" y="1119316"/>
            <a:ext cx="6462789" cy="2695302"/>
            <a:chOff x="1544020" y="1110005"/>
            <a:chExt cx="5263758" cy="2236597"/>
          </a:xfrm>
        </p:grpSpPr>
        <p:pic>
          <p:nvPicPr>
            <p:cNvPr id="1026" name="Picture 2" descr="https://pro.arcgis.com/en/pro-app/tool-reference/big-data-analytics/GUID-A06A412D-2F4F-4D35-8FFF-1F4B3B3A8F16-web.png">
              <a:extLst>
                <a:ext uri="{FF2B5EF4-FFF2-40B4-BE49-F238E27FC236}">
                  <a16:creationId xmlns:a16="http://schemas.microsoft.com/office/drawing/2014/main" id="{6D19A0B0-6B23-430E-8E87-E74464AA04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303" b="17734"/>
            <a:stretch/>
          </p:blipFill>
          <p:spPr bwMode="auto">
            <a:xfrm>
              <a:off x="1544020" y="1110005"/>
              <a:ext cx="5263758" cy="2201140"/>
            </a:xfrm>
            <a:prstGeom prst="rect">
              <a:avLst/>
            </a:prstGeom>
            <a:solidFill>
              <a:schemeClr val="bg1"/>
            </a:solidFill>
          </p:spPr>
        </p:pic>
        <p:sp>
          <p:nvSpPr>
            <p:cNvPr id="3" name="TextBox 2">
              <a:extLst>
                <a:ext uri="{FF2B5EF4-FFF2-40B4-BE49-F238E27FC236}">
                  <a16:creationId xmlns:a16="http://schemas.microsoft.com/office/drawing/2014/main" id="{C842948A-D05C-4357-A9FE-1446B2003CD4}"/>
                </a:ext>
              </a:extLst>
            </p:cNvPr>
            <p:cNvSpPr txBox="1"/>
            <p:nvPr/>
          </p:nvSpPr>
          <p:spPr>
            <a:xfrm>
              <a:off x="1828800" y="1265382"/>
              <a:ext cx="284052" cy="307777"/>
            </a:xfrm>
            <a:prstGeom prst="rect">
              <a:avLst/>
            </a:prstGeom>
            <a:noFill/>
          </p:spPr>
          <p:txBody>
            <a:bodyPr wrap="none" rtlCol="0">
              <a:spAutoFit/>
            </a:bodyPr>
            <a:lstStyle/>
            <a:p>
              <a:r>
                <a:rPr lang="en-US" sz="1400" b="1" dirty="0">
                  <a:solidFill>
                    <a:srgbClr val="7030A0"/>
                  </a:solidFill>
                </a:rPr>
                <a:t>a</a:t>
              </a:r>
            </a:p>
          </p:txBody>
        </p:sp>
        <p:sp>
          <p:nvSpPr>
            <p:cNvPr id="5" name="TextBox 4">
              <a:extLst>
                <a:ext uri="{FF2B5EF4-FFF2-40B4-BE49-F238E27FC236}">
                  <a16:creationId xmlns:a16="http://schemas.microsoft.com/office/drawing/2014/main" id="{5C4F6914-A3D0-495B-8DFF-A1A67EA6D657}"/>
                </a:ext>
              </a:extLst>
            </p:cNvPr>
            <p:cNvSpPr txBox="1"/>
            <p:nvPr/>
          </p:nvSpPr>
          <p:spPr>
            <a:xfrm>
              <a:off x="1981200" y="1417782"/>
              <a:ext cx="284052" cy="307777"/>
            </a:xfrm>
            <a:prstGeom prst="rect">
              <a:avLst/>
            </a:prstGeom>
            <a:noFill/>
          </p:spPr>
          <p:txBody>
            <a:bodyPr wrap="none" rtlCol="0">
              <a:spAutoFit/>
            </a:bodyPr>
            <a:lstStyle/>
            <a:p>
              <a:r>
                <a:rPr lang="en-US" sz="1400" b="1" dirty="0">
                  <a:solidFill>
                    <a:srgbClr val="7030A0"/>
                  </a:solidFill>
                </a:rPr>
                <a:t>a</a:t>
              </a:r>
            </a:p>
          </p:txBody>
        </p:sp>
        <p:sp>
          <p:nvSpPr>
            <p:cNvPr id="6" name="TextBox 5">
              <a:extLst>
                <a:ext uri="{FF2B5EF4-FFF2-40B4-BE49-F238E27FC236}">
                  <a16:creationId xmlns:a16="http://schemas.microsoft.com/office/drawing/2014/main" id="{701EDB92-DF06-455B-B7D0-3C8D07629C11}"/>
                </a:ext>
              </a:extLst>
            </p:cNvPr>
            <p:cNvSpPr txBox="1"/>
            <p:nvPr/>
          </p:nvSpPr>
          <p:spPr>
            <a:xfrm>
              <a:off x="2083360" y="1110005"/>
              <a:ext cx="284052" cy="307777"/>
            </a:xfrm>
            <a:prstGeom prst="rect">
              <a:avLst/>
            </a:prstGeom>
            <a:noFill/>
          </p:spPr>
          <p:txBody>
            <a:bodyPr wrap="none" rtlCol="0">
              <a:spAutoFit/>
            </a:bodyPr>
            <a:lstStyle/>
            <a:p>
              <a:r>
                <a:rPr lang="en-US" sz="1400" b="1" dirty="0">
                  <a:solidFill>
                    <a:srgbClr val="7030A0"/>
                  </a:solidFill>
                </a:rPr>
                <a:t>a</a:t>
              </a:r>
            </a:p>
          </p:txBody>
        </p:sp>
        <p:sp>
          <p:nvSpPr>
            <p:cNvPr id="7" name="TextBox 6">
              <a:extLst>
                <a:ext uri="{FF2B5EF4-FFF2-40B4-BE49-F238E27FC236}">
                  <a16:creationId xmlns:a16="http://schemas.microsoft.com/office/drawing/2014/main" id="{B83DBD6E-5165-4087-86B6-59556BFE662F}"/>
                </a:ext>
              </a:extLst>
            </p:cNvPr>
            <p:cNvSpPr txBox="1"/>
            <p:nvPr/>
          </p:nvSpPr>
          <p:spPr>
            <a:xfrm>
              <a:off x="4033873" y="1875089"/>
              <a:ext cx="293670" cy="307777"/>
            </a:xfrm>
            <a:prstGeom prst="rect">
              <a:avLst/>
            </a:prstGeom>
            <a:noFill/>
          </p:spPr>
          <p:txBody>
            <a:bodyPr wrap="none" rtlCol="0">
              <a:spAutoFit/>
            </a:bodyPr>
            <a:lstStyle/>
            <a:p>
              <a:r>
                <a:rPr lang="en-US" sz="1400" b="1" dirty="0">
                  <a:solidFill>
                    <a:srgbClr val="7030A0"/>
                  </a:solidFill>
                </a:rPr>
                <a:t>b</a:t>
              </a:r>
            </a:p>
          </p:txBody>
        </p:sp>
        <p:sp>
          <p:nvSpPr>
            <p:cNvPr id="8" name="TextBox 7">
              <a:extLst>
                <a:ext uri="{FF2B5EF4-FFF2-40B4-BE49-F238E27FC236}">
                  <a16:creationId xmlns:a16="http://schemas.microsoft.com/office/drawing/2014/main" id="{35EDC816-6295-4546-9FC1-103435A6F5FC}"/>
                </a:ext>
              </a:extLst>
            </p:cNvPr>
            <p:cNvSpPr txBox="1"/>
            <p:nvPr/>
          </p:nvSpPr>
          <p:spPr>
            <a:xfrm>
              <a:off x="4669624" y="1725559"/>
              <a:ext cx="293670" cy="307777"/>
            </a:xfrm>
            <a:prstGeom prst="rect">
              <a:avLst/>
            </a:prstGeom>
            <a:noFill/>
          </p:spPr>
          <p:txBody>
            <a:bodyPr wrap="none" rtlCol="0">
              <a:spAutoFit/>
            </a:bodyPr>
            <a:lstStyle/>
            <a:p>
              <a:r>
                <a:rPr lang="en-US" sz="1400" b="1" dirty="0">
                  <a:solidFill>
                    <a:srgbClr val="7030A0"/>
                  </a:solidFill>
                </a:rPr>
                <a:t>b</a:t>
              </a:r>
            </a:p>
          </p:txBody>
        </p:sp>
        <p:sp>
          <p:nvSpPr>
            <p:cNvPr id="9" name="TextBox 8">
              <a:extLst>
                <a:ext uri="{FF2B5EF4-FFF2-40B4-BE49-F238E27FC236}">
                  <a16:creationId xmlns:a16="http://schemas.microsoft.com/office/drawing/2014/main" id="{2EE4130F-E314-4963-AD69-1CC73B17E8F0}"/>
                </a:ext>
              </a:extLst>
            </p:cNvPr>
            <p:cNvSpPr txBox="1"/>
            <p:nvPr/>
          </p:nvSpPr>
          <p:spPr>
            <a:xfrm>
              <a:off x="4309406" y="2182866"/>
              <a:ext cx="293670" cy="307777"/>
            </a:xfrm>
            <a:prstGeom prst="rect">
              <a:avLst/>
            </a:prstGeom>
            <a:noFill/>
          </p:spPr>
          <p:txBody>
            <a:bodyPr wrap="none" rtlCol="0">
              <a:spAutoFit/>
            </a:bodyPr>
            <a:lstStyle/>
            <a:p>
              <a:r>
                <a:rPr lang="en-US" sz="1400" b="1" dirty="0">
                  <a:solidFill>
                    <a:srgbClr val="7030A0"/>
                  </a:solidFill>
                </a:rPr>
                <a:t>b</a:t>
              </a:r>
            </a:p>
          </p:txBody>
        </p:sp>
        <p:sp>
          <p:nvSpPr>
            <p:cNvPr id="10" name="TextBox 9">
              <a:extLst>
                <a:ext uri="{FF2B5EF4-FFF2-40B4-BE49-F238E27FC236}">
                  <a16:creationId xmlns:a16="http://schemas.microsoft.com/office/drawing/2014/main" id="{CB46D931-FC47-4F86-B1BB-636D6587FC26}"/>
                </a:ext>
              </a:extLst>
            </p:cNvPr>
            <p:cNvSpPr txBox="1"/>
            <p:nvPr/>
          </p:nvSpPr>
          <p:spPr>
            <a:xfrm>
              <a:off x="4375954" y="1930614"/>
              <a:ext cx="293670" cy="307777"/>
            </a:xfrm>
            <a:prstGeom prst="rect">
              <a:avLst/>
            </a:prstGeom>
            <a:noFill/>
          </p:spPr>
          <p:txBody>
            <a:bodyPr wrap="none" rtlCol="0">
              <a:spAutoFit/>
            </a:bodyPr>
            <a:lstStyle/>
            <a:p>
              <a:r>
                <a:rPr lang="en-US" sz="1400" b="1" dirty="0">
                  <a:solidFill>
                    <a:srgbClr val="7030A0"/>
                  </a:solidFill>
                </a:rPr>
                <a:t>b</a:t>
              </a:r>
            </a:p>
          </p:txBody>
        </p:sp>
        <p:sp>
          <p:nvSpPr>
            <p:cNvPr id="11" name="TextBox 10">
              <a:extLst>
                <a:ext uri="{FF2B5EF4-FFF2-40B4-BE49-F238E27FC236}">
                  <a16:creationId xmlns:a16="http://schemas.microsoft.com/office/drawing/2014/main" id="{6DD11F64-8DFF-47FE-833B-21C2B6542B8A}"/>
                </a:ext>
              </a:extLst>
            </p:cNvPr>
            <p:cNvSpPr txBox="1"/>
            <p:nvPr/>
          </p:nvSpPr>
          <p:spPr>
            <a:xfrm>
              <a:off x="1549280" y="3000452"/>
              <a:ext cx="284052" cy="307777"/>
            </a:xfrm>
            <a:prstGeom prst="rect">
              <a:avLst/>
            </a:prstGeom>
            <a:noFill/>
          </p:spPr>
          <p:txBody>
            <a:bodyPr wrap="none" rtlCol="0">
              <a:spAutoFit/>
            </a:bodyPr>
            <a:lstStyle/>
            <a:p>
              <a:r>
                <a:rPr lang="en-US" sz="1400" b="1" dirty="0">
                  <a:solidFill>
                    <a:srgbClr val="7030A0"/>
                  </a:solidFill>
                </a:rPr>
                <a:t>c</a:t>
              </a:r>
            </a:p>
          </p:txBody>
        </p:sp>
        <p:sp>
          <p:nvSpPr>
            <p:cNvPr id="12" name="TextBox 11">
              <a:extLst>
                <a:ext uri="{FF2B5EF4-FFF2-40B4-BE49-F238E27FC236}">
                  <a16:creationId xmlns:a16="http://schemas.microsoft.com/office/drawing/2014/main" id="{4E8A4792-F0AE-46A1-B2FA-AFD55026F773}"/>
                </a:ext>
              </a:extLst>
            </p:cNvPr>
            <p:cNvSpPr txBox="1"/>
            <p:nvPr/>
          </p:nvSpPr>
          <p:spPr>
            <a:xfrm>
              <a:off x="2090850" y="2766505"/>
              <a:ext cx="284052" cy="307777"/>
            </a:xfrm>
            <a:prstGeom prst="rect">
              <a:avLst/>
            </a:prstGeom>
            <a:noFill/>
          </p:spPr>
          <p:txBody>
            <a:bodyPr wrap="none" rtlCol="0">
              <a:spAutoFit/>
            </a:bodyPr>
            <a:lstStyle/>
            <a:p>
              <a:r>
                <a:rPr lang="en-US" sz="1400" b="1" dirty="0">
                  <a:solidFill>
                    <a:srgbClr val="7030A0"/>
                  </a:solidFill>
                </a:rPr>
                <a:t>c</a:t>
              </a:r>
            </a:p>
          </p:txBody>
        </p:sp>
        <p:sp>
          <p:nvSpPr>
            <p:cNvPr id="13" name="TextBox 12">
              <a:extLst>
                <a:ext uri="{FF2B5EF4-FFF2-40B4-BE49-F238E27FC236}">
                  <a16:creationId xmlns:a16="http://schemas.microsoft.com/office/drawing/2014/main" id="{5FA58414-03E2-4CFD-9FDD-B43B3A047DFF}"/>
                </a:ext>
              </a:extLst>
            </p:cNvPr>
            <p:cNvSpPr txBox="1"/>
            <p:nvPr/>
          </p:nvSpPr>
          <p:spPr>
            <a:xfrm>
              <a:off x="2374902" y="2643577"/>
              <a:ext cx="284052" cy="307777"/>
            </a:xfrm>
            <a:prstGeom prst="rect">
              <a:avLst/>
            </a:prstGeom>
            <a:noFill/>
          </p:spPr>
          <p:txBody>
            <a:bodyPr wrap="none" rtlCol="0">
              <a:spAutoFit/>
            </a:bodyPr>
            <a:lstStyle/>
            <a:p>
              <a:r>
                <a:rPr lang="en-US" sz="1400" b="1" dirty="0">
                  <a:solidFill>
                    <a:srgbClr val="7030A0"/>
                  </a:solidFill>
                </a:rPr>
                <a:t>c</a:t>
              </a:r>
            </a:p>
          </p:txBody>
        </p:sp>
        <p:sp>
          <p:nvSpPr>
            <p:cNvPr id="14" name="TextBox 13">
              <a:extLst>
                <a:ext uri="{FF2B5EF4-FFF2-40B4-BE49-F238E27FC236}">
                  <a16:creationId xmlns:a16="http://schemas.microsoft.com/office/drawing/2014/main" id="{1B93AF87-97B4-40A5-804B-F2AF44839A3E}"/>
                </a:ext>
              </a:extLst>
            </p:cNvPr>
            <p:cNvSpPr txBox="1"/>
            <p:nvPr/>
          </p:nvSpPr>
          <p:spPr>
            <a:xfrm>
              <a:off x="2065551" y="3038825"/>
              <a:ext cx="284052" cy="307777"/>
            </a:xfrm>
            <a:prstGeom prst="rect">
              <a:avLst/>
            </a:prstGeom>
            <a:noFill/>
          </p:spPr>
          <p:txBody>
            <a:bodyPr wrap="none" rtlCol="0">
              <a:spAutoFit/>
            </a:bodyPr>
            <a:lstStyle/>
            <a:p>
              <a:r>
                <a:rPr lang="en-US" sz="1400" b="1" dirty="0">
                  <a:solidFill>
                    <a:srgbClr val="7030A0"/>
                  </a:solidFill>
                </a:rPr>
                <a:t>c</a:t>
              </a:r>
            </a:p>
          </p:txBody>
        </p:sp>
        <p:cxnSp>
          <p:nvCxnSpPr>
            <p:cNvPr id="15" name="Straight Arrow Connector 14">
              <a:extLst>
                <a:ext uri="{FF2B5EF4-FFF2-40B4-BE49-F238E27FC236}">
                  <a16:creationId xmlns:a16="http://schemas.microsoft.com/office/drawing/2014/main" id="{2DA5F921-37E8-486B-8CCA-D20BCEEABF4A}"/>
                </a:ext>
              </a:extLst>
            </p:cNvPr>
            <p:cNvCxnSpPr>
              <a:cxnSpLocks/>
            </p:cNvCxnSpPr>
            <p:nvPr/>
          </p:nvCxnSpPr>
          <p:spPr>
            <a:xfrm>
              <a:off x="2065551" y="1444367"/>
              <a:ext cx="992909" cy="257584"/>
            </a:xfrm>
            <a:prstGeom prst="straightConnector1">
              <a:avLst/>
            </a:prstGeom>
            <a:ln w="5715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60D7C4E-226A-45D8-8A4E-C686C893FABC}"/>
                </a:ext>
              </a:extLst>
            </p:cNvPr>
            <p:cNvCxnSpPr>
              <a:cxnSpLocks/>
              <a:stCxn id="10" idx="1"/>
            </p:cNvCxnSpPr>
            <p:nvPr/>
          </p:nvCxnSpPr>
          <p:spPr>
            <a:xfrm flipH="1">
              <a:off x="3805382" y="2084503"/>
              <a:ext cx="570572" cy="519664"/>
            </a:xfrm>
            <a:prstGeom prst="straightConnector1">
              <a:avLst/>
            </a:prstGeom>
            <a:ln w="5715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5218404-56A2-4970-84D9-D2628AC04C92}"/>
                </a:ext>
              </a:extLst>
            </p:cNvPr>
            <p:cNvCxnSpPr>
              <a:cxnSpLocks/>
            </p:cNvCxnSpPr>
            <p:nvPr/>
          </p:nvCxnSpPr>
          <p:spPr>
            <a:xfrm flipV="1">
              <a:off x="1970826" y="3038825"/>
              <a:ext cx="378777" cy="35458"/>
            </a:xfrm>
            <a:prstGeom prst="straightConnector1">
              <a:avLst/>
            </a:prstGeom>
            <a:ln w="57150">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05F937A5-7755-4AD3-86D1-42CDB58EED7B}"/>
              </a:ext>
            </a:extLst>
          </p:cNvPr>
          <p:cNvSpPr txBox="1"/>
          <p:nvPr/>
        </p:nvSpPr>
        <p:spPr>
          <a:xfrm>
            <a:off x="6849551" y="2497582"/>
            <a:ext cx="542136" cy="307777"/>
          </a:xfrm>
          <a:prstGeom prst="rect">
            <a:avLst/>
          </a:prstGeom>
          <a:noFill/>
        </p:spPr>
        <p:txBody>
          <a:bodyPr wrap="square" rtlCol="0">
            <a:spAutoFit/>
          </a:bodyPr>
          <a:lstStyle/>
          <a:p>
            <a:r>
              <a:rPr lang="en-US" sz="1400" b="1" dirty="0">
                <a:solidFill>
                  <a:srgbClr val="7030A0"/>
                </a:solidFill>
              </a:rPr>
              <a:t>=&gt; a</a:t>
            </a:r>
          </a:p>
        </p:txBody>
      </p:sp>
      <p:sp>
        <p:nvSpPr>
          <p:cNvPr id="26" name="TextBox 25">
            <a:extLst>
              <a:ext uri="{FF2B5EF4-FFF2-40B4-BE49-F238E27FC236}">
                <a16:creationId xmlns:a16="http://schemas.microsoft.com/office/drawing/2014/main" id="{2E44D720-8AD5-46B3-A716-95EA264DB642}"/>
              </a:ext>
            </a:extLst>
          </p:cNvPr>
          <p:cNvSpPr txBox="1"/>
          <p:nvPr/>
        </p:nvSpPr>
        <p:spPr>
          <a:xfrm>
            <a:off x="6842655" y="2845081"/>
            <a:ext cx="700543" cy="307777"/>
          </a:xfrm>
          <a:prstGeom prst="rect">
            <a:avLst/>
          </a:prstGeom>
          <a:noFill/>
        </p:spPr>
        <p:txBody>
          <a:bodyPr wrap="square" rtlCol="0">
            <a:spAutoFit/>
          </a:bodyPr>
          <a:lstStyle/>
          <a:p>
            <a:r>
              <a:rPr lang="en-US" sz="1400" b="1" dirty="0">
                <a:solidFill>
                  <a:srgbClr val="7030A0"/>
                </a:solidFill>
              </a:rPr>
              <a:t>=&gt; b</a:t>
            </a:r>
          </a:p>
        </p:txBody>
      </p:sp>
      <p:sp>
        <p:nvSpPr>
          <p:cNvPr id="27" name="TextBox 26">
            <a:extLst>
              <a:ext uri="{FF2B5EF4-FFF2-40B4-BE49-F238E27FC236}">
                <a16:creationId xmlns:a16="http://schemas.microsoft.com/office/drawing/2014/main" id="{5C7E1088-536A-480F-9BAD-8C5F4E86618C}"/>
              </a:ext>
            </a:extLst>
          </p:cNvPr>
          <p:cNvSpPr txBox="1"/>
          <p:nvPr/>
        </p:nvSpPr>
        <p:spPr>
          <a:xfrm>
            <a:off x="6856636" y="3311195"/>
            <a:ext cx="542136" cy="307777"/>
          </a:xfrm>
          <a:prstGeom prst="rect">
            <a:avLst/>
          </a:prstGeom>
          <a:noFill/>
        </p:spPr>
        <p:txBody>
          <a:bodyPr wrap="none" rtlCol="0">
            <a:spAutoFit/>
          </a:bodyPr>
          <a:lstStyle/>
          <a:p>
            <a:r>
              <a:rPr lang="en-US" sz="1400" b="1" dirty="0">
                <a:solidFill>
                  <a:srgbClr val="7030A0"/>
                </a:solidFill>
              </a:rPr>
              <a:t>=&gt; c</a:t>
            </a:r>
          </a:p>
        </p:txBody>
      </p:sp>
      <p:sp>
        <p:nvSpPr>
          <p:cNvPr id="2" name="Title 1">
            <a:extLst>
              <a:ext uri="{FF2B5EF4-FFF2-40B4-BE49-F238E27FC236}">
                <a16:creationId xmlns:a16="http://schemas.microsoft.com/office/drawing/2014/main" id="{65C91B06-A0D4-4203-AEFD-D7A1BF8774B2}"/>
              </a:ext>
            </a:extLst>
          </p:cNvPr>
          <p:cNvSpPr>
            <a:spLocks noGrp="1"/>
          </p:cNvSpPr>
          <p:nvPr>
            <p:ph type="title"/>
          </p:nvPr>
        </p:nvSpPr>
        <p:spPr/>
        <p:txBody>
          <a:bodyPr/>
          <a:lstStyle/>
          <a:p>
            <a:r>
              <a:rPr lang="en-US" dirty="0"/>
              <a:t>Cluster Alignment Process</a:t>
            </a:r>
          </a:p>
        </p:txBody>
      </p:sp>
    </p:spTree>
    <p:extLst>
      <p:ext uri="{BB962C8B-B14F-4D97-AF65-F5344CB8AC3E}">
        <p14:creationId xmlns:p14="http://schemas.microsoft.com/office/powerpoint/2010/main" val="3791714697"/>
      </p:ext>
    </p:extLst>
  </p:cSld>
  <p:clrMapOvr>
    <a:masterClrMapping/>
  </p:clrMapOvr>
</p:sld>
</file>

<file path=ppt/theme/theme1.xml><?xml version="1.0" encoding="utf-8"?>
<a:theme xmlns:a="http://schemas.openxmlformats.org/drawingml/2006/main" name="Grey_ICT">
  <a:themeElements>
    <a:clrScheme name="ICT Colors">
      <a:dk1>
        <a:srgbClr val="3F3F3F"/>
      </a:dk1>
      <a:lt1>
        <a:srgbClr val="FFFFFF"/>
      </a:lt1>
      <a:dk2>
        <a:srgbClr val="3F3F3F"/>
      </a:dk2>
      <a:lt2>
        <a:srgbClr val="FFFFFF"/>
      </a:lt2>
      <a:accent1>
        <a:srgbClr val="FFCC00"/>
      </a:accent1>
      <a:accent2>
        <a:srgbClr val="88C200"/>
      </a:accent2>
      <a:accent3>
        <a:srgbClr val="FF783D"/>
      </a:accent3>
      <a:accent4>
        <a:srgbClr val="969696"/>
      </a:accent4>
      <a:accent5>
        <a:srgbClr val="FFCC00"/>
      </a:accent5>
      <a:accent6>
        <a:srgbClr val="FFFFFF"/>
      </a:accent6>
      <a:hlink>
        <a:srgbClr val="FFCC00"/>
      </a:hlink>
      <a:folHlink>
        <a:srgbClr val="FFCC00"/>
      </a:folHlink>
    </a:clrScheme>
    <a:fontScheme name="Custom 1">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9 ICT Basic Template v2" id="{A404BE2B-9526-4842-9C39-D70D11ADDE62}" vid="{76A895A4-2F97-244B-AABB-BF7FB748D446}"/>
    </a:ext>
  </a:extLst>
</a:theme>
</file>

<file path=ppt/theme/theme2.xml><?xml version="1.0" encoding="utf-8"?>
<a:theme xmlns:a="http://schemas.openxmlformats.org/drawingml/2006/main" name="16_Grey_ICT">
  <a:themeElements>
    <a:clrScheme name="ICT Colors">
      <a:dk1>
        <a:srgbClr val="3F3F3F"/>
      </a:dk1>
      <a:lt1>
        <a:srgbClr val="FFFFFF"/>
      </a:lt1>
      <a:dk2>
        <a:srgbClr val="3F3F3F"/>
      </a:dk2>
      <a:lt2>
        <a:srgbClr val="FFFFFF"/>
      </a:lt2>
      <a:accent1>
        <a:srgbClr val="FFCC00"/>
      </a:accent1>
      <a:accent2>
        <a:srgbClr val="88C200"/>
      </a:accent2>
      <a:accent3>
        <a:srgbClr val="FF783D"/>
      </a:accent3>
      <a:accent4>
        <a:srgbClr val="969696"/>
      </a:accent4>
      <a:accent5>
        <a:srgbClr val="FFCC00"/>
      </a:accent5>
      <a:accent6>
        <a:srgbClr val="FFFFFF"/>
      </a:accent6>
      <a:hlink>
        <a:srgbClr val="FFCC00"/>
      </a:hlink>
      <a:folHlink>
        <a:srgbClr val="FFCC00"/>
      </a:folHlink>
    </a:clrScheme>
    <a:fontScheme name="Custom 1">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019 ICT Basic Template v2" id="{A404BE2B-9526-4842-9C39-D70D11ADDE62}" vid="{571A15FD-1870-BD46-8429-FBD061487F5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84A46977321142AE1EEB53B775F12D" ma:contentTypeVersion="4" ma:contentTypeDescription="Create a new document." ma:contentTypeScope="" ma:versionID="84d380c9fd83b71b7326a681dc79f579">
  <xsd:schema xmlns:xsd="http://www.w3.org/2001/XMLSchema" xmlns:xs="http://www.w3.org/2001/XMLSchema" xmlns:p="http://schemas.microsoft.com/office/2006/metadata/properties" xmlns:ns2="acac29aa-e5c3-4573-8377-ca616f47fbaf" targetNamespace="http://schemas.microsoft.com/office/2006/metadata/properties" ma:root="true" ma:fieldsID="dd328399aea238c8153126e91a2e0bb5" ns2:_="">
    <xsd:import namespace="acac29aa-e5c3-4573-8377-ca616f47fba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ac29aa-e5c3-4573-8377-ca616f47fb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CB59C30-BBEB-4683-9295-B3E0237F157D}"/>
</file>

<file path=customXml/itemProps2.xml><?xml version="1.0" encoding="utf-8"?>
<ds:datastoreItem xmlns:ds="http://schemas.openxmlformats.org/officeDocument/2006/customXml" ds:itemID="{B2603DAC-F4C0-4B48-A216-21730E91DCF7}"/>
</file>

<file path=customXml/itemProps3.xml><?xml version="1.0" encoding="utf-8"?>
<ds:datastoreItem xmlns:ds="http://schemas.openxmlformats.org/officeDocument/2006/customXml" ds:itemID="{83019B98-3D27-42CF-A94B-F3F4742DA797}"/>
</file>

<file path=docProps/app.xml><?xml version="1.0" encoding="utf-8"?>
<Properties xmlns="http://schemas.openxmlformats.org/officeDocument/2006/extended-properties" xmlns:vt="http://schemas.openxmlformats.org/officeDocument/2006/docPropsVTypes">
  <Template>Grey_ICT</Template>
  <TotalTime>2568</TotalTime>
  <Words>1361</Words>
  <Application>Microsoft Office PowerPoint</Application>
  <PresentationFormat>On-screen Show (16:9)</PresentationFormat>
  <Paragraphs>194</Paragraphs>
  <Slides>24</Slides>
  <Notes>18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24</vt:i4>
      </vt:variant>
    </vt:vector>
  </HeadingPairs>
  <TitlesOfParts>
    <vt:vector size="35" baseType="lpstr">
      <vt:lpstr>Arial</vt:lpstr>
      <vt:lpstr>Calibri</vt:lpstr>
      <vt:lpstr>Helvetica</vt:lpstr>
      <vt:lpstr>Helvetica Neue</vt:lpstr>
      <vt:lpstr>National Bold</vt:lpstr>
      <vt:lpstr>National Book</vt:lpstr>
      <vt:lpstr>Noto Sans Symbols</vt:lpstr>
      <vt:lpstr>Times New Roman</vt:lpstr>
      <vt:lpstr>Wingdings</vt:lpstr>
      <vt:lpstr>Grey_ICT</vt:lpstr>
      <vt:lpstr>16_Grey_ICT</vt:lpstr>
      <vt:lpstr>PowerPoint Presentation</vt:lpstr>
      <vt:lpstr>ICT Learning Science – Analytics Research Objectives</vt:lpstr>
      <vt:lpstr>Introduction</vt:lpstr>
      <vt:lpstr>PowerPoint Presentation</vt:lpstr>
      <vt:lpstr>Challenges</vt:lpstr>
      <vt:lpstr>Prior Work</vt:lpstr>
      <vt:lpstr>Current Work</vt:lpstr>
      <vt:lpstr>SMART-E Framework Architecture</vt:lpstr>
      <vt:lpstr>Cluster Alignment Process</vt:lpstr>
      <vt:lpstr>Semi-Supervised Approach</vt:lpstr>
      <vt:lpstr>What is the cost of the data?</vt:lpstr>
      <vt:lpstr>ELITE Results</vt:lpstr>
      <vt:lpstr>ELITE Results</vt:lpstr>
      <vt:lpstr>PowerPoint Presentation</vt:lpstr>
      <vt:lpstr>GIFT Integration</vt:lpstr>
      <vt:lpstr>GIFT Cybersecurity Mini-Course</vt:lpstr>
      <vt:lpstr>GIFT Course</vt:lpstr>
      <vt:lpstr>Lighter (Phishing) vs. Drier (HTTPS)</vt:lpstr>
      <vt:lpstr>GIFT Mini-Course Data Set</vt:lpstr>
      <vt:lpstr>Preliminary Results (K-Means)</vt:lpstr>
      <vt:lpstr>Conclusions &amp; Next Steps</vt:lpstr>
      <vt:lpstr>PowerPoint Presentation</vt:lpstr>
      <vt:lpstr>SLATS service</vt:lpstr>
      <vt:lpstr>Team Diagnostic Indicators (Input Categories)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 R</cp:lastModifiedBy>
  <cp:revision>197</cp:revision>
  <cp:lastPrinted>2012-02-07T18:57:58Z</cp:lastPrinted>
  <dcterms:created xsi:type="dcterms:W3CDTF">2019-02-05T17:32:38Z</dcterms:created>
  <dcterms:modified xsi:type="dcterms:W3CDTF">2020-05-28T21:22:12Z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0x0101001284A46977321142AE1EEB53B775F12D</vt:lpwstr>
  </property>
</Properties>
</file>