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7" r:id="rId4"/>
    <p:sldMasterId id="2147484216" r:id="rId5"/>
    <p:sldMasterId id="2147484224" r:id="rId6"/>
    <p:sldMasterId id="2147484232" r:id="rId7"/>
  </p:sldMasterIdLst>
  <p:notesMasterIdLst>
    <p:notesMasterId r:id="rId36"/>
  </p:notesMasterIdLst>
  <p:handoutMasterIdLst>
    <p:handoutMasterId r:id="rId37"/>
  </p:handoutMasterIdLst>
  <p:sldIdLst>
    <p:sldId id="299" r:id="rId8"/>
    <p:sldId id="390" r:id="rId9"/>
    <p:sldId id="392" r:id="rId10"/>
    <p:sldId id="413" r:id="rId11"/>
    <p:sldId id="414" r:id="rId12"/>
    <p:sldId id="393" r:id="rId13"/>
    <p:sldId id="394" r:id="rId14"/>
    <p:sldId id="391" r:id="rId15"/>
    <p:sldId id="395" r:id="rId16"/>
    <p:sldId id="398" r:id="rId17"/>
    <p:sldId id="399" r:id="rId18"/>
    <p:sldId id="396" r:id="rId19"/>
    <p:sldId id="400" r:id="rId20"/>
    <p:sldId id="401" r:id="rId21"/>
    <p:sldId id="415" r:id="rId22"/>
    <p:sldId id="397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378" r:id="rId35"/>
  </p:sldIdLst>
  <p:sldSz cx="121920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9AE4"/>
    <a:srgbClr val="6386DF"/>
    <a:srgbClr val="5279DC"/>
    <a:srgbClr val="898989"/>
    <a:srgbClr val="DBDCD8"/>
    <a:srgbClr val="82786F"/>
    <a:srgbClr val="32362C"/>
    <a:srgbClr val="45473E"/>
    <a:srgbClr val="3B4324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171" autoAdjust="0"/>
  </p:normalViewPr>
  <p:slideViewPr>
    <p:cSldViewPr snapToGrid="0">
      <p:cViewPr varScale="1">
        <p:scale>
          <a:sx n="88" d="100"/>
          <a:sy n="88" d="100"/>
        </p:scale>
        <p:origin x="13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5" y="0"/>
            <a:ext cx="2982742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16C31D-1C22-F84A-A7B5-6952EF1AE403}" type="datetimeFigureOut">
              <a:rPr lang="en-US" altLang="en-US"/>
              <a:pPr/>
              <a:t>5/27/2020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5" y="8829675"/>
            <a:ext cx="2982742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9AB6B5-BF0B-064C-A88E-36E4B2A825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158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5" y="0"/>
            <a:ext cx="2982742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38D594-1B45-0D47-8F23-AED13F1D19BA}" type="datetimeFigureOut">
              <a:rPr lang="en-US" altLang="en-US"/>
              <a:pPr/>
              <a:t>5/27/2020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9"/>
            <a:ext cx="5504204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5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5" y="8829675"/>
            <a:ext cx="2982742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2944A4-BE83-F140-9F51-6CC3B6D54F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306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fttutoring.org/projects/gift/wiki/Developer_Guide_2020-1#Configuring-GIFT-with-RapidMiner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en-US" sz="1200" dirty="0" smtClean="0"/>
              <a:t>Enables time-synced logging of COTS sensors with training environment event logs</a:t>
            </a:r>
          </a:p>
          <a:p>
            <a:pPr marL="342900" indent="-342900">
              <a:buAutoNum type="arabicParenR"/>
            </a:pPr>
            <a:r>
              <a:rPr lang="en-US" sz="1200" dirty="0" smtClean="0"/>
              <a:t>Real-time filtering and transformation for visualization and classification</a:t>
            </a:r>
          </a:p>
          <a:p>
            <a:pPr marL="342900" indent="-342900">
              <a:buAutoNum type="arabicParenR"/>
            </a:pPr>
            <a:r>
              <a:rPr lang="en-US" sz="1200" dirty="0" smtClean="0"/>
              <a:t>Enable real-time bookmarking</a:t>
            </a:r>
          </a:p>
          <a:p>
            <a:pPr marL="342900" indent="-342900">
              <a:buAutoNum type="arabicParenR"/>
            </a:pPr>
            <a:r>
              <a:rPr lang="en-US" sz="1200" dirty="0" smtClean="0"/>
              <a:t>Link to trained classifiers/models for real-time state detection (e.g., use HRV and breathing to classify stress; </a:t>
            </a:r>
            <a:r>
              <a:rPr lang="en-US" sz="1200" dirty="0" smtClean="0">
                <a:hlinkClick r:id="rId3"/>
              </a:rPr>
              <a:t>https://gifttutoring.org/projects/gift/wiki/Developer_Guide_2020-1#Configuring-GIFT-with-RapidMiner</a:t>
            </a:r>
            <a:r>
              <a:rPr lang="en-US" sz="1200" dirty="0" smtClean="0"/>
              <a:t>)</a:t>
            </a:r>
          </a:p>
          <a:p>
            <a:pPr marL="342900" indent="-342900">
              <a:buAutoNum type="arabicParenR"/>
            </a:pPr>
            <a:r>
              <a:rPr lang="en-US" sz="1200" dirty="0" smtClean="0"/>
              <a:t>Links physio data with: (a) scenario events, performance outcomes and recorded bookmarks, (b) enabling analyses around events of interest (e.g., examine delta on physio/stress levels when contact is established, examine stress when OC/T marks aggressive </a:t>
            </a:r>
            <a:r>
              <a:rPr lang="en-US" sz="1200" dirty="0" err="1" smtClean="0"/>
              <a:t>comms</a:t>
            </a:r>
            <a:r>
              <a:rPr lang="en-US" sz="1200" dirty="0" smtClean="0"/>
              <a:t> from SQD Leader)</a:t>
            </a:r>
          </a:p>
          <a:p>
            <a:pPr marL="342900" indent="-342900">
              <a:buAutoNum type="arabicParenR"/>
            </a:pPr>
            <a:r>
              <a:rPr lang="en-US" sz="1200" dirty="0" smtClean="0"/>
              <a:t>Structures AAR with explore-able scenario timeline and data overlays…highlights event triggers, performance outcomes, OC/T bookmarks, and physiology response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99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GIFT architecture now calculates performance assessment and maintains learner state for an entire (author defined) team organization. These team-level assessments are established within the Domain Knowledge File (DKF; a.k.a. Real-Time Assessment) and operate on interaction data produced during a training exercise.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102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Improved usability…but not good</a:t>
            </a:r>
            <a:r>
              <a:rPr lang="en-US" baseline="0" dirty="0" smtClean="0"/>
              <a:t> enough</a:t>
            </a:r>
            <a:endParaRPr lang="en-US" dirty="0" smtClean="0"/>
          </a:p>
          <a:p>
            <a:r>
              <a:rPr lang="en-US" dirty="0" smtClean="0"/>
              <a:t>Integrated w/ Battle</a:t>
            </a:r>
            <a:r>
              <a:rPr lang="en-US" baseline="0" dirty="0" smtClean="0"/>
              <a:t> Space Visualization for 3-D and AR rendering of synthetic environment.</a:t>
            </a:r>
          </a:p>
          <a:p>
            <a:r>
              <a:rPr lang="en-US" dirty="0" smtClean="0"/>
              <a:t>Need to study role of OC/T</a:t>
            </a:r>
            <a:r>
              <a:rPr lang="en-US" baseline="0" dirty="0" smtClean="0"/>
              <a:t> in STE tutoring chain.</a:t>
            </a:r>
          </a:p>
          <a:p>
            <a:r>
              <a:rPr lang="en-US" baseline="0" dirty="0" smtClean="0"/>
              <a:t>Explore new visualization and cueing techniques.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891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Other Feature Improvements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+mn-cs"/>
              </a:rPr>
              <a:t>Better filtering of the types of overall scoring configurations a condition supports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+mn-cs"/>
              </a:rPr>
              <a:t>Easy to author mid lesson surveys (i.e., less clicks and hunting)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+mn-cs"/>
              </a:rPr>
              <a:t>Show images instead of file names when possible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+mn-cs"/>
              </a:rPr>
              <a:t>Show embedded YouTube video instead of YouTube URL when possible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10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8451" y="5376078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08451" y="5671677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8451" y="5967275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08451" y="6487065"/>
            <a:ext cx="2685557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08451" y="2440244"/>
            <a:ext cx="103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tx1"/>
                </a:solidFill>
              </a:rPr>
              <a:t>U.S. ARMY </a:t>
            </a:r>
            <a:r>
              <a:rPr lang="en-US" sz="3200" dirty="0" smtClean="0">
                <a:solidFill>
                  <a:schemeClr val="tx1"/>
                </a:solidFill>
              </a:rPr>
              <a:t>COMBAT</a:t>
            </a:r>
            <a:r>
              <a:rPr lang="en-US" sz="3200" baseline="0" dirty="0" smtClean="0">
                <a:solidFill>
                  <a:schemeClr val="tx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 smtClean="0">
                <a:solidFill>
                  <a:schemeClr val="tx1"/>
                </a:solidFill>
              </a:rPr>
              <a:t>SOLDIER CENTER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8451" y="4379765"/>
            <a:ext cx="1032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marL="0" indent="0">
              <a:lnSpc>
                <a:spcPts val="2000"/>
              </a:lnSpc>
              <a:defRPr lang="en-US"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984202" y="5495278"/>
            <a:ext cx="2663301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marL="0" indent="0" algn="ctr">
              <a:lnSpc>
                <a:spcPct val="100000"/>
              </a:lnSpc>
              <a:defRPr lang="en-US" sz="600" b="0" kern="1200" baseline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242490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89614" y="2286001"/>
            <a:ext cx="10982793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89614" y="3569974"/>
            <a:ext cx="10982793" cy="854075"/>
          </a:xfrm>
          <a:prstGeom prst="rect">
            <a:avLst/>
          </a:prstGeom>
        </p:spPr>
        <p:txBody>
          <a:bodyPr/>
          <a:lstStyle>
            <a:lvl1pPr>
              <a:defRPr sz="1800" b="0" baseline="0"/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71886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89614" y="1228725"/>
            <a:ext cx="10792917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923226" y="274640"/>
            <a:ext cx="792135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1159573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923226" y="274640"/>
            <a:ext cx="792135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357447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8451" y="5376078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08451" y="5671677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8451" y="5967275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08451" y="6487065"/>
            <a:ext cx="2685557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08451" y="2440244"/>
            <a:ext cx="103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tx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 smtClean="0">
                <a:solidFill>
                  <a:schemeClr val="tx1"/>
                </a:solidFill>
              </a:rPr>
              <a:t>SOLDIER CENTER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8451" y="4379765"/>
            <a:ext cx="1032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marL="0" indent="0">
              <a:lnSpc>
                <a:spcPts val="2000"/>
              </a:lnSpc>
              <a:defRPr lang="en-US"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984202" y="5495278"/>
            <a:ext cx="2663301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marL="0" indent="0" algn="ctr">
              <a:lnSpc>
                <a:spcPct val="100000"/>
              </a:lnSpc>
              <a:defRPr lang="en-US" sz="600" b="0" kern="1200" baseline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756938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ck Cover Slide (FOR DIGITAL USE ONL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08451" y="6487065"/>
            <a:ext cx="2685557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08451" y="2440244"/>
            <a:ext cx="103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bg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 smtClean="0">
                <a:solidFill>
                  <a:schemeClr val="bg1"/>
                </a:solidFill>
              </a:rPr>
              <a:t>SOLDIER CENTER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8451" y="4379765"/>
            <a:ext cx="1032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marL="0" indent="0">
              <a:lnSpc>
                <a:spcPts val="2000"/>
              </a:lnSpc>
              <a:defRPr lang="en-US" sz="20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8451" y="5376078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08451" y="5671677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8451" y="5967275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984202" y="5495278"/>
            <a:ext cx="2663301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marL="0" indent="0" algn="ctr">
              <a:lnSpc>
                <a:spcPct val="100000"/>
              </a:lnSpc>
              <a:defRPr lang="en-US" sz="600" b="0" kern="1200" baseline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1387123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89614" y="2286001"/>
            <a:ext cx="10982793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89614" y="3569974"/>
            <a:ext cx="10982793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105609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89614" y="1228725"/>
            <a:ext cx="10792917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923226" y="274640"/>
            <a:ext cx="792135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31134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923226" y="274640"/>
            <a:ext cx="792135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1832582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8451" y="5376078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08451" y="5671677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8451" y="5967275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08451" y="6487065"/>
            <a:ext cx="2685557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08451" y="2440244"/>
            <a:ext cx="103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tx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 smtClean="0">
                <a:solidFill>
                  <a:schemeClr val="tx1"/>
                </a:solidFill>
              </a:rPr>
              <a:t>SOLDIER CENTER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8451" y="4379765"/>
            <a:ext cx="1032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marL="0" indent="0">
              <a:lnSpc>
                <a:spcPts val="2000"/>
              </a:lnSpc>
              <a:defRPr lang="en-US"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984202" y="5495278"/>
            <a:ext cx="2663301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marL="0" indent="0" algn="ctr">
              <a:lnSpc>
                <a:spcPct val="100000"/>
              </a:lnSpc>
              <a:defRPr lang="en-US" sz="600" b="0" kern="1200" baseline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1992617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ck Cover Slide (FOR DIGITAL USE ONL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08451" y="6487065"/>
            <a:ext cx="2685557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08451" y="2440244"/>
            <a:ext cx="103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bg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 smtClean="0">
                <a:solidFill>
                  <a:schemeClr val="bg1"/>
                </a:solidFill>
              </a:rPr>
              <a:t>SOLDIER CENTER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8451" y="4379765"/>
            <a:ext cx="1032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marL="0" indent="0">
              <a:lnSpc>
                <a:spcPts val="2000"/>
              </a:lnSpc>
              <a:defRPr lang="en-US" sz="20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8451" y="5376078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08451" y="5671677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8451" y="5967275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984202" y="5495278"/>
            <a:ext cx="2663301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marL="0" indent="0" algn="ctr">
              <a:lnSpc>
                <a:spcPct val="100000"/>
              </a:lnSpc>
              <a:defRPr lang="en-US" sz="600" b="0" kern="1200" baseline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4250057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ck Cover Slide (FOR DIGITAL USE ONL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ONLY//</a:t>
            </a:r>
            <a:r>
              <a:rPr lang="en-US" sz="800" b="0" dirty="0" smtClean="0">
                <a:solidFill>
                  <a:schemeClr val="accent4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DRAFT</a:t>
            </a: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//PRE-DECISIONAL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08451" y="6487065"/>
            <a:ext cx="2685557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408451" y="2440244"/>
            <a:ext cx="103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bg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 smtClean="0">
                <a:solidFill>
                  <a:schemeClr val="bg1"/>
                </a:solidFill>
              </a:rPr>
              <a:t>SOLDIER CENTER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8451" y="4379765"/>
            <a:ext cx="1032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marL="0" indent="0">
              <a:lnSpc>
                <a:spcPts val="2000"/>
              </a:lnSpc>
              <a:defRPr lang="en-US" sz="20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8451" y="5376078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08451" y="5671677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8451" y="5967275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984202" y="5495278"/>
            <a:ext cx="2663301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marL="0" indent="0" algn="ctr">
              <a:lnSpc>
                <a:spcPct val="100000"/>
              </a:lnSpc>
              <a:defRPr lang="en-US" sz="600" b="0" kern="1200" baseline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928880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89614" y="2286001"/>
            <a:ext cx="10982793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89614" y="3569974"/>
            <a:ext cx="10982793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14917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89614" y="1228725"/>
            <a:ext cx="10792917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923226" y="274640"/>
            <a:ext cx="792135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101136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923226" y="274640"/>
            <a:ext cx="792135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338045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89614" y="2286001"/>
            <a:ext cx="10982793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89614" y="3569974"/>
            <a:ext cx="10982793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SECTION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80699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89614" y="1228725"/>
            <a:ext cx="10792917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923226" y="274640"/>
            <a:ext cx="792135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4271479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923226" y="274640"/>
            <a:ext cx="792135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270148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89614" y="2286001"/>
            <a:ext cx="10982793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89614" y="3569974"/>
            <a:ext cx="10982793" cy="854075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043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89614" y="2286001"/>
            <a:ext cx="10982793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89614" y="3569974"/>
            <a:ext cx="10982793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5889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8451" y="5376078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08451" y="5671677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8451" y="5967275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08451" y="6487065"/>
            <a:ext cx="2685557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08451" y="2440244"/>
            <a:ext cx="103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tx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 smtClean="0">
                <a:solidFill>
                  <a:schemeClr val="tx1"/>
                </a:solidFill>
              </a:rPr>
              <a:t>SOLDIER CENTER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8451" y="4379765"/>
            <a:ext cx="1032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marL="0" indent="0">
              <a:lnSpc>
                <a:spcPts val="2000"/>
              </a:lnSpc>
              <a:defRPr lang="en-US"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984202" y="5495278"/>
            <a:ext cx="2663301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marL="0" indent="0" algn="ctr">
              <a:lnSpc>
                <a:spcPct val="100000"/>
              </a:lnSpc>
              <a:defRPr lang="en-US" sz="600" b="0" kern="1200" baseline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3574395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ck Cover Slide (FOR DIGITAL USE ONL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08451" y="6487065"/>
            <a:ext cx="2685557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08451" y="2440244"/>
            <a:ext cx="103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bg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 smtClean="0">
                <a:solidFill>
                  <a:schemeClr val="bg1"/>
                </a:solidFill>
              </a:rPr>
              <a:t>SOLDIER CENTER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8451" y="4379765"/>
            <a:ext cx="1032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marL="0" indent="0">
              <a:lnSpc>
                <a:spcPts val="2000"/>
              </a:lnSpc>
              <a:defRPr lang="en-US" sz="20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8451" y="5376078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08451" y="5671677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8451" y="5967275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984202" y="5495278"/>
            <a:ext cx="2663301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marL="0" indent="0" algn="ctr">
              <a:lnSpc>
                <a:spcPct val="100000"/>
              </a:lnSpc>
              <a:defRPr lang="en-US" sz="600" b="0" kern="1200" baseline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295792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647503" y="6636780"/>
            <a:ext cx="5566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8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188" r:id="rId2"/>
    <p:sldLayoutId id="2147484189" r:id="rId3"/>
    <p:sldLayoutId id="2147484190" r:id="rId4"/>
    <p:sldLayoutId id="2147484192" r:id="rId5"/>
    <p:sldLayoutId id="2147484241" r:id="rId6"/>
    <p:sldLayoutId id="2147484242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647503" y="6636780"/>
            <a:ext cx="5566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8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2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647503" y="6636780"/>
            <a:ext cx="5566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9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30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647503" y="6636780"/>
            <a:ext cx="5566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3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8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8451" y="5312490"/>
            <a:ext cx="7901048" cy="355893"/>
          </a:xfrm>
        </p:spPr>
        <p:txBody>
          <a:bodyPr/>
          <a:lstStyle/>
          <a:p>
            <a:r>
              <a:rPr lang="en-US" dirty="0" smtClean="0"/>
              <a:t>Benjamin Goldberg, Ph.D</a:t>
            </a:r>
            <a:r>
              <a:rPr lang="en-US" dirty="0" smtClean="0"/>
              <a:t>., Keith Brawner, Ph</a:t>
            </a:r>
            <a:r>
              <a:rPr lang="en-US" dirty="0" smtClean="0"/>
              <a:t>.D. &amp; Michael Hoffman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08451" y="5700655"/>
            <a:ext cx="7901048" cy="355893"/>
          </a:xfrm>
        </p:spPr>
        <p:txBody>
          <a:bodyPr/>
          <a:lstStyle/>
          <a:p>
            <a:r>
              <a:rPr lang="en-US" dirty="0" smtClean="0"/>
              <a:t>CCDC-SC, Simulation and Training Technology Center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12 MAR 2019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08451" y="4307307"/>
            <a:ext cx="10320000" cy="450784"/>
          </a:xfrm>
        </p:spPr>
        <p:txBody>
          <a:bodyPr/>
          <a:lstStyle/>
          <a:p>
            <a:pPr algn="ctr"/>
            <a:r>
              <a:rPr lang="en-US" sz="3200" b="1" dirty="0"/>
              <a:t>The GIFT Architecture and Features Update: </a:t>
            </a:r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2020 </a:t>
            </a:r>
            <a:r>
              <a:rPr lang="en-US" sz="3200" b="1" dirty="0"/>
              <a:t>Edition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DISTRIBUTION </a:t>
            </a:r>
            <a:r>
              <a:rPr lang="en-US" dirty="0" smtClean="0"/>
              <a:t>A: APPROVED FOR PUBLIC RELEASE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08451" y="6095364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 algn="l" rtl="0" eaLnBrk="1" fontAlgn="base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28 May 2020 – GIFTSym8 – Day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Run-time game master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5" y="1027243"/>
            <a:ext cx="10058400" cy="53313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84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Aar playback game master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94" y="1137684"/>
            <a:ext cx="6874821" cy="52631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32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GIFT Features and Updates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Training Applications and Extensions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8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26" y="1446029"/>
            <a:ext cx="8277107" cy="4415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1395"/>
            <a:ext cx="3875226" cy="200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Muzzle Flagging condition class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156" y="1279173"/>
            <a:ext cx="5273497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ICAP </a:t>
            </a:r>
            <a:r>
              <a:rPr lang="en-US" dirty="0" err="1" smtClean="0"/>
              <a:t>Examplar</a:t>
            </a:r>
            <a:r>
              <a:rPr lang="en-US" dirty="0" smtClean="0"/>
              <a:t> course: Counter insurgency (COIN)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720E113-4E88-9E4F-81D7-F8AB151CF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9" y="1105093"/>
            <a:ext cx="6696842" cy="3306566"/>
          </a:xfrm>
          <a:prstGeom prst="rect">
            <a:avLst/>
          </a:prstGeom>
        </p:spPr>
      </p:pic>
      <p:pic>
        <p:nvPicPr>
          <p:cNvPr id="4" name="Content Placeholder 11" descr="UrbanSim-Primer-Screenshot.PNG">
            <a:extLst>
              <a:ext uri="{FF2B5EF4-FFF2-40B4-BE49-F238E27FC236}">
                <a16:creationId xmlns="" xmlns:a16="http://schemas.microsoft.com/office/drawing/2014/main" id="{462FEC17-B20E-1746-B503-C9B782B86E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0" b="519"/>
          <a:stretch/>
        </p:blipFill>
        <p:spPr>
          <a:xfrm>
            <a:off x="2794083" y="3069773"/>
            <a:ext cx="4178016" cy="312461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706693-97D3-204B-8763-1C3FAA73B0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76" t="8747" r="17500" b="24572"/>
          <a:stretch/>
        </p:blipFill>
        <p:spPr>
          <a:xfrm>
            <a:off x="6417305" y="1121348"/>
            <a:ext cx="5584373" cy="3274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369512" y="6346372"/>
            <a:ext cx="4632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(Rowe, Spain, Pokorny, Goldberg, Mott &amp; Lester)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698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GIFT Features and Updates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Potpourri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Motivational Assessment Tool (MAT) Surveys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GIFT Published Course Editing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Structured Review in Adaptive </a:t>
            </a:r>
            <a:r>
              <a:rPr lang="en-US" dirty="0" err="1" smtClean="0"/>
              <a:t>Courseflow</a:t>
            </a:r>
            <a:r>
              <a:rPr lang="en-US" dirty="0" smtClean="0"/>
              <a:t> Objects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Potpourri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282391"/>
            <a:ext cx="6677247" cy="13035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736019"/>
            <a:ext cx="6559630" cy="10390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5170716"/>
            <a:ext cx="7120542" cy="13605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98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Requested Features from GIFTsym7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RECKONING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GIFT Introduction</a:t>
            </a:r>
          </a:p>
          <a:p>
            <a:endParaRPr lang="en-US" dirty="0"/>
          </a:p>
          <a:p>
            <a:r>
              <a:rPr lang="en-US" dirty="0" smtClean="0"/>
              <a:t>New Features and Updates</a:t>
            </a:r>
          </a:p>
          <a:p>
            <a:pPr lvl="1"/>
            <a:r>
              <a:rPr lang="en-US" sz="1800" b="1" dirty="0" smtClean="0"/>
              <a:t>Team Tutoring</a:t>
            </a:r>
          </a:p>
          <a:p>
            <a:pPr lvl="1"/>
            <a:r>
              <a:rPr lang="en-US" sz="1800" b="1" dirty="0" smtClean="0"/>
              <a:t>Human Observer Tool (Game Master)</a:t>
            </a:r>
          </a:p>
          <a:p>
            <a:pPr lvl="1"/>
            <a:r>
              <a:rPr lang="en-US" sz="1800" b="1" dirty="0" smtClean="0"/>
              <a:t>Training Applications and Extensions</a:t>
            </a:r>
          </a:p>
          <a:p>
            <a:pPr lvl="1"/>
            <a:r>
              <a:rPr lang="en-US" sz="1800" b="1" dirty="0" smtClean="0"/>
              <a:t>Potpourri</a:t>
            </a:r>
          </a:p>
          <a:p>
            <a:endParaRPr lang="en-US" dirty="0"/>
          </a:p>
          <a:p>
            <a:r>
              <a:rPr lang="en-US" dirty="0" smtClean="0"/>
              <a:t>Requested Features from GIFTsym7</a:t>
            </a:r>
          </a:p>
          <a:p>
            <a:pPr lvl="1"/>
            <a:r>
              <a:rPr lang="en-US" sz="1800" b="1" dirty="0" smtClean="0"/>
              <a:t>User Roles and Experimenter Functions</a:t>
            </a:r>
          </a:p>
          <a:p>
            <a:pPr lvl="1"/>
            <a:r>
              <a:rPr lang="en-US" sz="1800" b="1" dirty="0" smtClean="0"/>
              <a:t>Instructional Management Requests</a:t>
            </a:r>
          </a:p>
          <a:p>
            <a:pPr lvl="1"/>
            <a:r>
              <a:rPr lang="en-US" sz="1800" b="1" dirty="0" smtClean="0"/>
              <a:t>Learner Modeling Requests</a:t>
            </a:r>
          </a:p>
          <a:p>
            <a:pPr lvl="1"/>
            <a:r>
              <a:rPr lang="en-US" sz="1800" b="1" dirty="0" smtClean="0"/>
              <a:t>Misc. Requests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IEEE Standards</a:t>
            </a:r>
          </a:p>
          <a:p>
            <a:pPr lvl="1"/>
            <a:r>
              <a:rPr lang="en-US" sz="1800" b="1" dirty="0" smtClean="0"/>
              <a:t>Adaptive Instructional Systems</a:t>
            </a:r>
          </a:p>
          <a:p>
            <a:pPr lvl="1"/>
            <a:r>
              <a:rPr lang="en-US" sz="1800" b="1" dirty="0" err="1" smtClean="0"/>
              <a:t>eXperience</a:t>
            </a:r>
            <a:r>
              <a:rPr lang="en-US" sz="1800" b="1" dirty="0" smtClean="0"/>
              <a:t> Application Programming Interface (</a:t>
            </a:r>
            <a:r>
              <a:rPr lang="en-US" sz="1800" b="1" dirty="0" err="1" smtClean="0"/>
              <a:t>xAPI</a:t>
            </a:r>
            <a:r>
              <a:rPr lang="en-US" sz="1800" b="1" dirty="0" smtClean="0"/>
              <a:t>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/>
              <a:t>Developer</a:t>
            </a:r>
          </a:p>
          <a:p>
            <a:pPr lvl="1"/>
            <a:r>
              <a:rPr lang="en-US" sz="2000" dirty="0"/>
              <a:t>Experimenter</a:t>
            </a:r>
          </a:p>
          <a:p>
            <a:pPr lvl="1"/>
            <a:r>
              <a:rPr lang="en-US" sz="2000" dirty="0"/>
              <a:t>Instructional User (Instructor, game master)</a:t>
            </a:r>
          </a:p>
          <a:p>
            <a:pPr lvl="1"/>
            <a:r>
              <a:rPr lang="en-US" sz="2000" dirty="0"/>
              <a:t>User (trainee, learner)</a:t>
            </a:r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Manual Branching (multiple, Sinatra)</a:t>
            </a:r>
          </a:p>
          <a:p>
            <a:r>
              <a:rPr lang="en-US" dirty="0" smtClean="0"/>
              <a:t>Data Imputation (Henderson)</a:t>
            </a:r>
          </a:p>
          <a:p>
            <a:pPr lvl="1"/>
            <a:r>
              <a:rPr lang="en-US" dirty="0" smtClean="0"/>
              <a:t>Arguably done at time of request (python, xml-RPC, </a:t>
            </a:r>
            <a:r>
              <a:rPr lang="en-US" dirty="0" err="1" smtClean="0"/>
              <a:t>LearnerMod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Have to write code</a:t>
            </a:r>
          </a:p>
          <a:p>
            <a:pPr lvl="1"/>
            <a:r>
              <a:rPr lang="en-US" dirty="0" smtClean="0"/>
              <a:t>Note: very cautious of this request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Data Slicing for experimental reporting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Still on the list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Experimentation </a:t>
            </a:r>
            <a:r>
              <a:rPr lang="en-US" dirty="0" err="1" smtClean="0"/>
              <a:t>REquests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57" y="2470527"/>
            <a:ext cx="6034660" cy="34730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216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Make authoring easier (Sottilare, many)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Have an authoring dashboard (Sinatra)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Streamline content tagging (Bell)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Dashboard of condition classes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(Sottilare, Davis, others)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Linking assessment to locations in (real world, MR, VR)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Davis, Mishra, others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User Requests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0644" y="4594652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Note:</a:t>
            </a:r>
          </a:p>
          <a:p>
            <a:pPr algn="ctr"/>
            <a:r>
              <a:rPr lang="en-US" sz="1800" dirty="0"/>
              <a:t>Always available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426" y="3338623"/>
            <a:ext cx="6219159" cy="329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Population-level dashboard to run sample experimental population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Davis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Gradebook for Students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Sinatra</a:t>
            </a:r>
          </a:p>
          <a:p>
            <a:r>
              <a:rPr lang="en-US" dirty="0" smtClean="0"/>
              <a:t>Fixed </a:t>
            </a:r>
            <a:r>
              <a:rPr lang="en-US" dirty="0"/>
              <a:t>models of feedback intervention (</a:t>
            </a:r>
            <a:r>
              <a:rPr lang="en-US" dirty="0" smtClean="0"/>
              <a:t>Hu)</a:t>
            </a:r>
          </a:p>
          <a:p>
            <a:pPr lvl="1"/>
            <a:r>
              <a:rPr lang="en-US" dirty="0" smtClean="0"/>
              <a:t>AMI API calls, see ICD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Custom instructional modes (Expectation Misconception Dialogue)</a:t>
            </a:r>
          </a:p>
          <a:p>
            <a:pPr lvl="1"/>
            <a:r>
              <a:rPr lang="en-US" dirty="0" smtClean="0"/>
              <a:t>Left as an exercise in configuration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User Requests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92D050"/>
                </a:solidFill>
              </a:rPr>
              <a:t>xAPI</a:t>
            </a:r>
            <a:r>
              <a:rPr lang="en-US" dirty="0" smtClean="0">
                <a:solidFill>
                  <a:srgbClr val="92D050"/>
                </a:solidFill>
              </a:rPr>
              <a:t> for tracking (Hu, Aleven, others)</a:t>
            </a:r>
          </a:p>
          <a:p>
            <a:pPr lvl="1"/>
            <a:r>
              <a:rPr lang="en-US" dirty="0" smtClean="0"/>
              <a:t>Note – </a:t>
            </a:r>
            <a:r>
              <a:rPr lang="en-US" dirty="0" err="1" smtClean="0"/>
              <a:t>xAPI</a:t>
            </a:r>
            <a:r>
              <a:rPr lang="en-US" dirty="0" smtClean="0"/>
              <a:t> Profiles now available upon request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Affective State </a:t>
            </a:r>
            <a:r>
              <a:rPr lang="en-US" dirty="0" err="1" smtClean="0">
                <a:solidFill>
                  <a:srgbClr val="FF0000"/>
                </a:solidFill>
              </a:rPr>
              <a:t>xAPI</a:t>
            </a:r>
            <a:r>
              <a:rPr lang="en-US" dirty="0" smtClean="0">
                <a:solidFill>
                  <a:srgbClr val="FF0000"/>
                </a:solidFill>
              </a:rPr>
              <a:t> for </a:t>
            </a:r>
            <a:r>
              <a:rPr lang="en-US" dirty="0" err="1" smtClean="0">
                <a:solidFill>
                  <a:srgbClr val="FF0000"/>
                </a:solidFill>
              </a:rPr>
              <a:t>LearnSphere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Note – the </a:t>
            </a:r>
            <a:r>
              <a:rPr lang="en-US" dirty="0" err="1" smtClean="0"/>
              <a:t>LearnSphere</a:t>
            </a:r>
            <a:r>
              <a:rPr lang="en-US" dirty="0" smtClean="0"/>
              <a:t> export tool should need only minor changes</a:t>
            </a:r>
          </a:p>
          <a:p>
            <a:pPr lvl="2"/>
            <a:r>
              <a:rPr lang="en-US" dirty="0" smtClean="0"/>
              <a:t>Also export affective state, also export </a:t>
            </a:r>
            <a:r>
              <a:rPr lang="en-US" dirty="0" err="1" smtClean="0"/>
              <a:t>xAPI</a:t>
            </a:r>
            <a:endParaRPr lang="en-US" dirty="0" smtClean="0"/>
          </a:p>
          <a:p>
            <a:r>
              <a:rPr lang="en-US" dirty="0" smtClean="0">
                <a:solidFill>
                  <a:srgbClr val="92D050"/>
                </a:solidFill>
              </a:rPr>
              <a:t>Adaptive </a:t>
            </a:r>
            <a:r>
              <a:rPr lang="en-US" dirty="0" err="1" smtClean="0">
                <a:solidFill>
                  <a:srgbClr val="92D050"/>
                </a:solidFill>
              </a:rPr>
              <a:t>Courseflow</a:t>
            </a:r>
            <a:r>
              <a:rPr lang="en-US" dirty="0" smtClean="0">
                <a:solidFill>
                  <a:srgbClr val="92D050"/>
                </a:solidFill>
              </a:rPr>
              <a:t> Selectable Remediation (</a:t>
            </a:r>
            <a:r>
              <a:rPr lang="en-US" dirty="0" err="1" smtClean="0">
                <a:solidFill>
                  <a:srgbClr val="92D050"/>
                </a:solidFill>
              </a:rPr>
              <a:t>Matsada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</a:p>
          <a:p>
            <a:pPr lvl="1"/>
            <a:r>
              <a:rPr lang="en-US" dirty="0" smtClean="0"/>
              <a:t>Configuration parameter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Learner User </a:t>
            </a:r>
            <a:r>
              <a:rPr lang="en-US" dirty="0" err="1" smtClean="0"/>
              <a:t>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with SAM-T</a:t>
            </a:r>
          </a:p>
          <a:p>
            <a:pPr lvl="1"/>
            <a:r>
              <a:rPr lang="en-US" dirty="0" smtClean="0"/>
              <a:t>Workable, in progress, available upon request</a:t>
            </a:r>
          </a:p>
          <a:p>
            <a:pPr lvl="1"/>
            <a:r>
              <a:rPr lang="en-US" dirty="0" smtClean="0"/>
              <a:t>(bonus points for VTMAK/</a:t>
            </a:r>
            <a:r>
              <a:rPr lang="en-US" dirty="0" err="1" smtClean="0"/>
              <a:t>VRForces</a:t>
            </a:r>
            <a:r>
              <a:rPr lang="en-US" dirty="0" smtClean="0"/>
              <a:t>/</a:t>
            </a:r>
            <a:r>
              <a:rPr lang="en-US" dirty="0" err="1" smtClean="0"/>
              <a:t>VREngage</a:t>
            </a:r>
            <a:r>
              <a:rPr lang="en-US" dirty="0" smtClean="0"/>
              <a:t> integration, released)</a:t>
            </a:r>
          </a:p>
          <a:p>
            <a:endParaRPr lang="en-US" dirty="0" smtClean="0"/>
          </a:p>
          <a:p>
            <a:r>
              <a:rPr lang="en-US" dirty="0" smtClean="0"/>
              <a:t>Team Tutoring (McCormack, </a:t>
            </a:r>
            <a:r>
              <a:rPr lang="en-US" dirty="0" err="1" smtClean="0"/>
              <a:t>Swiecki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See latest release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Team Tutoring Epistemic Network Analysis (Shaffer)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 yet, not has a place to go, data to operate 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IEEE, TLA, and Standards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27100"/>
            <a:ext cx="4816110" cy="593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890" y="927100"/>
            <a:ext cx="481611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1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points?		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107" y="1313786"/>
            <a:ext cx="10792917" cy="4714874"/>
          </a:xfrm>
        </p:spPr>
        <p:txBody>
          <a:bodyPr/>
          <a:lstStyle/>
          <a:p>
            <a:r>
              <a:rPr lang="en-US" dirty="0"/>
              <a:t>GIFT Desktop …</a:t>
            </a:r>
            <a:r>
              <a:rPr lang="en-US" i="1" dirty="0"/>
              <a:t> on your personal computer</a:t>
            </a:r>
          </a:p>
          <a:p>
            <a:endParaRPr lang="en-US" dirty="0" smtClean="0"/>
          </a:p>
          <a:p>
            <a:r>
              <a:rPr lang="en-US" dirty="0" smtClean="0"/>
              <a:t>GIFT </a:t>
            </a:r>
            <a:r>
              <a:rPr lang="en-US" dirty="0"/>
              <a:t>Experiment … </a:t>
            </a:r>
            <a:r>
              <a:rPr lang="en-US" i="1" dirty="0"/>
              <a:t>anonymous authentication</a:t>
            </a:r>
          </a:p>
          <a:p>
            <a:endParaRPr lang="en-US" dirty="0" smtClean="0"/>
          </a:p>
          <a:p>
            <a:r>
              <a:rPr lang="en-US" dirty="0" smtClean="0"/>
              <a:t>GIFT </a:t>
            </a:r>
            <a:r>
              <a:rPr lang="en-US" dirty="0"/>
              <a:t>Cloud … </a:t>
            </a:r>
            <a:r>
              <a:rPr lang="en-US" i="1" dirty="0"/>
              <a:t>hosted on a </a:t>
            </a:r>
            <a:r>
              <a:rPr lang="en-US" i="1" dirty="0" smtClean="0"/>
              <a:t>server</a:t>
            </a:r>
          </a:p>
          <a:p>
            <a:endParaRPr lang="en-US" dirty="0" smtClean="0"/>
          </a:p>
          <a:p>
            <a:r>
              <a:rPr lang="en-US" dirty="0" smtClean="0"/>
              <a:t>Production</a:t>
            </a:r>
            <a:r>
              <a:rPr lang="en-US" dirty="0"/>
              <a:t>: Amazon Web Service (</a:t>
            </a:r>
            <a:r>
              <a:rPr lang="en-US" dirty="0" smtClean="0"/>
              <a:t>AWS)</a:t>
            </a:r>
          </a:p>
          <a:p>
            <a:pPr lvl="1"/>
            <a:r>
              <a:rPr lang="en-US" dirty="0" smtClean="0"/>
              <a:t>cloud.gifttutoring.org</a:t>
            </a:r>
          </a:p>
          <a:p>
            <a:endParaRPr lang="en-US" dirty="0" smtClean="0"/>
          </a:p>
          <a:p>
            <a:r>
              <a:rPr lang="en-US" dirty="0" smtClean="0"/>
              <a:t>Development</a:t>
            </a:r>
            <a:r>
              <a:rPr lang="en-US" dirty="0"/>
              <a:t>: GIFT server at </a:t>
            </a:r>
            <a:r>
              <a:rPr lang="en-US" dirty="0" err="1" smtClean="0"/>
              <a:t>Dignitas</a:t>
            </a:r>
            <a:endParaRPr lang="en-US" dirty="0" smtClean="0"/>
          </a:p>
          <a:p>
            <a:pPr lvl="1"/>
            <a:r>
              <a:rPr lang="en-US" dirty="0" smtClean="0"/>
              <a:t>cloud-dev.gifttutoring.org</a:t>
            </a:r>
          </a:p>
          <a:p>
            <a:endParaRPr lang="en-US" dirty="0"/>
          </a:p>
          <a:p>
            <a:r>
              <a:rPr lang="en-US" dirty="0" smtClean="0"/>
              <a:t>Coming Soon…Headless GIFT!!</a:t>
            </a:r>
          </a:p>
          <a:p>
            <a:pPr lvl="1"/>
            <a:r>
              <a:rPr lang="en-US" dirty="0" smtClean="0"/>
              <a:t>Run-time Assessment only version in support of STE modernization program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GIFT Deployments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031" y="1839433"/>
            <a:ext cx="5651172" cy="271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Run-time intelligent tutoring</a:t>
            </a:r>
            <a:endParaRPr lang="en-US" dirty="0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36" y="1020727"/>
            <a:ext cx="10950537" cy="534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Gift data-driven tutorial planning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160" y="1474170"/>
            <a:ext cx="7041490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GIFT Features and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GIFT Features and Updates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Team Tutoring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5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organization in domain knowledge file (DKF)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49" y="1280085"/>
            <a:ext cx="4486901" cy="49727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43"/>
          <a:stretch/>
        </p:blipFill>
        <p:spPr>
          <a:xfrm>
            <a:off x="6036305" y="2173770"/>
            <a:ext cx="5332785" cy="31853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1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GIFT Features and Updates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Human Observer Tool (Game Master)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NCLASSIFIED//FOUO//DRAFT//PRE-DECISIONAL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UNCLASSIFIED//FOR OFFICIAL USE ONLY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UNCLASSIFIED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PPROVED FOR PUBLIC RELEASE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84A46977321142AE1EEB53B775F12D" ma:contentTypeVersion="4" ma:contentTypeDescription="Create a new document." ma:contentTypeScope="" ma:versionID="84d380c9fd83b71b7326a681dc79f579">
  <xsd:schema xmlns:xsd="http://www.w3.org/2001/XMLSchema" xmlns:xs="http://www.w3.org/2001/XMLSchema" xmlns:p="http://schemas.microsoft.com/office/2006/metadata/properties" xmlns:ns2="acac29aa-e5c3-4573-8377-ca616f47fbaf" targetNamespace="http://schemas.microsoft.com/office/2006/metadata/properties" ma:root="true" ma:fieldsID="dd328399aea238c8153126e91a2e0bb5" ns2:_="">
    <xsd:import namespace="acac29aa-e5c3-4573-8377-ca616f47fb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c29aa-e5c3-4573-8377-ca616f47f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3FA5FF-2111-4E01-9BF6-3626FF06C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FEFD74-9FBC-4157-8802-AFD8EC757C9F}">
  <ds:schemaRefs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8acc76ce-4927-4c10-947a-54b615abcc3a"/>
    <ds:schemaRef ds:uri="http://purl.org/dc/terms/"/>
    <ds:schemaRef ds:uri="http://schemas.microsoft.com/office/2006/documentManagement/types"/>
    <ds:schemaRef ds:uri="2c061caa-ac96-4ed1-b74a-abb1169dd94c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4861449-0138-4F77-A87D-CA3A466AEA8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29534</TotalTime>
  <Words>804</Words>
  <Application>Microsoft Office PowerPoint</Application>
  <PresentationFormat>Widescreen</PresentationFormat>
  <Paragraphs>154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Arial Bold</vt:lpstr>
      <vt:lpstr>1_UNCLASSIFIED//FOUO//DRAFT//PRE-DECISIONAL</vt:lpstr>
      <vt:lpstr>2_UNCLASSIFIED//FOR OFFICIAL USE ONLY</vt:lpstr>
      <vt:lpstr>3_UNCLASSIFIED</vt:lpstr>
      <vt:lpstr>4_APPROVED FOR PUBLIC RELEASE</vt:lpstr>
      <vt:lpstr>PowerPoint Presentation</vt:lpstr>
      <vt:lpstr>agenda</vt:lpstr>
      <vt:lpstr>GIFT Deployments</vt:lpstr>
      <vt:lpstr>Run-time intelligent tutoring</vt:lpstr>
      <vt:lpstr>Gift data-driven tutorial planning</vt:lpstr>
      <vt:lpstr>New GIFT Features and Updates</vt:lpstr>
      <vt:lpstr>New GIFT Features and Updates</vt:lpstr>
      <vt:lpstr>Team organization in domain knowledge file (DKF)</vt:lpstr>
      <vt:lpstr>New GIFT Features and Updates</vt:lpstr>
      <vt:lpstr>Run-time game master</vt:lpstr>
      <vt:lpstr>Aar playback game master</vt:lpstr>
      <vt:lpstr>New GIFT Features and Updates</vt:lpstr>
      <vt:lpstr>PowerPoint Presentation</vt:lpstr>
      <vt:lpstr>Muzzle Flagging condition class</vt:lpstr>
      <vt:lpstr>ICAP Examplar course: Counter insurgency (COIN)</vt:lpstr>
      <vt:lpstr>New GIFT Features and Updates</vt:lpstr>
      <vt:lpstr>Potpourri</vt:lpstr>
      <vt:lpstr>Requested Features from GIFTsym7</vt:lpstr>
      <vt:lpstr>RECKONING</vt:lpstr>
      <vt:lpstr>User Roles</vt:lpstr>
      <vt:lpstr>Experimentation REquests</vt:lpstr>
      <vt:lpstr>Instructional User Requests</vt:lpstr>
      <vt:lpstr>Instructional User Requests (cont)</vt:lpstr>
      <vt:lpstr>Learner User REquests</vt:lpstr>
      <vt:lpstr>Other Requests</vt:lpstr>
      <vt:lpstr>IEEE, TLA, and Standards</vt:lpstr>
      <vt:lpstr>Pain points?  Discussion</vt:lpstr>
      <vt:lpstr>Thank you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Army</dc:title>
  <dc:subject>Active Army</dc:subject>
  <dc:creator>MWG</dc:creator>
  <cp:keywords/>
  <dc:description/>
  <cp:lastModifiedBy>Benjamin Goldberg</cp:lastModifiedBy>
  <cp:revision>232</cp:revision>
  <cp:lastPrinted>2019-01-30T12:40:27Z</cp:lastPrinted>
  <dcterms:created xsi:type="dcterms:W3CDTF">2016-09-22T11:21:33Z</dcterms:created>
  <dcterms:modified xsi:type="dcterms:W3CDTF">2020-05-28T13:27:14Z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0x0101001284A46977321142AE1EEB53B775F12D</vt:lpwstr>
  </property>
  <property fmtid="{D5CDD505-2E9C-101B-9397-08002B2CF9AE}" pid="4" name="WorkflowChangePath">
    <vt:lpwstr>fa62ed53-5d34-4242-83f6-2fedcb8fc24a,5;fa62ed53-5d34-4242-83f6-2fedcb8fc24a,7;fa62ed53-5d34-4242-83f6-2fedcb8fc24a,11;fa62ed53-5d34-4242-83f6-2fedcb8fc24a,13;fa62ed53-5d34-4242-83f6-2fedcb8fc24a,15;fa62ed53-5d34-4242-83f6-2fedcb8fc24a,15;fa62ed53-5d34-424</vt:lpwstr>
  </property>
</Properties>
</file>