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Lst>
  <p:notesMasterIdLst>
    <p:notesMasterId r:id="rId55"/>
  </p:notesMasterIdLst>
  <p:sldIdLst>
    <p:sldId id="256" r:id="rId3"/>
    <p:sldId id="266" r:id="rId4"/>
    <p:sldId id="295" r:id="rId5"/>
    <p:sldId id="257" r:id="rId6"/>
    <p:sldId id="267" r:id="rId7"/>
    <p:sldId id="293" r:id="rId8"/>
    <p:sldId id="300" r:id="rId9"/>
    <p:sldId id="303" r:id="rId10"/>
    <p:sldId id="310" r:id="rId11"/>
    <p:sldId id="262" r:id="rId12"/>
    <p:sldId id="294" r:id="rId13"/>
    <p:sldId id="270" r:id="rId14"/>
    <p:sldId id="275" r:id="rId15"/>
    <p:sldId id="311" r:id="rId16"/>
    <p:sldId id="312" r:id="rId17"/>
    <p:sldId id="313" r:id="rId18"/>
    <p:sldId id="264" r:id="rId19"/>
    <p:sldId id="276" r:id="rId20"/>
    <p:sldId id="282" r:id="rId21"/>
    <p:sldId id="281" r:id="rId22"/>
    <p:sldId id="283" r:id="rId23"/>
    <p:sldId id="277" r:id="rId24"/>
    <p:sldId id="278" r:id="rId25"/>
    <p:sldId id="329" r:id="rId26"/>
    <p:sldId id="279" r:id="rId27"/>
    <p:sldId id="280" r:id="rId28"/>
    <p:sldId id="263" r:id="rId29"/>
    <p:sldId id="284" r:id="rId30"/>
    <p:sldId id="285" r:id="rId31"/>
    <p:sldId id="286" r:id="rId32"/>
    <p:sldId id="287" r:id="rId33"/>
    <p:sldId id="265" r:id="rId34"/>
    <p:sldId id="318" r:id="rId35"/>
    <p:sldId id="288" r:id="rId36"/>
    <p:sldId id="316" r:id="rId37"/>
    <p:sldId id="321" r:id="rId38"/>
    <p:sldId id="322" r:id="rId39"/>
    <p:sldId id="323" r:id="rId40"/>
    <p:sldId id="324" r:id="rId41"/>
    <p:sldId id="325" r:id="rId42"/>
    <p:sldId id="326" r:id="rId43"/>
    <p:sldId id="315" r:id="rId44"/>
    <p:sldId id="272" r:id="rId45"/>
    <p:sldId id="291" r:id="rId46"/>
    <p:sldId id="290" r:id="rId47"/>
    <p:sldId id="292" r:id="rId48"/>
    <p:sldId id="273" r:id="rId49"/>
    <p:sldId id="317" r:id="rId50"/>
    <p:sldId id="328" r:id="rId51"/>
    <p:sldId id="274" r:id="rId52"/>
    <p:sldId id="327" r:id="rId53"/>
    <p:sldId id="320"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240555a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240555a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 USMA cadets were targeted because they represent a population of future Officers who will possibly interact with ITS integrated platforms. They also represent a university student population who lack specific skill sets, which is a key focus of operational ITSs</a:t>
            </a:r>
            <a:endParaRPr dirty="0"/>
          </a:p>
        </p:txBody>
      </p:sp>
    </p:spTree>
    <p:extLst>
      <p:ext uri="{BB962C8B-B14F-4D97-AF65-F5344CB8AC3E}">
        <p14:creationId xmlns:p14="http://schemas.microsoft.com/office/powerpoint/2010/main" val="259832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33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867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240555ac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240555ac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72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703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100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106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907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37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2405c6e0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2405c6e0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874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4984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9125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87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independent variable for this study is the type of ITS that is interacted with. This means that the independent variable is a single factor with three levels (GIFT, Boeing ITS, and hybrid). This was chosen to be the manipulated variable since we are trying to test the effectiveness of the three different tutoring systems</a:t>
            </a:r>
            <a:endParaRPr dirty="0"/>
          </a:p>
        </p:txBody>
      </p:sp>
    </p:spTree>
    <p:extLst>
      <p:ext uri="{BB962C8B-B14F-4D97-AF65-F5344CB8AC3E}">
        <p14:creationId xmlns:p14="http://schemas.microsoft.com/office/powerpoint/2010/main" val="286549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Level one is the GIFT system, The GIFT-alone lesson uses the pre-test to tailor student content by implementing a within-module adaptation and remediation afforded by built-in knowledge checks. </a:t>
            </a:r>
            <a:endParaRPr dirty="0"/>
          </a:p>
        </p:txBody>
      </p:sp>
    </p:spTree>
    <p:extLst>
      <p:ext uri="{BB962C8B-B14F-4D97-AF65-F5344CB8AC3E}">
        <p14:creationId xmlns:p14="http://schemas.microsoft.com/office/powerpoint/2010/main" val="170711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Level two is the Boeing ITS, the Boeing-alone lesson had the students complete all modules of the training curriculum, without the tailoring of content based on an initial pre-test.  It uses the ITS capability to maximize training effectiveness and efficiency as students complete individual modules. </a:t>
            </a:r>
            <a:endParaRPr dirty="0"/>
          </a:p>
        </p:txBody>
      </p:sp>
    </p:spTree>
    <p:extLst>
      <p:ext uri="{BB962C8B-B14F-4D97-AF65-F5344CB8AC3E}">
        <p14:creationId xmlns:p14="http://schemas.microsoft.com/office/powerpoint/2010/main" val="3061547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Lastly, level three is the hybrid training, which is a combination of the GIFT and ITS systems which uses the remediation aspects of GIFT and allows users to receive the task-oriented aspects of ITS. </a:t>
            </a:r>
            <a:endParaRPr dirty="0"/>
          </a:p>
        </p:txBody>
      </p:sp>
    </p:spTree>
    <p:extLst>
      <p:ext uri="{BB962C8B-B14F-4D97-AF65-F5344CB8AC3E}">
        <p14:creationId xmlns:p14="http://schemas.microsoft.com/office/powerpoint/2010/main" val="1120157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240555ac7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240555ac7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This will allow us to determine effects of the three different training scenarios on the performance of the task, allowing us to determine training effectiveness. Due to a 55-minute time constraint, we used the VR scenario as the post-test metric to determine system effectiveness. In an ideal situation, a multiple-choice post-test which closely matched the pre-test would have been administered</a:t>
            </a:r>
            <a:endParaRPr dirty="0"/>
          </a:p>
        </p:txBody>
      </p:sp>
    </p:spTree>
    <p:extLst>
      <p:ext uri="{BB962C8B-B14F-4D97-AF65-F5344CB8AC3E}">
        <p14:creationId xmlns:p14="http://schemas.microsoft.com/office/powerpoint/2010/main" val="61375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2405c6e0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2405c6e0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It uses the Adaptive Course Flow Course Object (i.e. knowledge assessment functionality and individual difference categorization) within GIFT to sequence course content to the student and to adapt course content based on ongoing student parameter characterization (Goldberg, Hoffman &amp; Tar, 2015).  </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0344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4856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8152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7729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85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4219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3471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2255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4435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217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2405c6e0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2405c6e0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31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21596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3412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analysis that we did is common among experiments and would benefit by adding an </a:t>
            </a:r>
            <a:r>
              <a:rPr lang="en-US"/>
              <a:t>automated function to do it for you</a:t>
            </a:r>
            <a:endParaRPr dirty="0"/>
          </a:p>
        </p:txBody>
      </p:sp>
    </p:spTree>
    <p:extLst>
      <p:ext uri="{BB962C8B-B14F-4D97-AF65-F5344CB8AC3E}">
        <p14:creationId xmlns:p14="http://schemas.microsoft.com/office/powerpoint/2010/main" val="1519901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240555a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240555a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77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2405c6e0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2405c6e0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89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2405c6e0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2405c6e0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42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240555ac7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240555ac7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240555ac7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240555ac7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09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240555ac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240555ac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68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1"/>
          </p:nvPr>
        </p:nvSpPr>
        <p:spPr>
          <a:xfrm>
            <a:off x="457200" y="1200154"/>
            <a:ext cx="8229600" cy="3394500"/>
          </a:xfrm>
          <a:prstGeom prst="rect">
            <a:avLst/>
          </a:prstGeom>
          <a:noFill/>
          <a:ln>
            <a:noFill/>
          </a:ln>
        </p:spPr>
        <p:txBody>
          <a:bodyPr spcFirstLastPara="1" wrap="square" lIns="91425" tIns="45700" rIns="91425" bIns="45700" anchor="t" anchorCtr="0"/>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15"/>
          <p:cNvSpPr txBox="1">
            <a:spLocks noGrp="1"/>
          </p:cNvSpPr>
          <p:nvPr>
            <p:ph type="ctrTitle"/>
          </p:nvPr>
        </p:nvSpPr>
        <p:spPr>
          <a:xfrm>
            <a:off x="685800" y="1597829"/>
            <a:ext cx="7772400" cy="11025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59" name="Google Shape;59;p1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lstStyle>
            <a:lvl1pPr marR="0" lvl="0" algn="ctr" rtl="0">
              <a:spcBef>
                <a:spcPts val="853"/>
              </a:spcBef>
              <a:spcAft>
                <a:spcPts val="0"/>
              </a:spcAft>
              <a:buClr>
                <a:srgbClr val="888888"/>
              </a:buClr>
              <a:buSzPts val="4267"/>
              <a:buFont typeface="Arial"/>
              <a:buNone/>
              <a:defRPr sz="4267" b="0" i="0" u="none" strike="noStrike" cap="none">
                <a:solidFill>
                  <a:srgbClr val="888888"/>
                </a:solidFill>
                <a:latin typeface="Calibri"/>
                <a:ea typeface="Calibri"/>
                <a:cs typeface="Calibri"/>
                <a:sym typeface="Calibri"/>
              </a:defRPr>
            </a:lvl1pPr>
            <a:lvl2pPr marR="0" lvl="1" algn="ctr" rtl="0">
              <a:spcBef>
                <a:spcPts val="747"/>
              </a:spcBef>
              <a:spcAft>
                <a:spcPts val="0"/>
              </a:spcAft>
              <a:buClr>
                <a:srgbClr val="888888"/>
              </a:buClr>
              <a:buSzPts val="3733"/>
              <a:buFont typeface="Arial"/>
              <a:buNone/>
              <a:defRPr sz="3733" b="0" i="0" u="none" strike="noStrike" cap="none">
                <a:solidFill>
                  <a:srgbClr val="888888"/>
                </a:solidFill>
                <a:latin typeface="Calibri"/>
                <a:ea typeface="Calibri"/>
                <a:cs typeface="Calibri"/>
                <a:sym typeface="Calibri"/>
              </a:defRPr>
            </a:lvl2pPr>
            <a:lvl3pPr marR="0" lvl="2"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3pPr>
            <a:lvl4pPr marR="0" lvl="3"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4pPr>
            <a:lvl5pPr marR="0" lvl="4"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5pPr>
            <a:lvl6pPr marR="0" lvl="5"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6pPr>
            <a:lvl7pPr marR="0" lvl="6"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7pPr>
            <a:lvl8pPr marR="0" lvl="7"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8pPr>
            <a:lvl9pPr marR="0" lvl="8" algn="ctr"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722313" y="3305179"/>
            <a:ext cx="7772400" cy="10215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5333"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62" name="Google Shape;62;p16"/>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lstStyle>
            <a:lvl1pPr marL="457200" marR="0" lvl="0" indent="-228600" algn="l" rtl="0">
              <a:spcBef>
                <a:spcPts val="533"/>
              </a:spcBef>
              <a:spcAft>
                <a:spcPts val="0"/>
              </a:spcAft>
              <a:buClr>
                <a:srgbClr val="888888"/>
              </a:buClr>
              <a:buSzPts val="2667"/>
              <a:buFont typeface="Arial"/>
              <a:buNone/>
              <a:defRPr sz="2667" b="0" i="0" u="none" strike="noStrike" cap="none">
                <a:solidFill>
                  <a:srgbClr val="888888"/>
                </a:solidFill>
                <a:latin typeface="Calibri"/>
                <a:ea typeface="Calibri"/>
                <a:cs typeface="Calibri"/>
                <a:sym typeface="Calibri"/>
              </a:defRPr>
            </a:lvl1pPr>
            <a:lvl2pPr marL="914400" marR="0" lvl="1" indent="-228600" algn="l"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228600" algn="l" rtl="0">
              <a:spcBef>
                <a:spcPts val="427"/>
              </a:spcBef>
              <a:spcAft>
                <a:spcPts val="0"/>
              </a:spcAft>
              <a:buClr>
                <a:srgbClr val="888888"/>
              </a:buClr>
              <a:buSzPts val="2133"/>
              <a:buFont typeface="Arial"/>
              <a:buNone/>
              <a:defRPr sz="2133" b="0" i="0" u="none" strike="noStrike" cap="none">
                <a:solidFill>
                  <a:srgbClr val="888888"/>
                </a:solidFill>
                <a:latin typeface="Calibri"/>
                <a:ea typeface="Calibri"/>
                <a:cs typeface="Calibri"/>
                <a:sym typeface="Calibri"/>
              </a:defRPr>
            </a:lvl3pPr>
            <a:lvl4pPr marL="1828800" marR="0" lvl="3" indent="-228600" algn="l" rtl="0">
              <a:spcBef>
                <a:spcPts val="373"/>
              </a:spcBef>
              <a:spcAft>
                <a:spcPts val="0"/>
              </a:spcAft>
              <a:buClr>
                <a:srgbClr val="888888"/>
              </a:buClr>
              <a:buSzPts val="1867"/>
              <a:buFont typeface="Arial"/>
              <a:buNone/>
              <a:defRPr sz="1867" b="0" i="0" u="none" strike="noStrike" cap="none">
                <a:solidFill>
                  <a:srgbClr val="888888"/>
                </a:solidFill>
                <a:latin typeface="Calibri"/>
                <a:ea typeface="Calibri"/>
                <a:cs typeface="Calibri"/>
                <a:sym typeface="Calibri"/>
              </a:defRPr>
            </a:lvl4pPr>
            <a:lvl5pPr marL="2286000" marR="0" lvl="4" indent="-228600" algn="l" rtl="0">
              <a:spcBef>
                <a:spcPts val="373"/>
              </a:spcBef>
              <a:spcAft>
                <a:spcPts val="0"/>
              </a:spcAft>
              <a:buClr>
                <a:srgbClr val="888888"/>
              </a:buClr>
              <a:buSzPts val="1867"/>
              <a:buFont typeface="Arial"/>
              <a:buNone/>
              <a:defRPr sz="1867" b="0" i="0" u="none" strike="noStrike" cap="none">
                <a:solidFill>
                  <a:srgbClr val="888888"/>
                </a:solidFill>
                <a:latin typeface="Calibri"/>
                <a:ea typeface="Calibri"/>
                <a:cs typeface="Calibri"/>
                <a:sym typeface="Calibri"/>
              </a:defRPr>
            </a:lvl5pPr>
            <a:lvl6pPr marL="2743200" marR="0" lvl="5" indent="-228600" algn="l" rtl="0">
              <a:spcBef>
                <a:spcPts val="373"/>
              </a:spcBef>
              <a:spcAft>
                <a:spcPts val="0"/>
              </a:spcAft>
              <a:buClr>
                <a:srgbClr val="888888"/>
              </a:buClr>
              <a:buSzPts val="1867"/>
              <a:buFont typeface="Arial"/>
              <a:buNone/>
              <a:defRPr sz="1867" b="0" i="0" u="none" strike="noStrike" cap="none">
                <a:solidFill>
                  <a:srgbClr val="888888"/>
                </a:solidFill>
                <a:latin typeface="Calibri"/>
                <a:ea typeface="Calibri"/>
                <a:cs typeface="Calibri"/>
                <a:sym typeface="Calibri"/>
              </a:defRPr>
            </a:lvl6pPr>
            <a:lvl7pPr marL="3200400" marR="0" lvl="6" indent="-228600" algn="l" rtl="0">
              <a:spcBef>
                <a:spcPts val="373"/>
              </a:spcBef>
              <a:spcAft>
                <a:spcPts val="0"/>
              </a:spcAft>
              <a:buClr>
                <a:srgbClr val="888888"/>
              </a:buClr>
              <a:buSzPts val="1867"/>
              <a:buFont typeface="Arial"/>
              <a:buNone/>
              <a:defRPr sz="1867" b="0" i="0" u="none" strike="noStrike" cap="none">
                <a:solidFill>
                  <a:srgbClr val="888888"/>
                </a:solidFill>
                <a:latin typeface="Calibri"/>
                <a:ea typeface="Calibri"/>
                <a:cs typeface="Calibri"/>
                <a:sym typeface="Calibri"/>
              </a:defRPr>
            </a:lvl7pPr>
            <a:lvl8pPr marL="3657600" marR="0" lvl="7" indent="-228600" algn="l" rtl="0">
              <a:spcBef>
                <a:spcPts val="373"/>
              </a:spcBef>
              <a:spcAft>
                <a:spcPts val="0"/>
              </a:spcAft>
              <a:buClr>
                <a:srgbClr val="888888"/>
              </a:buClr>
              <a:buSzPts val="1867"/>
              <a:buFont typeface="Arial"/>
              <a:buNone/>
              <a:defRPr sz="1867" b="0" i="0" u="none" strike="noStrike" cap="none">
                <a:solidFill>
                  <a:srgbClr val="888888"/>
                </a:solidFill>
                <a:latin typeface="Calibri"/>
                <a:ea typeface="Calibri"/>
                <a:cs typeface="Calibri"/>
                <a:sym typeface="Calibri"/>
              </a:defRPr>
            </a:lvl8pPr>
            <a:lvl9pPr marL="4114800" marR="0" lvl="8" indent="-228600" algn="l" rtl="0">
              <a:spcBef>
                <a:spcPts val="373"/>
              </a:spcBef>
              <a:spcAft>
                <a:spcPts val="0"/>
              </a:spcAft>
              <a:buClr>
                <a:srgbClr val="888888"/>
              </a:buClr>
              <a:buSzPts val="1867"/>
              <a:buFont typeface="Arial"/>
              <a:buNone/>
              <a:defRPr sz="1867" b="0" i="0" u="none" strike="noStrike" cap="none">
                <a:solidFill>
                  <a:srgbClr val="888888"/>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65" name="Google Shape;65;p17"/>
          <p:cNvSpPr txBox="1">
            <a:spLocks noGrp="1"/>
          </p:cNvSpPr>
          <p:nvPr>
            <p:ph type="body" idx="1"/>
          </p:nvPr>
        </p:nvSpPr>
        <p:spPr>
          <a:xfrm>
            <a:off x="457200" y="1200154"/>
            <a:ext cx="4038600" cy="3394500"/>
          </a:xfrm>
          <a:prstGeom prst="rect">
            <a:avLst/>
          </a:prstGeom>
          <a:noFill/>
          <a:ln>
            <a:noFill/>
          </a:ln>
        </p:spPr>
        <p:txBody>
          <a:bodyPr spcFirstLastPara="1" wrap="square" lIns="91425" tIns="45700" rIns="91425" bIns="45700" anchor="t" anchorCtr="0"/>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66" name="Google Shape;66;p17"/>
          <p:cNvSpPr txBox="1">
            <a:spLocks noGrp="1"/>
          </p:cNvSpPr>
          <p:nvPr>
            <p:ph type="body" idx="2"/>
          </p:nvPr>
        </p:nvSpPr>
        <p:spPr>
          <a:xfrm>
            <a:off x="4648200" y="1200154"/>
            <a:ext cx="4038600" cy="3394500"/>
          </a:xfrm>
          <a:prstGeom prst="rect">
            <a:avLst/>
          </a:prstGeom>
          <a:noFill/>
          <a:ln>
            <a:noFill/>
          </a:ln>
        </p:spPr>
        <p:txBody>
          <a:bodyPr spcFirstLastPara="1" wrap="square" lIns="91425" tIns="45700" rIns="91425" bIns="45700" anchor="t" anchorCtr="0"/>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69" name="Google Shape;69;p18"/>
          <p:cNvSpPr txBox="1">
            <a:spLocks noGrp="1"/>
          </p:cNvSpPr>
          <p:nvPr>
            <p:ph type="body" idx="1"/>
          </p:nvPr>
        </p:nvSpPr>
        <p:spPr>
          <a:xfrm>
            <a:off x="457200" y="1151338"/>
            <a:ext cx="4040100" cy="480000"/>
          </a:xfrm>
          <a:prstGeom prst="rect">
            <a:avLst/>
          </a:prstGeom>
          <a:noFill/>
          <a:ln>
            <a:noFill/>
          </a:ln>
        </p:spPr>
        <p:txBody>
          <a:bodyPr spcFirstLastPara="1" wrap="square" lIns="91425" tIns="45700" rIns="91425" bIns="45700" anchor="b" anchorCtr="0"/>
          <a:lstStyle>
            <a:lvl1pPr marL="457200" marR="0" lvl="0" indent="-228600" algn="l" rtl="0">
              <a:spcBef>
                <a:spcPts val="64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70" name="Google Shape;70;p1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4pPr>
            <a:lvl5pPr marL="2286000" marR="0" lvl="4"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71" name="Google Shape;71;p18"/>
          <p:cNvSpPr txBox="1">
            <a:spLocks noGrp="1"/>
          </p:cNvSpPr>
          <p:nvPr>
            <p:ph type="body" idx="3"/>
          </p:nvPr>
        </p:nvSpPr>
        <p:spPr>
          <a:xfrm>
            <a:off x="4645036" y="1151338"/>
            <a:ext cx="4041900" cy="480000"/>
          </a:xfrm>
          <a:prstGeom prst="rect">
            <a:avLst/>
          </a:prstGeom>
          <a:noFill/>
          <a:ln>
            <a:noFill/>
          </a:ln>
        </p:spPr>
        <p:txBody>
          <a:bodyPr spcFirstLastPara="1" wrap="square" lIns="91425" tIns="45700" rIns="91425" bIns="45700" anchor="b" anchorCtr="0"/>
          <a:lstStyle>
            <a:lvl1pPr marL="457200" marR="0" lvl="0" indent="-228600" algn="l" rtl="0">
              <a:spcBef>
                <a:spcPts val="64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72" name="Google Shape;72;p18"/>
          <p:cNvSpPr txBox="1">
            <a:spLocks noGrp="1"/>
          </p:cNvSpPr>
          <p:nvPr>
            <p:ph type="body" idx="4"/>
          </p:nvPr>
        </p:nvSpPr>
        <p:spPr>
          <a:xfrm>
            <a:off x="4645036" y="1631156"/>
            <a:ext cx="4041900" cy="2963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4pPr>
            <a:lvl5pPr marL="2286000" marR="0" lvl="4"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457211" y="204791"/>
            <a:ext cx="3008400" cy="8718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667"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78" name="Google Shape;78;p21"/>
          <p:cNvSpPr txBox="1">
            <a:spLocks noGrp="1"/>
          </p:cNvSpPr>
          <p:nvPr>
            <p:ph type="body" idx="1"/>
          </p:nvPr>
        </p:nvSpPr>
        <p:spPr>
          <a:xfrm>
            <a:off x="3575050" y="204797"/>
            <a:ext cx="5111700" cy="4389600"/>
          </a:xfrm>
          <a:prstGeom prst="rect">
            <a:avLst/>
          </a:prstGeom>
          <a:noFill/>
          <a:ln>
            <a:noFill/>
          </a:ln>
        </p:spPr>
        <p:txBody>
          <a:bodyPr spcFirstLastPara="1" wrap="square" lIns="91425" tIns="45700" rIns="91425" bIns="45700" anchor="t" anchorCtr="0"/>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9" name="Google Shape;79;p21"/>
          <p:cNvSpPr txBox="1">
            <a:spLocks noGrp="1"/>
          </p:cNvSpPr>
          <p:nvPr>
            <p:ph type="body" idx="2"/>
          </p:nvPr>
        </p:nvSpPr>
        <p:spPr>
          <a:xfrm>
            <a:off x="457211" y="1076328"/>
            <a:ext cx="3008400" cy="3518400"/>
          </a:xfrm>
          <a:prstGeom prst="rect">
            <a:avLst/>
          </a:prstGeom>
          <a:noFill/>
          <a:ln>
            <a:noFill/>
          </a:ln>
        </p:spPr>
        <p:txBody>
          <a:bodyPr spcFirstLastPara="1" wrap="square" lIns="91425" tIns="45700" rIns="91425" bIns="45700" anchor="t" anchorCtr="0"/>
          <a:lstStyle>
            <a:lvl1pPr marL="457200" marR="0" lvl="0" indent="-228600" algn="l" rtl="0">
              <a:spcBef>
                <a:spcPts val="373"/>
              </a:spcBef>
              <a:spcAft>
                <a:spcPts val="0"/>
              </a:spcAft>
              <a:buClr>
                <a:schemeClr val="dk1"/>
              </a:buClr>
              <a:buSzPts val="1867"/>
              <a:buFont typeface="Arial"/>
              <a:buNone/>
              <a:defRPr sz="1867" b="0" i="0" u="none" strike="noStrike" cap="none">
                <a:solidFill>
                  <a:schemeClr val="dk1"/>
                </a:solidFill>
                <a:latin typeface="Calibri"/>
                <a:ea typeface="Calibri"/>
                <a:cs typeface="Calibri"/>
                <a:sym typeface="Calibri"/>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Calibri"/>
                <a:ea typeface="Calibri"/>
                <a:cs typeface="Calibri"/>
                <a:sym typeface="Calibri"/>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a:off x="1792288" y="3600454"/>
            <a:ext cx="5486400" cy="4251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667"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82" name="Google Shape;82;p2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83" name="Google Shape;83;p22"/>
          <p:cNvSpPr txBox="1">
            <a:spLocks noGrp="1"/>
          </p:cNvSpPr>
          <p:nvPr>
            <p:ph type="body" idx="1"/>
          </p:nvPr>
        </p:nvSpPr>
        <p:spPr>
          <a:xfrm>
            <a:off x="1792288" y="4025511"/>
            <a:ext cx="5486400" cy="603600"/>
          </a:xfrm>
          <a:prstGeom prst="rect">
            <a:avLst/>
          </a:prstGeom>
          <a:noFill/>
          <a:ln>
            <a:noFill/>
          </a:ln>
        </p:spPr>
        <p:txBody>
          <a:bodyPr spcFirstLastPara="1" wrap="square" lIns="91425" tIns="45700" rIns="91425" bIns="45700" anchor="t" anchorCtr="0"/>
          <a:lstStyle>
            <a:lvl1pPr marL="457200" marR="0" lvl="0" indent="-228600" algn="l" rtl="0">
              <a:spcBef>
                <a:spcPts val="373"/>
              </a:spcBef>
              <a:spcAft>
                <a:spcPts val="0"/>
              </a:spcAft>
              <a:buClr>
                <a:schemeClr val="dk1"/>
              </a:buClr>
              <a:buSzPts val="1867"/>
              <a:buFont typeface="Arial"/>
              <a:buNone/>
              <a:defRPr sz="1867" b="0" i="0" u="none" strike="noStrike" cap="none">
                <a:solidFill>
                  <a:schemeClr val="dk1"/>
                </a:solidFill>
                <a:latin typeface="Calibri"/>
                <a:ea typeface="Calibri"/>
                <a:cs typeface="Calibri"/>
                <a:sym typeface="Calibri"/>
              </a:defRPr>
            </a:lvl1pPr>
            <a:lvl2pPr marL="914400" marR="0" lvl="1" indent="-228600"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spcBef>
                <a:spcPts val="267"/>
              </a:spcBef>
              <a:spcAft>
                <a:spcPts val="0"/>
              </a:spcAft>
              <a:buClr>
                <a:schemeClr val="dk1"/>
              </a:buClr>
              <a:buSzPts val="1333"/>
              <a:buFont typeface="Arial"/>
              <a:buNone/>
              <a:defRPr sz="1333" b="0" i="0" u="none" strike="noStrike" cap="none">
                <a:solidFill>
                  <a:schemeClr val="dk1"/>
                </a:solidFill>
                <a:latin typeface="Calibri"/>
                <a:ea typeface="Calibri"/>
                <a:cs typeface="Calibri"/>
                <a:sym typeface="Calibri"/>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86" name="Google Shape;86;p23"/>
          <p:cNvSpPr txBox="1">
            <a:spLocks noGrp="1"/>
          </p:cNvSpPr>
          <p:nvPr>
            <p:ph type="body" idx="1"/>
          </p:nvPr>
        </p:nvSpPr>
        <p:spPr>
          <a:xfrm rot="5400000">
            <a:off x="2874750" y="-1217396"/>
            <a:ext cx="3394500" cy="8229600"/>
          </a:xfrm>
          <a:prstGeom prst="rect">
            <a:avLst/>
          </a:prstGeom>
          <a:noFill/>
          <a:ln>
            <a:noFill/>
          </a:ln>
        </p:spPr>
        <p:txBody>
          <a:bodyPr spcFirstLastPara="1" wrap="square" lIns="91425" tIns="45700" rIns="91425" bIns="45700" anchor="t" anchorCtr="0"/>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rot="5400000">
            <a:off x="5463750" y="1371634"/>
            <a:ext cx="4388700" cy="20574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89" name="Google Shape;89;p24"/>
          <p:cNvSpPr txBox="1">
            <a:spLocks noGrp="1"/>
          </p:cNvSpPr>
          <p:nvPr>
            <p:ph type="body" idx="1"/>
          </p:nvPr>
        </p:nvSpPr>
        <p:spPr>
          <a:xfrm rot="5400000">
            <a:off x="1272750" y="-609566"/>
            <a:ext cx="4388700" cy="6019800"/>
          </a:xfrm>
          <a:prstGeom prst="rect">
            <a:avLst/>
          </a:prstGeom>
          <a:noFill/>
          <a:ln>
            <a:noFill/>
          </a:ln>
        </p:spPr>
        <p:txBody>
          <a:bodyPr spcFirstLastPara="1" wrap="square" lIns="91425" tIns="45700" rIns="91425" bIns="45700" anchor="t" anchorCtr="0"/>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9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9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Vertical Text">
  <p:cSld name="1_Title and Vertical Text">
    <p:spTree>
      <p:nvGrpSpPr>
        <p:cNvPr id="1" name="Shape 9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9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Text, and Content">
  <p:cSld name="Title, Text, and Content">
    <p:spTree>
      <p:nvGrpSpPr>
        <p:cNvPr id="1" name="Shape 9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00" name="Google Shape;100;p33"/>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lstStyle>
            <a:lvl1pPr marL="457200" lvl="0" indent="-499554" rtl="0">
              <a:spcBef>
                <a:spcPts val="853"/>
              </a:spcBef>
              <a:spcAft>
                <a:spcPts val="0"/>
              </a:spcAft>
              <a:buSzPts val="4267"/>
              <a:buChar char="•"/>
              <a:defRPr/>
            </a:lvl1pPr>
            <a:lvl2pPr marL="914400" lvl="1" indent="-465645" rtl="0">
              <a:spcBef>
                <a:spcPts val="747"/>
              </a:spcBef>
              <a:spcAft>
                <a:spcPts val="0"/>
              </a:spcAft>
              <a:buSzPts val="3733"/>
              <a:buChar char="–"/>
              <a:defRPr/>
            </a:lvl2pPr>
            <a:lvl3pPr marL="1371600" lvl="2" indent="-431800" rtl="0">
              <a:spcBef>
                <a:spcPts val="640"/>
              </a:spcBef>
              <a:spcAft>
                <a:spcPts val="0"/>
              </a:spcAft>
              <a:buSzPts val="3200"/>
              <a:buChar char="•"/>
              <a:defRPr/>
            </a:lvl3pPr>
            <a:lvl4pPr marL="1828800" lvl="3" indent="-397954" rtl="0">
              <a:spcBef>
                <a:spcPts val="533"/>
              </a:spcBef>
              <a:spcAft>
                <a:spcPts val="0"/>
              </a:spcAft>
              <a:buSzPts val="2667"/>
              <a:buChar char="–"/>
              <a:defRPr/>
            </a:lvl4pPr>
            <a:lvl5pPr marL="2286000" lvl="4" indent="-397954" rtl="0">
              <a:spcBef>
                <a:spcPts val="533"/>
              </a:spcBef>
              <a:spcAft>
                <a:spcPts val="0"/>
              </a:spcAft>
              <a:buSzPts val="2667"/>
              <a:buChar char="»"/>
              <a:defRPr/>
            </a:lvl5pPr>
            <a:lvl6pPr marL="2743200" lvl="5" indent="-397954" rtl="0">
              <a:spcBef>
                <a:spcPts val="533"/>
              </a:spcBef>
              <a:spcAft>
                <a:spcPts val="0"/>
              </a:spcAft>
              <a:buSzPts val="2667"/>
              <a:buChar char="•"/>
              <a:defRPr/>
            </a:lvl6pPr>
            <a:lvl7pPr marL="3200400" lvl="6" indent="-397954" rtl="0">
              <a:spcBef>
                <a:spcPts val="533"/>
              </a:spcBef>
              <a:spcAft>
                <a:spcPts val="0"/>
              </a:spcAft>
              <a:buSzPts val="2667"/>
              <a:buChar char="•"/>
              <a:defRPr/>
            </a:lvl7pPr>
            <a:lvl8pPr marL="3657600" lvl="7" indent="-397954" rtl="0">
              <a:spcBef>
                <a:spcPts val="533"/>
              </a:spcBef>
              <a:spcAft>
                <a:spcPts val="0"/>
              </a:spcAft>
              <a:buSzPts val="2667"/>
              <a:buChar char="•"/>
              <a:defRPr/>
            </a:lvl8pPr>
            <a:lvl9pPr marL="4114800" lvl="8" indent="-397954" rtl="0">
              <a:spcBef>
                <a:spcPts val="533"/>
              </a:spcBef>
              <a:spcAft>
                <a:spcPts val="0"/>
              </a:spcAft>
              <a:buSzPts val="2667"/>
              <a:buChar char="•"/>
              <a:defRPr/>
            </a:lvl9pPr>
          </a:lstStyle>
          <a:p>
            <a:endParaRPr/>
          </a:p>
        </p:txBody>
      </p:sp>
      <p:sp>
        <p:nvSpPr>
          <p:cNvPr id="101" name="Google Shape;10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7200" y="1200154"/>
            <a:ext cx="8229600" cy="3394500"/>
          </a:xfrm>
          <a:prstGeom prst="rect">
            <a:avLst/>
          </a:prstGeom>
          <a:noFill/>
          <a:ln>
            <a:noFill/>
          </a:ln>
        </p:spPr>
        <p:txBody>
          <a:bodyPr spcFirstLastPara="1" wrap="square" lIns="91425" tIns="45700" rIns="91425" bIns="45700" anchor="t" anchorCtr="0"/>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2" name="Google Shape;52;p13"/>
          <p:cNvSpPr/>
          <p:nvPr/>
        </p:nvSpPr>
        <p:spPr>
          <a:xfrm>
            <a:off x="915990" y="748906"/>
            <a:ext cx="107961" cy="69187"/>
          </a:xfrm>
          <a:custGeom>
            <a:avLst/>
            <a:gdLst/>
            <a:ahLst/>
            <a:cxnLst/>
            <a:rect l="l" t="t" r="r" b="b"/>
            <a:pathLst>
              <a:path w="107157" h="92869" extrusionOk="0">
                <a:moveTo>
                  <a:pt x="0" y="88106"/>
                </a:moveTo>
                <a:lnTo>
                  <a:pt x="28575" y="33337"/>
                </a:lnTo>
                <a:lnTo>
                  <a:pt x="38100" y="19050"/>
                </a:lnTo>
                <a:lnTo>
                  <a:pt x="66675" y="0"/>
                </a:lnTo>
                <a:lnTo>
                  <a:pt x="107157" y="45244"/>
                </a:lnTo>
                <a:lnTo>
                  <a:pt x="78582" y="92869"/>
                </a:lnTo>
                <a:lnTo>
                  <a:pt x="0" y="88106"/>
                </a:lnTo>
                <a:close/>
              </a:path>
            </a:pathLst>
          </a:custGeom>
          <a:solidFill>
            <a:schemeClr val="l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pic>
        <p:nvPicPr>
          <p:cNvPr id="53" name="Google Shape;53;p13" descr="Template ART.tif"/>
          <p:cNvPicPr preferRelativeResize="0"/>
          <p:nvPr/>
        </p:nvPicPr>
        <p:blipFill rotWithShape="1">
          <a:blip r:embed="rId22">
            <a:alphaModFix/>
          </a:blip>
          <a:srcRect/>
          <a:stretch/>
        </p:blipFill>
        <p:spPr>
          <a:xfrm>
            <a:off x="0" y="0"/>
            <a:ext cx="9143999" cy="8620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5.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1.xml"/><Relationship Id="rId5" Type="http://schemas.openxmlformats.org/officeDocument/2006/relationships/image" Target="../media/image3.png"/><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1.xml"/><Relationship Id="rId5" Type="http://schemas.openxmlformats.org/officeDocument/2006/relationships/image" Target="../media/image3.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4"/>
          <p:cNvSpPr txBox="1">
            <a:spLocks noGrp="1"/>
          </p:cNvSpPr>
          <p:nvPr>
            <p:ph type="ctrTitle"/>
          </p:nvPr>
        </p:nvSpPr>
        <p:spPr>
          <a:xfrm>
            <a:off x="685800" y="1597829"/>
            <a:ext cx="7772400" cy="1102500"/>
          </a:xfrm>
          <a:prstGeom prst="rect">
            <a:avLst/>
          </a:prstGeom>
        </p:spPr>
        <p:txBody>
          <a:bodyPr spcFirstLastPara="1" wrap="square" lIns="91425" tIns="45700" rIns="91425" bIns="45700" anchor="t" anchorCtr="0">
            <a:noAutofit/>
          </a:bodyPr>
          <a:lstStyle/>
          <a:p>
            <a:pPr hangingPunct="0"/>
            <a:r>
              <a:rPr lang="en-US" sz="3600" b="1" dirty="0"/>
              <a:t>An Effectiveness Evaluation of Blended Adaptive Learning Approaches </a:t>
            </a:r>
          </a:p>
        </p:txBody>
      </p:sp>
      <p:sp>
        <p:nvSpPr>
          <p:cNvPr id="107" name="Google Shape;107;p34"/>
          <p:cNvSpPr txBox="1">
            <a:spLocks noGrp="1"/>
          </p:cNvSpPr>
          <p:nvPr>
            <p:ph type="subTitle" idx="1"/>
          </p:nvPr>
        </p:nvSpPr>
        <p:spPr>
          <a:xfrm>
            <a:off x="1371600" y="3217425"/>
            <a:ext cx="6400800" cy="1314600"/>
          </a:xfrm>
          <a:prstGeom prst="rect">
            <a:avLst/>
          </a:prstGeom>
        </p:spPr>
        <p:txBody>
          <a:bodyPr spcFirstLastPara="1" wrap="square" lIns="91425" tIns="45700" rIns="91425" bIns="45700" anchor="t" anchorCtr="0">
            <a:noAutofit/>
          </a:bodyPr>
          <a:lstStyle/>
          <a:p>
            <a:r>
              <a:rPr lang="en-US" sz="1800" dirty="0">
                <a:solidFill>
                  <a:schemeClr val="tx1"/>
                </a:solidFill>
              </a:rPr>
              <a:t>Cadet Joshua Rea</a:t>
            </a:r>
            <a:r>
              <a:rPr lang="en-US" sz="1800" baseline="30000" dirty="0">
                <a:solidFill>
                  <a:schemeClr val="tx1"/>
                </a:solidFill>
              </a:rPr>
              <a:t>1</a:t>
            </a:r>
            <a:r>
              <a:rPr lang="en-US" sz="1800" dirty="0">
                <a:solidFill>
                  <a:schemeClr val="tx1"/>
                </a:solidFill>
              </a:rPr>
              <a:t>, Cadet Payton Rengel</a:t>
            </a:r>
            <a:r>
              <a:rPr lang="en-US" sz="1800" baseline="30000" dirty="0">
                <a:solidFill>
                  <a:schemeClr val="tx1"/>
                </a:solidFill>
              </a:rPr>
              <a:t>1</a:t>
            </a:r>
            <a:r>
              <a:rPr lang="en-US" sz="1800" dirty="0">
                <a:solidFill>
                  <a:schemeClr val="tx1"/>
                </a:solidFill>
              </a:rPr>
              <a:t>, Barbara Buck, Ph.D.</a:t>
            </a:r>
            <a:r>
              <a:rPr lang="en-US" sz="1800" baseline="30000" dirty="0">
                <a:solidFill>
                  <a:schemeClr val="tx1"/>
                </a:solidFill>
              </a:rPr>
              <a:t>2</a:t>
            </a:r>
            <a:r>
              <a:rPr lang="en-US" sz="1800" dirty="0">
                <a:solidFill>
                  <a:schemeClr val="tx1"/>
                </a:solidFill>
              </a:rPr>
              <a:t>, Benjamin Goldberg, Ph.D.</a:t>
            </a:r>
            <a:r>
              <a:rPr lang="en-US" sz="1800" baseline="30000" dirty="0">
                <a:solidFill>
                  <a:schemeClr val="tx1"/>
                </a:solidFill>
              </a:rPr>
              <a:t>3</a:t>
            </a:r>
            <a:r>
              <a:rPr lang="en-US" sz="1800" dirty="0">
                <a:solidFill>
                  <a:schemeClr val="tx1"/>
                </a:solidFill>
              </a:rPr>
              <a:t> Ericka Rovira, Ph.D.</a:t>
            </a:r>
            <a:r>
              <a:rPr lang="en-US" sz="1800" baseline="30000" dirty="0">
                <a:solidFill>
                  <a:schemeClr val="tx1"/>
                </a:solidFill>
              </a:rPr>
              <a:t>1</a:t>
            </a:r>
            <a:endParaRPr lang="en-US" sz="1800" dirty="0">
              <a:solidFill>
                <a:schemeClr val="tx1"/>
              </a:solidFill>
            </a:endParaRPr>
          </a:p>
          <a:p>
            <a:pPr hangingPunct="0">
              <a:spcBef>
                <a:spcPts val="0"/>
              </a:spcBef>
            </a:pPr>
            <a:r>
              <a:rPr lang="en-US" sz="900" baseline="30000" dirty="0">
                <a:solidFill>
                  <a:schemeClr val="tx1"/>
                </a:solidFill>
              </a:rPr>
              <a:t>1</a:t>
            </a:r>
            <a:r>
              <a:rPr lang="en-US" sz="900" dirty="0">
                <a:solidFill>
                  <a:schemeClr val="tx1"/>
                </a:solidFill>
              </a:rPr>
              <a:t>U.S. Military Academy West Point, NY 10996, USA </a:t>
            </a:r>
          </a:p>
          <a:p>
            <a:pPr hangingPunct="0">
              <a:spcBef>
                <a:spcPts val="0"/>
              </a:spcBef>
            </a:pPr>
            <a:r>
              <a:rPr lang="en-US" sz="900" baseline="30000" dirty="0">
                <a:solidFill>
                  <a:schemeClr val="tx1"/>
                </a:solidFill>
              </a:rPr>
              <a:t>2</a:t>
            </a:r>
            <a:r>
              <a:rPr lang="en-US" sz="900" dirty="0">
                <a:solidFill>
                  <a:schemeClr val="tx1"/>
                </a:solidFill>
              </a:rPr>
              <a:t>The Boeing Company, St. Louis MO 63166, USA </a:t>
            </a:r>
          </a:p>
          <a:p>
            <a:pPr hangingPunct="0">
              <a:spcBef>
                <a:spcPts val="0"/>
              </a:spcBef>
            </a:pPr>
            <a:r>
              <a:rPr lang="en-US" sz="900" baseline="30000" dirty="0">
                <a:solidFill>
                  <a:schemeClr val="tx1"/>
                </a:solidFill>
                <a:latin typeface="Calibri" panose="020F0502020204030204" pitchFamily="34" charset="0"/>
                <a:cs typeface="Calibri" panose="020F0502020204030204" pitchFamily="34" charset="0"/>
              </a:rPr>
              <a:t>3</a:t>
            </a:r>
            <a:r>
              <a:rPr lang="en-US" sz="900" dirty="0">
                <a:solidFill>
                  <a:schemeClr val="tx1"/>
                </a:solidFill>
                <a:latin typeface="Calibri" panose="020F0502020204030204" pitchFamily="34" charset="0"/>
                <a:ea typeface="Times New Roman" panose="02020603050405020304" pitchFamily="18" charset="0"/>
                <a:cs typeface="Calibri" panose="020F0502020204030204" pitchFamily="34" charset="0"/>
              </a:rPr>
              <a:t>U.S. Combat Capability Development Command – Soldier Center’s (CCDC-SC) </a:t>
            </a:r>
            <a:r>
              <a:rPr lang="en-US" sz="900" dirty="0">
                <a:solidFill>
                  <a:schemeClr val="tx1"/>
                </a:solidFill>
              </a:rPr>
              <a:t>, Orlando FL 32826, USA </a:t>
            </a:r>
          </a:p>
          <a:p>
            <a:pPr marL="0" lvl="0" indent="0" algn="ctr" rtl="0">
              <a:spcBef>
                <a:spcPts val="853"/>
              </a:spcBef>
              <a:spcAft>
                <a:spcPts val="0"/>
              </a:spcAft>
              <a:buNone/>
            </a:pPr>
            <a:endParaRPr sz="1000" dirty="0"/>
          </a:p>
        </p:txBody>
      </p:sp>
      <p:pic>
        <p:nvPicPr>
          <p:cNvPr id="4" name="Picture 2" descr="Image result for CCDC soldier center">
            <a:extLst>
              <a:ext uri="{FF2B5EF4-FFF2-40B4-BE49-F238E27FC236}">
                <a16:creationId xmlns:a16="http://schemas.microsoft.com/office/drawing/2014/main" id="{273B881C-12D3-4EBF-8859-F0AA4B3CE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32D9182E-7EF4-4685-9231-12CF70B6DD7D}"/>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0"/>
          <p:cNvSpPr txBox="1">
            <a:spLocks noGrp="1"/>
          </p:cNvSpPr>
          <p:nvPr>
            <p:ph type="body" idx="1"/>
          </p:nvPr>
        </p:nvSpPr>
        <p:spPr>
          <a:xfrm>
            <a:off x="311700" y="1160095"/>
            <a:ext cx="8520600" cy="3416400"/>
          </a:xfrm>
          <a:prstGeom prst="rect">
            <a:avLst/>
          </a:prstGeom>
        </p:spPr>
        <p:txBody>
          <a:bodyPr spcFirstLastPara="1" wrap="square" lIns="91425" tIns="45700" rIns="91425" bIns="45700" anchor="t" anchorCtr="0">
            <a:noAutofit/>
          </a:bodyPr>
          <a:lstStyle/>
          <a:p>
            <a:pPr marL="419100" indent="-342900">
              <a:spcBef>
                <a:spcPts val="0"/>
              </a:spcBef>
              <a:buClr>
                <a:srgbClr val="000000"/>
              </a:buClr>
              <a:buSzPts val="2400"/>
            </a:pPr>
            <a:r>
              <a:rPr lang="en-US" sz="2400" b="1" dirty="0"/>
              <a:t> </a:t>
            </a:r>
            <a:r>
              <a:rPr lang="en-US" sz="2400" dirty="0"/>
              <a:t>A combination of the two training platforms (the Hybrid condition) will result in the greatest amount of knowledge retention on the virtual reality post-test, due to increased exposure to the material and multiple approaches (academic-focused and task-oriented) to tutoring.</a:t>
            </a:r>
            <a:endParaRPr lang="en-US" sz="2400" b="1" dirty="0"/>
          </a:p>
          <a:p>
            <a:pPr indent="0">
              <a:buNone/>
            </a:pPr>
            <a:endParaRPr sz="2400" dirty="0"/>
          </a:p>
          <a:p>
            <a:pPr marL="0" indent="0">
              <a:buNone/>
            </a:pPr>
            <a:endParaRPr sz="2400" dirty="0"/>
          </a:p>
          <a:p>
            <a:pPr marL="342900" indent="-342900"/>
            <a:endParaRPr sz="2400" dirty="0"/>
          </a:p>
        </p:txBody>
      </p:sp>
      <p:sp>
        <p:nvSpPr>
          <p:cNvPr id="143" name="Google Shape;143;p40"/>
          <p:cNvSpPr txBox="1">
            <a:spLocks noGrp="1"/>
          </p:cNvSpPr>
          <p:nvPr>
            <p:ph type="title"/>
          </p:nvPr>
        </p:nvSpPr>
        <p:spPr>
          <a:xfrm>
            <a:off x="4068000" y="744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rPr>
              <a:t>Hypothesis</a:t>
            </a:r>
            <a:endParaRPr sz="2400">
              <a:solidFill>
                <a:srgbClr val="FFFFFF"/>
              </a:solidFill>
            </a:endParaRPr>
          </a:p>
        </p:txBody>
      </p:sp>
      <p:pic>
        <p:nvPicPr>
          <p:cNvPr id="5" name="Picture 2" descr="Image result for CCDC soldier center">
            <a:extLst>
              <a:ext uri="{FF2B5EF4-FFF2-40B4-BE49-F238E27FC236}">
                <a16:creationId xmlns:a16="http://schemas.microsoft.com/office/drawing/2014/main" id="{2181548F-7B2D-44DE-BA65-4CC849B7D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361A4C20-1618-4D84-B20B-665110747B3B}"/>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0"/>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spcBef>
                <a:spcPts val="0"/>
              </a:spcBef>
              <a:buClr>
                <a:srgbClr val="000000"/>
              </a:buClr>
              <a:buSzPts val="2400"/>
            </a:pPr>
            <a:r>
              <a:rPr lang="en-US" sz="2400" b="1" dirty="0">
                <a:solidFill>
                  <a:schemeClr val="bg1">
                    <a:lumMod val="75000"/>
                  </a:schemeClr>
                </a:solidFill>
              </a:rPr>
              <a:t> </a:t>
            </a:r>
            <a:r>
              <a:rPr lang="en-US" sz="2400" dirty="0">
                <a:solidFill>
                  <a:schemeClr val="bg1">
                    <a:lumMod val="75000"/>
                  </a:schemeClr>
                </a:solidFill>
              </a:rPr>
              <a:t>A combination of the two training platforms (the Hybrid condition) will result in the greatest amount of knowledge retention on the virtual reality post-test, due to increased exposure to the material and multiple approaches (academic-focused and task-(oriented) to tutoring.</a:t>
            </a:r>
          </a:p>
          <a:p>
            <a:pPr marL="419100" indent="-342900">
              <a:spcBef>
                <a:spcPts val="0"/>
              </a:spcBef>
              <a:buClr>
                <a:srgbClr val="000000"/>
              </a:buClr>
              <a:buSzPts val="2400"/>
            </a:pPr>
            <a:r>
              <a:rPr lang="en-US" sz="2400" dirty="0"/>
              <a:t>Participants who take more time to complete the training will have greater amounts of knowledge retention, resulting in higher scores on the virtual reality post-test.</a:t>
            </a:r>
          </a:p>
          <a:p>
            <a:pPr marL="76200" indent="0">
              <a:spcBef>
                <a:spcPts val="0"/>
              </a:spcBef>
              <a:buClr>
                <a:srgbClr val="000000"/>
              </a:buClr>
              <a:buSzPts val="2400"/>
              <a:buNone/>
            </a:pPr>
            <a:endParaRPr lang="en-US" sz="2400" dirty="0">
              <a:solidFill>
                <a:schemeClr val="bg1">
                  <a:lumMod val="75000"/>
                </a:schemeClr>
              </a:solidFill>
            </a:endParaRPr>
          </a:p>
          <a:p>
            <a:pPr indent="0">
              <a:buNone/>
            </a:pPr>
            <a:endParaRPr sz="2400" dirty="0"/>
          </a:p>
          <a:p>
            <a:pPr marL="0" indent="0">
              <a:buNone/>
            </a:pPr>
            <a:endParaRPr sz="2400" dirty="0"/>
          </a:p>
          <a:p>
            <a:pPr marL="342900" indent="-342900"/>
            <a:endParaRPr sz="2400" dirty="0"/>
          </a:p>
        </p:txBody>
      </p:sp>
      <p:sp>
        <p:nvSpPr>
          <p:cNvPr id="143" name="Google Shape;143;p40"/>
          <p:cNvSpPr txBox="1">
            <a:spLocks noGrp="1"/>
          </p:cNvSpPr>
          <p:nvPr>
            <p:ph type="title"/>
          </p:nvPr>
        </p:nvSpPr>
        <p:spPr>
          <a:xfrm>
            <a:off x="4068000" y="744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rPr>
              <a:t>Hypothesis</a:t>
            </a:r>
            <a:endParaRPr sz="2400">
              <a:solidFill>
                <a:srgbClr val="FFFFFF"/>
              </a:solidFill>
            </a:endParaRPr>
          </a:p>
        </p:txBody>
      </p:sp>
      <p:pic>
        <p:nvPicPr>
          <p:cNvPr id="5" name="Picture 2" descr="Image result for CCDC soldier center">
            <a:extLst>
              <a:ext uri="{FF2B5EF4-FFF2-40B4-BE49-F238E27FC236}">
                <a16:creationId xmlns:a16="http://schemas.microsoft.com/office/drawing/2014/main" id="{2181548F-7B2D-44DE-BA65-4CC849B7D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47C43DB0-02B9-4D8A-B7C9-48E950C67980}"/>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212610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BDB764-56AF-4C22-B2D6-9E5D1DFD94C9}"/>
              </a:ext>
            </a:extLst>
          </p:cNvPr>
          <p:cNvSpPr>
            <a:spLocks noGrp="1"/>
          </p:cNvSpPr>
          <p:nvPr>
            <p:ph type="body" idx="1"/>
          </p:nvPr>
        </p:nvSpPr>
        <p:spPr>
          <a:xfrm>
            <a:off x="311700" y="961975"/>
            <a:ext cx="8520600" cy="3416400"/>
          </a:xfrm>
        </p:spPr>
        <p:txBody>
          <a:bodyPr/>
          <a:lstStyle/>
          <a:p>
            <a:pPr marL="419100" indent="-342900">
              <a:buSzPts val="2400"/>
            </a:pPr>
            <a:r>
              <a:rPr lang="en-US" sz="3600" b="1" dirty="0">
                <a:solidFill>
                  <a:schemeClr val="bg1">
                    <a:lumMod val="75000"/>
                  </a:schemeClr>
                </a:solidFill>
              </a:rPr>
              <a:t>Introduction/Background</a:t>
            </a:r>
          </a:p>
          <a:p>
            <a:pPr marL="419100" indent="-342900">
              <a:buSzPts val="2400"/>
            </a:pPr>
            <a:r>
              <a:rPr lang="en-US" sz="3600" b="1" dirty="0">
                <a:solidFill>
                  <a:schemeClr val="tx1"/>
                </a:solidFill>
              </a:rPr>
              <a:t>Methodology</a:t>
            </a:r>
          </a:p>
          <a:p>
            <a:pPr marL="419100" indent="-342900">
              <a:buSzPts val="2400"/>
            </a:pPr>
            <a:r>
              <a:rPr lang="en-US" sz="3600" b="1" dirty="0">
                <a:solidFill>
                  <a:schemeClr val="bg1">
                    <a:lumMod val="75000"/>
                  </a:schemeClr>
                </a:solidFill>
              </a:rPr>
              <a:t>Results</a:t>
            </a:r>
          </a:p>
          <a:p>
            <a:pPr marL="419100" indent="-342900">
              <a:buSzPts val="2400"/>
            </a:pPr>
            <a:r>
              <a:rPr lang="en-US" sz="3600" b="1" dirty="0">
                <a:solidFill>
                  <a:schemeClr val="bg1">
                    <a:lumMod val="75000"/>
                  </a:schemeClr>
                </a:solidFill>
              </a:rPr>
              <a:t>Discussion</a:t>
            </a:r>
          </a:p>
          <a:p>
            <a:pPr marL="419100" indent="-342900">
              <a:buSzPts val="2400"/>
            </a:pPr>
            <a:r>
              <a:rPr lang="en-US" sz="3600" b="1" dirty="0">
                <a:solidFill>
                  <a:schemeClr val="bg1">
                    <a:lumMod val="75000"/>
                  </a:schemeClr>
                </a:solidFill>
              </a:rPr>
              <a:t>Future Research</a:t>
            </a:r>
            <a:endParaRPr lang="en-US" sz="2800" b="1" dirty="0">
              <a:solidFill>
                <a:schemeClr val="bg1">
                  <a:lumMod val="75000"/>
                </a:schemeClr>
              </a:solidFill>
            </a:endParaRPr>
          </a:p>
          <a:p>
            <a:pPr marL="0" indent="0">
              <a:buNone/>
            </a:pPr>
            <a:endParaRPr lang="en-US" sz="2400" dirty="0">
              <a:latin typeface="Calibri" panose="020F0502020204030204" pitchFamily="34" charset="0"/>
              <a:cs typeface="Calibri" panose="020F0502020204030204" pitchFamily="34" charset="0"/>
            </a:endParaRPr>
          </a:p>
        </p:txBody>
      </p:sp>
      <p:sp>
        <p:nvSpPr>
          <p:cNvPr id="4" name="Google Shape;112;p35">
            <a:extLst>
              <a:ext uri="{FF2B5EF4-FFF2-40B4-BE49-F238E27FC236}">
                <a16:creationId xmlns:a16="http://schemas.microsoft.com/office/drawing/2014/main" id="{AC33B98C-D931-43F2-A076-B2AB0FC878B6}"/>
              </a:ext>
            </a:extLst>
          </p:cNvPr>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 sz="2400" dirty="0">
                <a:solidFill>
                  <a:srgbClr val="FFFFFF"/>
                </a:solidFill>
              </a:rPr>
              <a:t>A</a:t>
            </a:r>
            <a:r>
              <a:rPr lang="en-US" sz="2400" dirty="0">
                <a:solidFill>
                  <a:srgbClr val="FFFFFF"/>
                </a:solidFill>
              </a:rPr>
              <a:t>genda</a:t>
            </a:r>
            <a:endParaRPr sz="2400" dirty="0">
              <a:solidFill>
                <a:srgbClr val="FFFFFF"/>
              </a:solidFill>
            </a:endParaRPr>
          </a:p>
        </p:txBody>
      </p:sp>
      <p:pic>
        <p:nvPicPr>
          <p:cNvPr id="7" name="Picture 2" descr="Image result for CCDC soldier center">
            <a:extLst>
              <a:ext uri="{FF2B5EF4-FFF2-40B4-BE49-F238E27FC236}">
                <a16:creationId xmlns:a16="http://schemas.microsoft.com/office/drawing/2014/main" id="{9494BE80-2F17-4B66-B728-69614429A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14F4EDFB-8457-4DC9-B8A5-961329D86B0F}"/>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74900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51 Participants (39 usable sets of data)</a:t>
            </a:r>
          </a:p>
          <a:p>
            <a:pPr marL="533400" lvl="1" indent="0">
              <a:buSzPts val="2400"/>
              <a:buNone/>
            </a:pPr>
            <a:endParaRPr lang="en-US" sz="1866" dirty="0"/>
          </a:p>
          <a:p>
            <a:pPr indent="0">
              <a:spcBef>
                <a:spcPts val="0"/>
              </a:spcBef>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Participants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3F6313C3-3BAB-40F8-83E8-8A4CA2A8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8E81D02D-563F-4A5B-B061-A7CA0FB69356}"/>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65083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51 Participants (39 usable sets of data)</a:t>
            </a:r>
          </a:p>
          <a:p>
            <a:pPr marL="876300" lvl="1" indent="-342900">
              <a:buSzPts val="2400"/>
            </a:pPr>
            <a:r>
              <a:rPr lang="en-US" sz="1866" dirty="0"/>
              <a:t>USMA Cadets</a:t>
            </a:r>
          </a:p>
          <a:p>
            <a:pPr marL="533400" lvl="1" indent="0">
              <a:buSzPts val="2400"/>
              <a:buNone/>
            </a:pPr>
            <a:endParaRPr lang="en-US" sz="1866" dirty="0"/>
          </a:p>
          <a:p>
            <a:pPr indent="0">
              <a:spcBef>
                <a:spcPts val="0"/>
              </a:spcBef>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Participants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3F6313C3-3BAB-40F8-83E8-8A4CA2A8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8F6E4F10-E1B7-43CA-8A96-449967DC4249}"/>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266447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51 Participants (39 usable sets of data)</a:t>
            </a:r>
          </a:p>
          <a:p>
            <a:pPr marL="876300" lvl="1" indent="-342900">
              <a:buSzPts val="2400"/>
            </a:pPr>
            <a:r>
              <a:rPr lang="en-US" sz="1866" dirty="0"/>
              <a:t>USMA Cadets</a:t>
            </a:r>
          </a:p>
          <a:p>
            <a:pPr marL="876300" lvl="1" indent="-342900">
              <a:buSzPts val="2400"/>
            </a:pPr>
            <a:r>
              <a:rPr lang="en-US" sz="1866" dirty="0"/>
              <a:t>44 males and 7 females</a:t>
            </a:r>
          </a:p>
          <a:p>
            <a:pPr marL="533400" lvl="1" indent="0">
              <a:buSzPts val="2400"/>
              <a:buNone/>
            </a:pPr>
            <a:endParaRPr lang="en-US" sz="1866" dirty="0"/>
          </a:p>
          <a:p>
            <a:pPr indent="0">
              <a:spcBef>
                <a:spcPts val="0"/>
              </a:spcBef>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Participants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3F6313C3-3BAB-40F8-83E8-8A4CA2A8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3B14CB7A-FFEA-4FDC-A65F-F90DA773F26A}"/>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304635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51 Participants (39 usable sets of data)</a:t>
            </a:r>
          </a:p>
          <a:p>
            <a:pPr marL="876300" lvl="1" indent="-342900">
              <a:buSzPts val="2400"/>
            </a:pPr>
            <a:r>
              <a:rPr lang="en-US" sz="1866" dirty="0"/>
              <a:t>USMA Cadets</a:t>
            </a:r>
          </a:p>
          <a:p>
            <a:pPr marL="876300" lvl="1" indent="-342900">
              <a:buSzPts val="2400"/>
            </a:pPr>
            <a:r>
              <a:rPr lang="en-US" sz="1866" dirty="0"/>
              <a:t>44 males and 7 females</a:t>
            </a:r>
          </a:p>
          <a:p>
            <a:pPr marL="876300" lvl="1" indent="-342900">
              <a:buSzPts val="2400"/>
            </a:pPr>
            <a:r>
              <a:rPr lang="en-US" sz="1866" dirty="0"/>
              <a:t>Age range of 18-24</a:t>
            </a:r>
          </a:p>
          <a:p>
            <a:pPr marL="533400" lvl="1" indent="0">
              <a:buSzPts val="2400"/>
              <a:buNone/>
            </a:pPr>
            <a:endParaRPr lang="en-US" sz="1866" dirty="0"/>
          </a:p>
          <a:p>
            <a:pPr indent="0">
              <a:spcBef>
                <a:spcPts val="0"/>
              </a:spcBef>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Participants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3F6313C3-3BAB-40F8-83E8-8A4CA2A8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84BCF690-4850-4B22-AA2B-282222AC70FA}"/>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4168771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2"/>
          <p:cNvSpPr txBox="1">
            <a:spLocks noGrp="1"/>
          </p:cNvSpPr>
          <p:nvPr>
            <p:ph type="title"/>
          </p:nvPr>
        </p:nvSpPr>
        <p:spPr>
          <a:xfrm>
            <a:off x="5471700" y="78600"/>
            <a:ext cx="336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rPr>
              <a:t>Power Analysis</a:t>
            </a:r>
            <a:endParaRPr sz="2400">
              <a:solidFill>
                <a:srgbClr val="FFFFFF"/>
              </a:solidFill>
            </a:endParaRPr>
          </a:p>
        </p:txBody>
      </p:sp>
      <p:sp>
        <p:nvSpPr>
          <p:cNvPr id="155" name="Google Shape;155;p42"/>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For power of 0.90, with significance level of 0.05, we need to run 22 participants per group, for a total of 66 participants. </a:t>
            </a:r>
            <a:endParaRPr sz="2400" dirty="0"/>
          </a:p>
          <a:p>
            <a:pPr marL="0" lvl="0" indent="0" algn="l" rtl="0">
              <a:spcBef>
                <a:spcPts val="853"/>
              </a:spcBef>
              <a:spcAft>
                <a:spcPts val="0"/>
              </a:spcAft>
              <a:buNone/>
            </a:pPr>
            <a:endParaRPr sz="2400" dirty="0"/>
          </a:p>
          <a:p>
            <a:pPr marL="457200" lvl="0" indent="0" algn="l" rtl="0">
              <a:spcBef>
                <a:spcPts val="853"/>
              </a:spcBef>
              <a:spcAft>
                <a:spcPts val="0"/>
              </a:spcAft>
              <a:buNone/>
            </a:pPr>
            <a:endParaRPr sz="2400" dirty="0"/>
          </a:p>
        </p:txBody>
      </p:sp>
      <p:pic>
        <p:nvPicPr>
          <p:cNvPr id="156" name="Google Shape;156;p42"/>
          <p:cNvPicPr preferRelativeResize="0"/>
          <p:nvPr/>
        </p:nvPicPr>
        <p:blipFill>
          <a:blip r:embed="rId3">
            <a:alphaModFix/>
          </a:blip>
          <a:stretch>
            <a:fillRect/>
          </a:stretch>
        </p:blipFill>
        <p:spPr>
          <a:xfrm>
            <a:off x="2281367" y="2399255"/>
            <a:ext cx="4581275" cy="2270950"/>
          </a:xfrm>
          <a:prstGeom prst="rect">
            <a:avLst/>
          </a:prstGeom>
          <a:noFill/>
          <a:ln>
            <a:noFill/>
          </a:ln>
        </p:spPr>
      </p:pic>
      <p:pic>
        <p:nvPicPr>
          <p:cNvPr id="5" name="Picture 2" descr="Image result for CCDC soldier center">
            <a:extLst>
              <a:ext uri="{FF2B5EF4-FFF2-40B4-BE49-F238E27FC236}">
                <a16:creationId xmlns:a16="http://schemas.microsoft.com/office/drawing/2014/main" id="{23DDB6BF-1D3C-43EC-A806-6D2FC200B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A247D4C3-7066-492A-8296-BB521F79F752}"/>
              </a:ext>
            </a:extLst>
          </p:cNvPr>
          <p:cNvPicPr preferRelativeResize="0"/>
          <p:nvPr/>
        </p:nvPicPr>
        <p:blipFill rotWithShape="1">
          <a:blip r:embed="rId5">
            <a:alphaModFix/>
          </a:blip>
          <a:srcRect/>
          <a:stretch/>
        </p:blipFill>
        <p:spPr>
          <a:xfrm>
            <a:off x="0" y="4624704"/>
            <a:ext cx="2360951" cy="5187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Single room with in station configured for data collection</a:t>
            </a:r>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61CB2491-85E6-4EB9-9259-78DE47F97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28E31978-EE61-4C03-8255-5CB2A6BF96A4}"/>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340749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D76D61D0-C9D3-4383-857F-7BED7928030A}"/>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Single room with in station configured for data collection:</a:t>
            </a:r>
          </a:p>
          <a:p>
            <a:pPr marL="876300" lvl="1" indent="-342900">
              <a:buSzPts val="2400"/>
            </a:pPr>
            <a:r>
              <a:rPr lang="en-US" sz="1866" dirty="0">
                <a:solidFill>
                  <a:schemeClr val="tx1"/>
                </a:solidFill>
              </a:rPr>
              <a:t>Commercial off the shelf laptop with a 15” display</a:t>
            </a:r>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68BE4730-9700-4D01-BF49-5B5E968E1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A635E0F3-A5A1-43CD-BB8C-6CDFB76F3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60675"/>
            <a:ext cx="2839212" cy="283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90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BDB764-56AF-4C22-B2D6-9E5D1DFD94C9}"/>
              </a:ext>
            </a:extLst>
          </p:cNvPr>
          <p:cNvSpPr>
            <a:spLocks noGrp="1"/>
          </p:cNvSpPr>
          <p:nvPr>
            <p:ph type="body" idx="1"/>
          </p:nvPr>
        </p:nvSpPr>
        <p:spPr>
          <a:xfrm>
            <a:off x="311700" y="961975"/>
            <a:ext cx="8520600" cy="3416400"/>
          </a:xfrm>
        </p:spPr>
        <p:txBody>
          <a:bodyPr/>
          <a:lstStyle/>
          <a:p>
            <a:pPr marL="419100" indent="-342900">
              <a:buSzPts val="2400"/>
            </a:pPr>
            <a:r>
              <a:rPr lang="en-US" sz="3600" b="1" dirty="0">
                <a:solidFill>
                  <a:schemeClr val="tx1"/>
                </a:solidFill>
              </a:rPr>
              <a:t>Introduction/Background</a:t>
            </a:r>
          </a:p>
          <a:p>
            <a:pPr marL="419100" indent="-342900">
              <a:buSzPts val="2400"/>
            </a:pPr>
            <a:r>
              <a:rPr lang="en-US" sz="3600" b="1" dirty="0">
                <a:solidFill>
                  <a:schemeClr val="tx1"/>
                </a:solidFill>
              </a:rPr>
              <a:t>Methodology</a:t>
            </a:r>
          </a:p>
          <a:p>
            <a:pPr marL="419100" indent="-342900">
              <a:buSzPts val="2400"/>
            </a:pPr>
            <a:r>
              <a:rPr lang="en-US" sz="3600" b="1" dirty="0">
                <a:solidFill>
                  <a:schemeClr val="tx1"/>
                </a:solidFill>
              </a:rPr>
              <a:t>Results</a:t>
            </a:r>
          </a:p>
          <a:p>
            <a:pPr marL="419100" indent="-342900">
              <a:buSzPts val="2400"/>
            </a:pPr>
            <a:r>
              <a:rPr lang="en-US" sz="3600" b="1" dirty="0">
                <a:solidFill>
                  <a:schemeClr val="tx1"/>
                </a:solidFill>
              </a:rPr>
              <a:t>Discussion</a:t>
            </a:r>
          </a:p>
          <a:p>
            <a:pPr marL="419100" indent="-342900">
              <a:buSzPts val="2400"/>
            </a:pPr>
            <a:r>
              <a:rPr lang="en-US" sz="3600" b="1" dirty="0">
                <a:solidFill>
                  <a:schemeClr val="tx1"/>
                </a:solidFill>
              </a:rPr>
              <a:t>Future Research</a:t>
            </a:r>
            <a:endParaRPr lang="en-US" sz="2800" b="1" dirty="0">
              <a:solidFill>
                <a:schemeClr val="tx1"/>
              </a:solidFill>
            </a:endParaRPr>
          </a:p>
          <a:p>
            <a:pPr marL="0" indent="0">
              <a:buNone/>
            </a:pPr>
            <a:endParaRPr lang="en-US" sz="2400" dirty="0">
              <a:latin typeface="Calibri" panose="020F0502020204030204" pitchFamily="34" charset="0"/>
              <a:cs typeface="Calibri" panose="020F0502020204030204" pitchFamily="34" charset="0"/>
            </a:endParaRPr>
          </a:p>
        </p:txBody>
      </p:sp>
      <p:sp>
        <p:nvSpPr>
          <p:cNvPr id="4" name="Google Shape;112;p35">
            <a:extLst>
              <a:ext uri="{FF2B5EF4-FFF2-40B4-BE49-F238E27FC236}">
                <a16:creationId xmlns:a16="http://schemas.microsoft.com/office/drawing/2014/main" id="{AC33B98C-D931-43F2-A076-B2AB0FC878B6}"/>
              </a:ext>
            </a:extLst>
          </p:cNvPr>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 sz="2400" dirty="0">
                <a:solidFill>
                  <a:srgbClr val="FFFFFF"/>
                </a:solidFill>
              </a:rPr>
              <a:t>A</a:t>
            </a:r>
            <a:r>
              <a:rPr lang="en-US" sz="2400" dirty="0">
                <a:solidFill>
                  <a:srgbClr val="FFFFFF"/>
                </a:solidFill>
              </a:rPr>
              <a:t>genda</a:t>
            </a:r>
            <a:endParaRPr sz="2400" dirty="0">
              <a:solidFill>
                <a:srgbClr val="FFFFFF"/>
              </a:solidFill>
            </a:endParaRPr>
          </a:p>
        </p:txBody>
      </p:sp>
      <p:pic>
        <p:nvPicPr>
          <p:cNvPr id="7" name="Picture 2" descr="Image result for CCDC soldier center">
            <a:extLst>
              <a:ext uri="{FF2B5EF4-FFF2-40B4-BE49-F238E27FC236}">
                <a16:creationId xmlns:a16="http://schemas.microsoft.com/office/drawing/2014/main" id="{9494BE80-2F17-4B66-B728-69614429A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63BFDA23-1D5D-4313-819C-632012B31296}"/>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149892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9"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D743A35A-C73B-49A3-8389-182DBDA7897C}"/>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Single room with in station configured for data collection:</a:t>
            </a:r>
          </a:p>
          <a:p>
            <a:pPr marL="876300" lvl="1" indent="-342900">
              <a:buSzPts val="2400"/>
            </a:pPr>
            <a:r>
              <a:rPr lang="en-US" sz="1866" dirty="0"/>
              <a:t>Commercial off the shelf laptop with a 15” display</a:t>
            </a:r>
          </a:p>
          <a:p>
            <a:pPr marL="876300" lvl="1" indent="-342900">
              <a:buSzPts val="2400"/>
            </a:pPr>
            <a:r>
              <a:rPr lang="en-US" sz="1866" dirty="0"/>
              <a:t>HTC </a:t>
            </a:r>
            <a:r>
              <a:rPr lang="en-US" sz="1866" dirty="0" err="1"/>
              <a:t>Vive</a:t>
            </a:r>
            <a:r>
              <a:rPr lang="en-US" sz="1866" dirty="0"/>
              <a:t> Virtual reality headset</a:t>
            </a:r>
          </a:p>
          <a:p>
            <a:pPr marL="876300" lvl="1" indent="-342900">
              <a:buSzPts val="2400"/>
            </a:pPr>
            <a:r>
              <a:rPr lang="en-US" sz="1866" dirty="0"/>
              <a:t>Two 3D VR hand controllers</a:t>
            </a:r>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CEC01D76-8352-4115-ABCA-C2ACA830E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111;p13" descr="https://lh6.googleusercontent.com/bgOMqso11OqE13PqTH2L6E5QO5gJ2OQWmtG5PS6CFzj1NSezX7pWX_1GQjZBOmf-MGqbj4oMDUSNthycruaVU9_Lu94FPeBZ8r3A6qz_D6NUAfbP35jnaHl0_PcH23vZ67HMpxTyH4M">
            <a:extLst>
              <a:ext uri="{FF2B5EF4-FFF2-40B4-BE49-F238E27FC236}">
                <a16:creationId xmlns:a16="http://schemas.microsoft.com/office/drawing/2014/main" id="{9944C9D6-F381-497D-8472-7B0C84BF86F4}"/>
              </a:ext>
            </a:extLst>
          </p:cNvPr>
          <p:cNvPicPr preferRelativeResize="0"/>
          <p:nvPr/>
        </p:nvPicPr>
        <p:blipFill rotWithShape="1">
          <a:blip r:embed="rId5">
            <a:alphaModFix/>
          </a:blip>
          <a:srcRect/>
          <a:stretch/>
        </p:blipFill>
        <p:spPr>
          <a:xfrm flipH="1">
            <a:off x="6166014" y="1624175"/>
            <a:ext cx="2760816" cy="2656106"/>
          </a:xfrm>
          <a:prstGeom prst="rect">
            <a:avLst/>
          </a:prstGeom>
          <a:noFill/>
          <a:ln>
            <a:noFill/>
          </a:ln>
        </p:spPr>
      </p:pic>
      <p:pic>
        <p:nvPicPr>
          <p:cNvPr id="10" name="Picture 2" descr="Related image">
            <a:extLst>
              <a:ext uri="{FF2B5EF4-FFF2-40B4-BE49-F238E27FC236}">
                <a16:creationId xmlns:a16="http://schemas.microsoft.com/office/drawing/2014/main" id="{F1825C12-9353-4041-8F32-8A0F18235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60675"/>
            <a:ext cx="2839212" cy="283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56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8"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5CA84F32-520A-4AC4-8F5A-2BD9BB3E4E1B}"/>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pic>
        <p:nvPicPr>
          <p:cNvPr id="5" name="Picture 2" descr="Related image">
            <a:extLst>
              <a:ext uri="{FF2B5EF4-FFF2-40B4-BE49-F238E27FC236}">
                <a16:creationId xmlns:a16="http://schemas.microsoft.com/office/drawing/2014/main" id="{9C189551-7AD6-4CD8-84E2-6A017AE8C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60675"/>
            <a:ext cx="2839212" cy="2839212"/>
          </a:xfrm>
          <a:prstGeom prst="rect">
            <a:avLst/>
          </a:prstGeom>
          <a:noFill/>
          <a:extLst>
            <a:ext uri="{909E8E84-426E-40DD-AFC4-6F175D3DCCD1}">
              <a14:hiddenFill xmlns:a14="http://schemas.microsoft.com/office/drawing/2010/main">
                <a:solidFill>
                  <a:srgbClr val="FFFFFF"/>
                </a:solidFill>
              </a14:hiddenFill>
            </a:ext>
          </a:extLst>
        </p:spPr>
      </p:pic>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Single room with in station configured for data collection:</a:t>
            </a:r>
          </a:p>
          <a:p>
            <a:pPr marL="876300" lvl="1" indent="-342900">
              <a:buSzPts val="2400"/>
            </a:pPr>
            <a:r>
              <a:rPr lang="en-US" sz="1866" dirty="0">
                <a:solidFill>
                  <a:schemeClr val="tx1"/>
                </a:solidFill>
              </a:rPr>
              <a:t>Commercial off the shelf laptop with a 15” display</a:t>
            </a:r>
          </a:p>
          <a:p>
            <a:pPr marL="876300" lvl="1" indent="-342900">
              <a:buSzPts val="2400"/>
            </a:pPr>
            <a:r>
              <a:rPr lang="en-US" sz="1866" dirty="0">
                <a:solidFill>
                  <a:schemeClr val="tx1"/>
                </a:solidFill>
              </a:rPr>
              <a:t>HTC </a:t>
            </a:r>
            <a:r>
              <a:rPr lang="en-US" sz="1866" dirty="0" err="1">
                <a:solidFill>
                  <a:schemeClr val="tx1"/>
                </a:solidFill>
              </a:rPr>
              <a:t>Vive</a:t>
            </a:r>
            <a:r>
              <a:rPr lang="en-US" sz="1866" dirty="0">
                <a:solidFill>
                  <a:schemeClr val="tx1"/>
                </a:solidFill>
              </a:rPr>
              <a:t> Virtual reality headset</a:t>
            </a:r>
          </a:p>
          <a:p>
            <a:pPr marL="876300" lvl="1" indent="-342900">
              <a:buSzPts val="2400"/>
            </a:pPr>
            <a:r>
              <a:rPr lang="en-US" sz="1866" dirty="0">
                <a:solidFill>
                  <a:schemeClr val="tx1"/>
                </a:solidFill>
              </a:rPr>
              <a:t>Two 3D VR hand controllers</a:t>
            </a:r>
          </a:p>
          <a:p>
            <a:pPr marL="876300" lvl="1" indent="-342900">
              <a:buSzPts val="2400"/>
            </a:pPr>
            <a:r>
              <a:rPr lang="en-US" sz="1866" dirty="0">
                <a:solidFill>
                  <a:schemeClr val="tx1"/>
                </a:solidFill>
              </a:rPr>
              <a:t>Over the ear headphones</a:t>
            </a:r>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AB477908-71D4-4F9B-AB25-9FFAA3895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gaming headphones png">
            <a:extLst>
              <a:ext uri="{FF2B5EF4-FFF2-40B4-BE49-F238E27FC236}">
                <a16:creationId xmlns:a16="http://schemas.microsoft.com/office/drawing/2014/main" id="{563164FC-6A53-43F3-A37D-CBDB98D508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6810" y="2371010"/>
            <a:ext cx="4209697" cy="2763371"/>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11;p13" descr="https://lh6.googleusercontent.com/bgOMqso11OqE13PqTH2L6E5QO5gJ2OQWmtG5PS6CFzj1NSezX7pWX_1GQjZBOmf-MGqbj4oMDUSNthycruaVU9_Lu94FPeBZ8r3A6qz_D6NUAfbP35jnaHl0_PcH23vZ67HMpxTyH4M">
            <a:extLst>
              <a:ext uri="{FF2B5EF4-FFF2-40B4-BE49-F238E27FC236}">
                <a16:creationId xmlns:a16="http://schemas.microsoft.com/office/drawing/2014/main" id="{8F033814-BD85-4B1E-A49E-C035120435C2}"/>
              </a:ext>
            </a:extLst>
          </p:cNvPr>
          <p:cNvPicPr preferRelativeResize="0"/>
          <p:nvPr/>
        </p:nvPicPr>
        <p:blipFill rotWithShape="1">
          <a:blip r:embed="rId7">
            <a:alphaModFix/>
          </a:blip>
          <a:srcRect/>
          <a:stretch/>
        </p:blipFill>
        <p:spPr>
          <a:xfrm flipH="1">
            <a:off x="6166014" y="1624175"/>
            <a:ext cx="2760816" cy="2656106"/>
          </a:xfrm>
          <a:prstGeom prst="rect">
            <a:avLst/>
          </a:prstGeom>
          <a:noFill/>
          <a:ln>
            <a:noFill/>
          </a:ln>
        </p:spPr>
      </p:pic>
    </p:spTree>
    <p:extLst>
      <p:ext uri="{BB962C8B-B14F-4D97-AF65-F5344CB8AC3E}">
        <p14:creationId xmlns:p14="http://schemas.microsoft.com/office/powerpoint/2010/main" val="2128693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i="1" dirty="0"/>
              <a:t>The Generalized Intelligent Framework for Tutoring (GIFT)</a:t>
            </a:r>
          </a:p>
          <a:p>
            <a:pPr marL="419100" indent="-342900">
              <a:buSzPts val="2400"/>
            </a:pPr>
            <a:r>
              <a:rPr lang="en-US" sz="2400" i="1" dirty="0">
                <a:solidFill>
                  <a:schemeClr val="bg1">
                    <a:lumMod val="75000"/>
                  </a:schemeClr>
                </a:solidFill>
              </a:rPr>
              <a:t>The Boeing Intelligent Tutoring System (ITS)</a:t>
            </a:r>
          </a:p>
          <a:p>
            <a:pPr marL="419100" indent="-342900">
              <a:buSzPts val="2400"/>
            </a:pPr>
            <a:r>
              <a:rPr lang="en-US" sz="2400" i="1" dirty="0">
                <a:solidFill>
                  <a:schemeClr val="bg1">
                    <a:lumMod val="75000"/>
                  </a:schemeClr>
                </a:solidFill>
              </a:rPr>
              <a:t>The Integrated GIFT/Boeing-ITS Hybrid Prototype (Hybrid)</a:t>
            </a:r>
          </a:p>
          <a:p>
            <a:pPr marL="419100" indent="-342900">
              <a:buSzPts val="2400"/>
            </a:pPr>
            <a:r>
              <a:rPr lang="en-US" sz="2400" i="1" dirty="0">
                <a:solidFill>
                  <a:schemeClr val="bg1">
                    <a:lumMod val="75000"/>
                  </a:schemeClr>
                </a:solidFill>
              </a:rPr>
              <a:t>Extended Reality learning Framework (XRLF)</a:t>
            </a:r>
          </a:p>
          <a:p>
            <a:pPr marL="533400" lvl="1" indent="0">
              <a:buSzPts val="2400"/>
              <a:buNone/>
            </a:pPr>
            <a:endParaRPr lang="en-US" sz="1866" dirty="0"/>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5C6D7AD3-AC71-4EC4-B980-7DD28CC75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9E2030DA-7E32-44B9-893B-8A8273854E66}"/>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692062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i="1" dirty="0">
                <a:solidFill>
                  <a:schemeClr val="bg1">
                    <a:lumMod val="75000"/>
                  </a:schemeClr>
                </a:solidFill>
              </a:rPr>
              <a:t>The Generalized Intelligent Framework for Tutoring (GIFT)</a:t>
            </a:r>
          </a:p>
          <a:p>
            <a:pPr marL="419100" indent="-342900">
              <a:buSzPts val="2400"/>
            </a:pPr>
            <a:r>
              <a:rPr lang="en-US" sz="2400" i="1" dirty="0"/>
              <a:t>The Boeing Intelligent Tutoring System (ITS)</a:t>
            </a:r>
          </a:p>
          <a:p>
            <a:pPr marL="419100" indent="-342900">
              <a:buSzPts val="2400"/>
            </a:pPr>
            <a:r>
              <a:rPr lang="en-US" sz="2400" i="1" dirty="0">
                <a:solidFill>
                  <a:schemeClr val="bg1">
                    <a:lumMod val="75000"/>
                  </a:schemeClr>
                </a:solidFill>
              </a:rPr>
              <a:t>The Integrated GIFT/Boeing-ITS Hybrid Prototype (Hybrid)</a:t>
            </a:r>
          </a:p>
          <a:p>
            <a:pPr marL="419100" indent="-342900">
              <a:buSzPts val="2400"/>
            </a:pPr>
            <a:r>
              <a:rPr lang="en-US" sz="2400" i="1" dirty="0">
                <a:solidFill>
                  <a:schemeClr val="bg1">
                    <a:lumMod val="75000"/>
                  </a:schemeClr>
                </a:solidFill>
              </a:rPr>
              <a:t>Extended Reality learning Framework (XRLF)</a:t>
            </a:r>
          </a:p>
          <a:p>
            <a:pPr marL="533400" lvl="1" indent="0">
              <a:buSzPts val="2400"/>
              <a:buNone/>
            </a:pPr>
            <a:endParaRPr lang="en-US" sz="1866" dirty="0"/>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BA29C4AA-3920-4492-847A-D770DE52B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D7AE97D0-5348-4155-A6FD-4558B8CD4D7A}"/>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771613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8">
                                            <p:txEl>
                                              <p:pRg st="2" end="2"/>
                                            </p:txEl>
                                          </p:spTgt>
                                        </p:tgtEl>
                                      </p:cBhvr>
                                    </p:animEffect>
                                    <p:set>
                                      <p:cBhvr>
                                        <p:cTn id="7" dur="1" fill="hold">
                                          <p:stCondLst>
                                            <p:cond delay="499"/>
                                          </p:stCondLst>
                                        </p:cTn>
                                        <p:tgtEl>
                                          <p:spTgt spid="148">
                                            <p:txEl>
                                              <p:pRg st="2" end="2"/>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8">
                                            <p:txEl>
                                              <p:pRg st="3" end="3"/>
                                            </p:txEl>
                                          </p:spTgt>
                                        </p:tgtEl>
                                      </p:cBhvr>
                                    </p:animEffect>
                                    <p:set>
                                      <p:cBhvr>
                                        <p:cTn id="10" dur="1" fill="hold">
                                          <p:stCondLst>
                                            <p:cond delay="499"/>
                                          </p:stCondLst>
                                        </p:cTn>
                                        <p:tgtEl>
                                          <p:spTgt spid="148">
                                            <p:txEl>
                                              <p:pRg st="3" end="3"/>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48">
                                            <p:txEl>
                                              <p:pRg st="0" end="0"/>
                                            </p:txEl>
                                          </p:spTgt>
                                        </p:tgtEl>
                                      </p:cBhvr>
                                    </p:animEffect>
                                    <p:set>
                                      <p:cBhvr>
                                        <p:cTn id="13" dur="1" fill="hold">
                                          <p:stCondLst>
                                            <p:cond delay="499"/>
                                          </p:stCondLst>
                                        </p:cTn>
                                        <p:tgtEl>
                                          <p:spTgt spid="14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endParaRPr lang="en-US" sz="2400" i="1" dirty="0"/>
          </a:p>
          <a:p>
            <a:pPr marL="419100" indent="-342900">
              <a:buSzPts val="2400"/>
            </a:pPr>
            <a:r>
              <a:rPr lang="en-US" sz="2400" i="1" dirty="0"/>
              <a:t>The Boeing Intelligent Tutoring System (ITS)</a:t>
            </a:r>
          </a:p>
          <a:p>
            <a:pPr marL="876300" lvl="1" indent="-342900">
              <a:buSzPts val="2400"/>
            </a:pPr>
            <a:r>
              <a:rPr lang="en-US" sz="2000" i="1" dirty="0"/>
              <a:t>The Boeing ITS features 3 components: </a:t>
            </a:r>
          </a:p>
          <a:p>
            <a:pPr marL="1333500" lvl="2" indent="-342900">
              <a:buSzPts val="2400"/>
            </a:pPr>
            <a:r>
              <a:rPr lang="en-US" sz="1400" i="1" dirty="0"/>
              <a:t>Student Model</a:t>
            </a:r>
          </a:p>
          <a:p>
            <a:pPr marL="1790700" lvl="3" indent="-342900">
              <a:buSzPts val="2400"/>
            </a:pPr>
            <a:r>
              <a:rPr lang="en-US" sz="1200" dirty="0"/>
              <a:t>changes due to learning are reflected across exercises, as the score increases due to correct performance, or decreases as errors are made. </a:t>
            </a:r>
            <a:endParaRPr lang="en-US" sz="1200" i="1" dirty="0"/>
          </a:p>
          <a:p>
            <a:pPr marL="1333500" lvl="2" indent="-342900">
              <a:buSzPts val="2400"/>
            </a:pPr>
            <a:r>
              <a:rPr lang="en-US" sz="1400" i="1" dirty="0"/>
              <a:t>Instructional Model</a:t>
            </a:r>
          </a:p>
          <a:p>
            <a:pPr marL="1790700" lvl="3" indent="-342900">
              <a:buSzPts val="2400"/>
            </a:pPr>
            <a:r>
              <a:rPr lang="en-US" sz="1200" dirty="0"/>
              <a:t>provides within-scenario feedback to guide the student, as well as performance summaries across all learning objectives at the end of the lesson scenario.</a:t>
            </a:r>
            <a:endParaRPr lang="en-US" sz="1200" i="1" dirty="0"/>
          </a:p>
          <a:p>
            <a:pPr marL="1333500" lvl="2" indent="-342900">
              <a:buSzPts val="2400"/>
            </a:pPr>
            <a:r>
              <a:rPr lang="en-US" sz="1400" i="1" dirty="0"/>
              <a:t>Expert Model</a:t>
            </a:r>
          </a:p>
          <a:p>
            <a:pPr marL="1790700" lvl="3" indent="-342900">
              <a:buSzPts val="2400"/>
            </a:pPr>
            <a:r>
              <a:rPr lang="en-US" sz="1200" dirty="0"/>
              <a:t>captures the expert’s summary of the situation (representation of the problem) and the rationales for the possible next steps.</a:t>
            </a:r>
            <a:endParaRPr lang="en-US" sz="1200" i="1" dirty="0"/>
          </a:p>
          <a:p>
            <a:pPr marL="533400" lvl="1" indent="0">
              <a:buSzPts val="2400"/>
              <a:buNone/>
            </a:pPr>
            <a:endParaRPr lang="en-US" sz="1866" dirty="0"/>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BA29C4AA-3920-4492-847A-D770DE52B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D7AE97D0-5348-4155-A6FD-4558B8CD4D7A}"/>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062260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xEl>
                                              <p:pRg st="3" end="3"/>
                                            </p:txEl>
                                          </p:spTgt>
                                        </p:tgtEl>
                                        <p:attrNameLst>
                                          <p:attrName>style.visibility</p:attrName>
                                        </p:attrNameLst>
                                      </p:cBhvr>
                                      <p:to>
                                        <p:strVal val="visible"/>
                                      </p:to>
                                    </p:set>
                                    <p:animEffect transition="in" filter="fade">
                                      <p:cBhvr>
                                        <p:cTn id="7" dur="500"/>
                                        <p:tgtEl>
                                          <p:spTgt spid="14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8">
                                            <p:txEl>
                                              <p:pRg st="4" end="4"/>
                                            </p:txEl>
                                          </p:spTgt>
                                        </p:tgtEl>
                                        <p:attrNameLst>
                                          <p:attrName>style.visibility</p:attrName>
                                        </p:attrNameLst>
                                      </p:cBhvr>
                                      <p:to>
                                        <p:strVal val="visible"/>
                                      </p:to>
                                    </p:set>
                                    <p:animEffect transition="in" filter="fade">
                                      <p:cBhvr>
                                        <p:cTn id="10" dur="500"/>
                                        <p:tgtEl>
                                          <p:spTgt spid="14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8">
                                            <p:txEl>
                                              <p:pRg st="5" end="5"/>
                                            </p:txEl>
                                          </p:spTgt>
                                        </p:tgtEl>
                                        <p:attrNameLst>
                                          <p:attrName>style.visibility</p:attrName>
                                        </p:attrNameLst>
                                      </p:cBhvr>
                                      <p:to>
                                        <p:strVal val="visible"/>
                                      </p:to>
                                    </p:set>
                                    <p:animEffect transition="in" filter="fade">
                                      <p:cBhvr>
                                        <p:cTn id="15" dur="500"/>
                                        <p:tgtEl>
                                          <p:spTgt spid="148">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8">
                                            <p:txEl>
                                              <p:pRg st="6" end="6"/>
                                            </p:txEl>
                                          </p:spTgt>
                                        </p:tgtEl>
                                        <p:attrNameLst>
                                          <p:attrName>style.visibility</p:attrName>
                                        </p:attrNameLst>
                                      </p:cBhvr>
                                      <p:to>
                                        <p:strVal val="visible"/>
                                      </p:to>
                                    </p:set>
                                    <p:animEffect transition="in" filter="fade">
                                      <p:cBhvr>
                                        <p:cTn id="18" dur="500"/>
                                        <p:tgtEl>
                                          <p:spTgt spid="148">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8">
                                            <p:txEl>
                                              <p:pRg st="7" end="7"/>
                                            </p:txEl>
                                          </p:spTgt>
                                        </p:tgtEl>
                                        <p:attrNameLst>
                                          <p:attrName>style.visibility</p:attrName>
                                        </p:attrNameLst>
                                      </p:cBhvr>
                                      <p:to>
                                        <p:strVal val="visible"/>
                                      </p:to>
                                    </p:set>
                                    <p:animEffect transition="in" filter="fade">
                                      <p:cBhvr>
                                        <p:cTn id="23" dur="500"/>
                                        <p:tgtEl>
                                          <p:spTgt spid="148">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8">
                                            <p:txEl>
                                              <p:pRg st="8" end="8"/>
                                            </p:txEl>
                                          </p:spTgt>
                                        </p:tgtEl>
                                        <p:attrNameLst>
                                          <p:attrName>style.visibility</p:attrName>
                                        </p:attrNameLst>
                                      </p:cBhvr>
                                      <p:to>
                                        <p:strVal val="visible"/>
                                      </p:to>
                                    </p:set>
                                    <p:animEffect transition="in" filter="fade">
                                      <p:cBhvr>
                                        <p:cTn id="26" dur="500"/>
                                        <p:tgtEl>
                                          <p:spTgt spid="1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i="1" dirty="0">
                <a:solidFill>
                  <a:schemeClr val="bg1">
                    <a:lumMod val="75000"/>
                  </a:schemeClr>
                </a:solidFill>
              </a:rPr>
              <a:t>The Generalized Intelligent Framework for Tutoring (GIFT)</a:t>
            </a:r>
          </a:p>
          <a:p>
            <a:pPr marL="419100" indent="-342900">
              <a:buSzPts val="2400"/>
            </a:pPr>
            <a:r>
              <a:rPr lang="en-US" sz="2400" i="1" dirty="0">
                <a:solidFill>
                  <a:schemeClr val="bg1">
                    <a:lumMod val="75000"/>
                  </a:schemeClr>
                </a:solidFill>
              </a:rPr>
              <a:t>The Boeing Intelligent Tutoring System (ITS)</a:t>
            </a:r>
          </a:p>
          <a:p>
            <a:pPr marL="419100" indent="-342900">
              <a:buSzPts val="2400"/>
            </a:pPr>
            <a:r>
              <a:rPr lang="en-US" sz="2400" i="1" dirty="0"/>
              <a:t>The Integrated GIFT/Boeing-ITS Hybrid Prototype (Hybrid)</a:t>
            </a:r>
          </a:p>
          <a:p>
            <a:pPr marL="419100" indent="-342900">
              <a:buSzPts val="2400"/>
            </a:pPr>
            <a:r>
              <a:rPr lang="en-US" sz="2400" i="1" dirty="0">
                <a:solidFill>
                  <a:schemeClr val="bg1">
                    <a:lumMod val="75000"/>
                  </a:schemeClr>
                </a:solidFill>
              </a:rPr>
              <a:t>Extended Reality learning Framework (XRLF)</a:t>
            </a:r>
          </a:p>
          <a:p>
            <a:pPr marL="533400" lvl="1" indent="0">
              <a:buSzPts val="2400"/>
              <a:buNone/>
            </a:pPr>
            <a:endParaRPr lang="en-US" sz="1866" dirty="0"/>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5DCA50E9-9FFF-4B56-AA1F-A31C883F7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50961884-6886-458E-BCC5-F96BD9558943}"/>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176773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i="1" dirty="0">
                <a:solidFill>
                  <a:schemeClr val="bg1">
                    <a:lumMod val="75000"/>
                  </a:schemeClr>
                </a:solidFill>
              </a:rPr>
              <a:t>The Generalized Intelligent Framework for Tutoring (GIFT)</a:t>
            </a:r>
          </a:p>
          <a:p>
            <a:pPr marL="419100" indent="-342900">
              <a:buSzPts val="2400"/>
            </a:pPr>
            <a:r>
              <a:rPr lang="en-US" sz="2400" i="1" dirty="0">
                <a:solidFill>
                  <a:schemeClr val="bg1">
                    <a:lumMod val="75000"/>
                  </a:schemeClr>
                </a:solidFill>
              </a:rPr>
              <a:t>The Boeing Intelligent Tutoring System (ITS)</a:t>
            </a:r>
          </a:p>
          <a:p>
            <a:pPr marL="419100" indent="-342900">
              <a:buSzPts val="2400"/>
            </a:pPr>
            <a:r>
              <a:rPr lang="en-US" sz="2400" i="1" dirty="0">
                <a:solidFill>
                  <a:schemeClr val="bg1">
                    <a:lumMod val="75000"/>
                  </a:schemeClr>
                </a:solidFill>
              </a:rPr>
              <a:t>The Integrated GIFT/Boeing-ITS Hybrid Prototype (Hybrid)</a:t>
            </a:r>
          </a:p>
          <a:p>
            <a:pPr marL="419100" indent="-342900">
              <a:buSzPts val="2400"/>
            </a:pPr>
            <a:r>
              <a:rPr lang="en-US" sz="2400" i="1" dirty="0"/>
              <a:t>Extended Reality learning Framework (XRLF)</a:t>
            </a:r>
          </a:p>
          <a:p>
            <a:pPr marL="533400" lvl="1" indent="0">
              <a:buSzPts val="2400"/>
              <a:buNone/>
            </a:pPr>
            <a:endParaRPr lang="en-US" sz="1866" dirty="0"/>
          </a:p>
          <a:p>
            <a:pPr marL="457200" lvl="0" indent="0" algn="l" rtl="0">
              <a:lnSpc>
                <a:spcPct val="100000"/>
              </a:lnSpc>
              <a:spcBef>
                <a:spcPts val="0"/>
              </a:spcBef>
              <a:spcAft>
                <a:spcPts val="0"/>
              </a:spcAft>
              <a:buNone/>
            </a:pPr>
            <a:endParaRPr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Apparatus</a:t>
            </a:r>
            <a:endParaRPr sz="2400" dirty="0">
              <a:solidFill>
                <a:srgbClr val="FFFFFF"/>
              </a:solidFill>
            </a:endParaRPr>
          </a:p>
        </p:txBody>
      </p:sp>
      <p:pic>
        <p:nvPicPr>
          <p:cNvPr id="4" name="Picture 2" descr="Image result for CCDC soldier center">
            <a:extLst>
              <a:ext uri="{FF2B5EF4-FFF2-40B4-BE49-F238E27FC236}">
                <a16:creationId xmlns:a16="http://schemas.microsoft.com/office/drawing/2014/main" id="{D8270AAB-EAC9-4606-BBF2-00B1592FA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6D717322-D3BB-49A9-8ACC-16C9EE24BB4A}"/>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671303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Between Subjects Design</a:t>
            </a:r>
            <a:endParaRPr sz="2400"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rPr>
              <a:t> Experimental Design</a:t>
            </a:r>
            <a:endParaRPr sz="2400">
              <a:solidFill>
                <a:srgbClr val="FFFFFF"/>
              </a:solidFill>
            </a:endParaRPr>
          </a:p>
        </p:txBody>
      </p:sp>
      <p:pic>
        <p:nvPicPr>
          <p:cNvPr id="4" name="Picture 2" descr="Image result for CCDC soldier center">
            <a:extLst>
              <a:ext uri="{FF2B5EF4-FFF2-40B4-BE49-F238E27FC236}">
                <a16:creationId xmlns:a16="http://schemas.microsoft.com/office/drawing/2014/main" id="{191575FC-95C2-4D23-AE94-2A88DFC01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250FA366-C100-48A6-AEAE-4FB547FEFC13}"/>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Between Subjects Design</a:t>
            </a:r>
            <a:endParaRPr sz="2400" dirty="0"/>
          </a:p>
          <a:p>
            <a:pPr marL="419100" indent="-342900">
              <a:spcBef>
                <a:spcPts val="0"/>
              </a:spcBef>
              <a:buSzPts val="2400"/>
            </a:pPr>
            <a:r>
              <a:rPr lang="en" sz="2400" dirty="0"/>
              <a:t>3 Level Single Factor Independent Variable </a:t>
            </a:r>
            <a:endParaRPr sz="2400" dirty="0"/>
          </a:p>
          <a:p>
            <a:pPr marL="876300" lvl="1" indent="-342900">
              <a:spcBef>
                <a:spcPts val="0"/>
              </a:spcBef>
              <a:buSzPts val="2400"/>
            </a:pPr>
            <a:r>
              <a:rPr lang="en-US" sz="2400" dirty="0">
                <a:solidFill>
                  <a:schemeClr val="bg1">
                    <a:lumMod val="75000"/>
                  </a:schemeClr>
                </a:solidFill>
              </a:rPr>
              <a:t>GIFT: Academic focused approach</a:t>
            </a:r>
          </a:p>
          <a:p>
            <a:pPr marL="876300" lvl="1" indent="-342900">
              <a:spcBef>
                <a:spcPts val="0"/>
              </a:spcBef>
              <a:buSzPts val="2400"/>
            </a:pPr>
            <a:r>
              <a:rPr lang="en-US" sz="2400" dirty="0">
                <a:solidFill>
                  <a:schemeClr val="bg1">
                    <a:lumMod val="75000"/>
                  </a:schemeClr>
                </a:solidFill>
              </a:rPr>
              <a:t>Boeing: Task-oriented approach</a:t>
            </a:r>
          </a:p>
          <a:p>
            <a:pPr marL="876300" lvl="1" indent="-342900">
              <a:spcBef>
                <a:spcPts val="0"/>
              </a:spcBef>
              <a:buSzPts val="2400"/>
            </a:pPr>
            <a:r>
              <a:rPr lang="en-US" sz="2400" dirty="0">
                <a:solidFill>
                  <a:schemeClr val="bg1">
                    <a:lumMod val="75000"/>
                  </a:schemeClr>
                </a:solidFill>
              </a:rPr>
              <a:t>Hybrid: A mixture of the two approaches</a:t>
            </a:r>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rPr>
              <a:t> Experimental Design</a:t>
            </a:r>
            <a:endParaRPr sz="2400">
              <a:solidFill>
                <a:srgbClr val="FFFFFF"/>
              </a:solidFill>
            </a:endParaRPr>
          </a:p>
        </p:txBody>
      </p:sp>
      <p:pic>
        <p:nvPicPr>
          <p:cNvPr id="4" name="Picture 2" descr="Image result for CCDC soldier center">
            <a:extLst>
              <a:ext uri="{FF2B5EF4-FFF2-40B4-BE49-F238E27FC236}">
                <a16:creationId xmlns:a16="http://schemas.microsoft.com/office/drawing/2014/main" id="{9C5D9AEB-40A0-4CEC-8590-9C701BA31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A1038FFE-907C-4DD2-9D18-6BCC43D49E11}"/>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4059618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Between Subjects Design</a:t>
            </a:r>
            <a:endParaRPr sz="2400" dirty="0"/>
          </a:p>
          <a:p>
            <a:pPr marL="419100" indent="-342900">
              <a:spcBef>
                <a:spcPts val="0"/>
              </a:spcBef>
              <a:buSzPts val="2400"/>
            </a:pPr>
            <a:r>
              <a:rPr lang="en" sz="2400" dirty="0"/>
              <a:t>3 Level Single Factor Independent Variable </a:t>
            </a:r>
            <a:endParaRPr sz="2400" dirty="0"/>
          </a:p>
          <a:p>
            <a:pPr marL="876300" lvl="1" indent="-342900">
              <a:spcBef>
                <a:spcPts val="0"/>
              </a:spcBef>
              <a:buSzPts val="2400"/>
            </a:pPr>
            <a:r>
              <a:rPr lang="en-US" sz="2400" dirty="0"/>
              <a:t>GIFT: Academic focused approach</a:t>
            </a:r>
          </a:p>
          <a:p>
            <a:pPr marL="876300" lvl="1" indent="-342900">
              <a:spcBef>
                <a:spcPts val="0"/>
              </a:spcBef>
              <a:buSzPts val="2400"/>
            </a:pPr>
            <a:r>
              <a:rPr lang="en-US" sz="2400" dirty="0">
                <a:solidFill>
                  <a:schemeClr val="bg1">
                    <a:lumMod val="75000"/>
                  </a:schemeClr>
                </a:solidFill>
              </a:rPr>
              <a:t>Boeing: Task-oriented approach</a:t>
            </a:r>
          </a:p>
          <a:p>
            <a:pPr marL="876300" lvl="1" indent="-342900">
              <a:spcBef>
                <a:spcPts val="0"/>
              </a:spcBef>
              <a:buSzPts val="2400"/>
            </a:pPr>
            <a:r>
              <a:rPr lang="en-US" sz="2400" dirty="0">
                <a:solidFill>
                  <a:schemeClr val="bg1">
                    <a:lumMod val="75000"/>
                  </a:schemeClr>
                </a:solidFill>
              </a:rPr>
              <a:t>Hybrid: A mixture of the two approaches</a:t>
            </a:r>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rPr>
              <a:t> Experimental Design</a:t>
            </a:r>
            <a:endParaRPr sz="2400">
              <a:solidFill>
                <a:srgbClr val="FFFFFF"/>
              </a:solidFill>
            </a:endParaRPr>
          </a:p>
        </p:txBody>
      </p:sp>
      <p:pic>
        <p:nvPicPr>
          <p:cNvPr id="4" name="Picture 2" descr="Image result for CCDC soldier center">
            <a:extLst>
              <a:ext uri="{FF2B5EF4-FFF2-40B4-BE49-F238E27FC236}">
                <a16:creationId xmlns:a16="http://schemas.microsoft.com/office/drawing/2014/main" id="{416F5E6F-CFA7-42CE-8A32-666CAFF04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0C605C95-AFED-47B7-90C0-334E67E4E439}"/>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4795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5"/>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US" sz="2400" dirty="0">
                <a:solidFill>
                  <a:srgbClr val="FFFFFF"/>
                </a:solidFill>
              </a:rPr>
              <a:t>Background</a:t>
            </a:r>
            <a:endParaRPr sz="2400" dirty="0">
              <a:solidFill>
                <a:srgbClr val="FFFFFF"/>
              </a:solidFill>
            </a:endParaRPr>
          </a:p>
        </p:txBody>
      </p:sp>
      <p:sp>
        <p:nvSpPr>
          <p:cNvPr id="113" name="Google Shape;113;p35"/>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lvl="0" indent="-381000">
              <a:spcBef>
                <a:spcPts val="0"/>
              </a:spcBef>
              <a:buSzPts val="2400"/>
              <a:buFont typeface="Arial" panose="020B0604020202020204" pitchFamily="34" charset="0"/>
              <a:buChar char="•"/>
            </a:pPr>
            <a:r>
              <a:rPr lang="en-US" sz="2400" dirty="0"/>
              <a:t>The U.S. Army has defined Adaptive Instructional Systems (AIS) as a critical priority for the future Synthetic Training Environment (STE) acquisition program</a:t>
            </a:r>
            <a:endParaRPr lang="en-US" sz="1050" dirty="0"/>
          </a:p>
        </p:txBody>
      </p:sp>
      <p:pic>
        <p:nvPicPr>
          <p:cNvPr id="6" name="Picture 2" descr="Image result for CCDC soldier center">
            <a:extLst>
              <a:ext uri="{FF2B5EF4-FFF2-40B4-BE49-F238E27FC236}">
                <a16:creationId xmlns:a16="http://schemas.microsoft.com/office/drawing/2014/main" id="{72A64399-748D-468F-B929-C659EEBA1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254044AE-18BE-4736-A0B0-832A0AA25011}"/>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715437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Between Subjects Design</a:t>
            </a:r>
            <a:endParaRPr sz="2400" dirty="0"/>
          </a:p>
          <a:p>
            <a:pPr marL="419100" indent="-342900">
              <a:spcBef>
                <a:spcPts val="0"/>
              </a:spcBef>
              <a:buSzPts val="2400"/>
            </a:pPr>
            <a:r>
              <a:rPr lang="en" sz="2400" dirty="0"/>
              <a:t>3 Level Single Factor Independent Variable </a:t>
            </a:r>
            <a:endParaRPr sz="2400" dirty="0"/>
          </a:p>
          <a:p>
            <a:pPr marL="876300" lvl="1" indent="-342900">
              <a:spcBef>
                <a:spcPts val="0"/>
              </a:spcBef>
              <a:buSzPts val="2400"/>
            </a:pPr>
            <a:r>
              <a:rPr lang="en-US" sz="2400" dirty="0"/>
              <a:t>GIFT: Academic focused approach</a:t>
            </a:r>
          </a:p>
          <a:p>
            <a:pPr marL="876300" lvl="1" indent="-342900">
              <a:spcBef>
                <a:spcPts val="0"/>
              </a:spcBef>
              <a:buSzPts val="2400"/>
            </a:pPr>
            <a:r>
              <a:rPr lang="en-US" sz="2400" dirty="0"/>
              <a:t>Boeing: Task-oriented approach</a:t>
            </a:r>
          </a:p>
          <a:p>
            <a:pPr marL="876300" lvl="1" indent="-342900">
              <a:spcBef>
                <a:spcPts val="0"/>
              </a:spcBef>
              <a:buSzPts val="2400"/>
            </a:pPr>
            <a:r>
              <a:rPr lang="en-US" sz="2400" dirty="0">
                <a:solidFill>
                  <a:schemeClr val="bg1">
                    <a:lumMod val="75000"/>
                  </a:schemeClr>
                </a:solidFill>
              </a:rPr>
              <a:t>Hybrid: A mixture of the two approaches</a:t>
            </a:r>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rPr>
              <a:t> Experimental Design</a:t>
            </a:r>
            <a:endParaRPr sz="2400">
              <a:solidFill>
                <a:srgbClr val="FFFFFF"/>
              </a:solidFill>
            </a:endParaRPr>
          </a:p>
        </p:txBody>
      </p:sp>
      <p:pic>
        <p:nvPicPr>
          <p:cNvPr id="5" name="Picture 2" descr="Image result for CCDC soldier center">
            <a:extLst>
              <a:ext uri="{FF2B5EF4-FFF2-40B4-BE49-F238E27FC236}">
                <a16:creationId xmlns:a16="http://schemas.microsoft.com/office/drawing/2014/main" id="{AB1D6AA1-38AF-4B48-8D08-A2BCFB256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070681FA-B56C-4E56-9C7B-332F9DC5082D}"/>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18485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Between Subjects Design</a:t>
            </a:r>
            <a:endParaRPr sz="2400" dirty="0"/>
          </a:p>
          <a:p>
            <a:pPr marL="419100" indent="-342900">
              <a:spcBef>
                <a:spcPts val="0"/>
              </a:spcBef>
              <a:buSzPts val="2400"/>
            </a:pPr>
            <a:r>
              <a:rPr lang="en" sz="2400" dirty="0"/>
              <a:t>3 Level Single Factor Independent Variable </a:t>
            </a:r>
            <a:endParaRPr sz="2400" dirty="0"/>
          </a:p>
          <a:p>
            <a:pPr marL="876300" lvl="1" indent="-342900">
              <a:spcBef>
                <a:spcPts val="0"/>
              </a:spcBef>
              <a:buSzPts val="2400"/>
            </a:pPr>
            <a:r>
              <a:rPr lang="en-US" sz="2400" dirty="0"/>
              <a:t>GIFT: Academic focused approach</a:t>
            </a:r>
          </a:p>
          <a:p>
            <a:pPr marL="876300" lvl="1" indent="-342900">
              <a:spcBef>
                <a:spcPts val="0"/>
              </a:spcBef>
              <a:buSzPts val="2400"/>
            </a:pPr>
            <a:r>
              <a:rPr lang="en-US" sz="2400" dirty="0"/>
              <a:t>Boeing: Task-oriented approach</a:t>
            </a:r>
          </a:p>
          <a:p>
            <a:pPr marL="876300" lvl="1" indent="-342900">
              <a:spcBef>
                <a:spcPts val="0"/>
              </a:spcBef>
              <a:buSzPts val="2400"/>
            </a:pPr>
            <a:r>
              <a:rPr lang="en-US" sz="2400" dirty="0"/>
              <a:t>Hybrid: A mixture of the two approaches</a:t>
            </a:r>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F5E6D6AE-5B1F-4906-BA58-83356EEBF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2E7E01DC-A26F-41E0-A939-7546967B928F}"/>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483807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32"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A541BB2B-3C43-46F2-98DA-357E371C65AC}"/>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pic>
        <p:nvPicPr>
          <p:cNvPr id="31" name="Picture 2" descr="Image result for CCDC soldier center">
            <a:extLst>
              <a:ext uri="{FF2B5EF4-FFF2-40B4-BE49-F238E27FC236}">
                <a16:creationId xmlns:a16="http://schemas.microsoft.com/office/drawing/2014/main" id="{005861FE-1FAF-4A26-9868-22466B3F3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p43"/>
          <p:cNvSpPr/>
          <p:nvPr/>
        </p:nvSpPr>
        <p:spPr>
          <a:xfrm>
            <a:off x="1099325" y="139120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3"/>
          <p:cNvSpPr/>
          <p:nvPr/>
        </p:nvSpPr>
        <p:spPr>
          <a:xfrm>
            <a:off x="1099325" y="2317150"/>
            <a:ext cx="1864500" cy="716400"/>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3"/>
          <p:cNvSpPr/>
          <p:nvPr/>
        </p:nvSpPr>
        <p:spPr>
          <a:xfrm>
            <a:off x="1099325" y="324310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3"/>
          <p:cNvSpPr/>
          <p:nvPr/>
        </p:nvSpPr>
        <p:spPr>
          <a:xfrm>
            <a:off x="1099325" y="416905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3"/>
          <p:cNvSpPr/>
          <p:nvPr/>
        </p:nvSpPr>
        <p:spPr>
          <a:xfrm>
            <a:off x="3639750" y="139120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3"/>
          <p:cNvSpPr/>
          <p:nvPr/>
        </p:nvSpPr>
        <p:spPr>
          <a:xfrm>
            <a:off x="3639750" y="2317150"/>
            <a:ext cx="1864500" cy="7164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3"/>
          <p:cNvSpPr/>
          <p:nvPr/>
        </p:nvSpPr>
        <p:spPr>
          <a:xfrm>
            <a:off x="3639750" y="324310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3"/>
          <p:cNvSpPr/>
          <p:nvPr/>
        </p:nvSpPr>
        <p:spPr>
          <a:xfrm>
            <a:off x="3639750" y="416905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3"/>
          <p:cNvSpPr/>
          <p:nvPr/>
        </p:nvSpPr>
        <p:spPr>
          <a:xfrm>
            <a:off x="6180175" y="139120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3"/>
          <p:cNvSpPr/>
          <p:nvPr/>
        </p:nvSpPr>
        <p:spPr>
          <a:xfrm>
            <a:off x="6180175" y="2317150"/>
            <a:ext cx="1864500" cy="716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3"/>
          <p:cNvSpPr/>
          <p:nvPr/>
        </p:nvSpPr>
        <p:spPr>
          <a:xfrm>
            <a:off x="6180175" y="324310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3"/>
          <p:cNvSpPr/>
          <p:nvPr/>
        </p:nvSpPr>
        <p:spPr>
          <a:xfrm>
            <a:off x="6180175" y="4169050"/>
            <a:ext cx="1864500" cy="716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3"/>
          <p:cNvSpPr txBox="1"/>
          <p:nvPr/>
        </p:nvSpPr>
        <p:spPr>
          <a:xfrm>
            <a:off x="1262075" y="838925"/>
            <a:ext cx="15390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GIFT Only</a:t>
            </a:r>
            <a:endParaRPr b="1">
              <a:latin typeface="Calibri"/>
              <a:ea typeface="Calibri"/>
              <a:cs typeface="Calibri"/>
              <a:sym typeface="Calibri"/>
            </a:endParaRPr>
          </a:p>
        </p:txBody>
      </p:sp>
      <p:sp>
        <p:nvSpPr>
          <p:cNvPr id="174" name="Google Shape;174;p43"/>
          <p:cNvSpPr txBox="1"/>
          <p:nvPr/>
        </p:nvSpPr>
        <p:spPr>
          <a:xfrm>
            <a:off x="3802500" y="838925"/>
            <a:ext cx="15390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Boeing Only</a:t>
            </a:r>
            <a:endParaRPr b="1">
              <a:latin typeface="Calibri"/>
              <a:ea typeface="Calibri"/>
              <a:cs typeface="Calibri"/>
              <a:sym typeface="Calibri"/>
            </a:endParaRPr>
          </a:p>
        </p:txBody>
      </p:sp>
      <p:sp>
        <p:nvSpPr>
          <p:cNvPr id="175" name="Google Shape;175;p43"/>
          <p:cNvSpPr txBox="1"/>
          <p:nvPr/>
        </p:nvSpPr>
        <p:spPr>
          <a:xfrm>
            <a:off x="6237250" y="838925"/>
            <a:ext cx="18072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Hybrid/Combination</a:t>
            </a:r>
            <a:endParaRPr b="1">
              <a:latin typeface="Calibri"/>
              <a:ea typeface="Calibri"/>
              <a:cs typeface="Calibri"/>
              <a:sym typeface="Calibri"/>
            </a:endParaRPr>
          </a:p>
        </p:txBody>
      </p:sp>
      <p:sp>
        <p:nvSpPr>
          <p:cNvPr id="176" name="Google Shape;176;p43"/>
          <p:cNvSpPr txBox="1"/>
          <p:nvPr/>
        </p:nvSpPr>
        <p:spPr>
          <a:xfrm>
            <a:off x="1319200" y="1474050"/>
            <a:ext cx="15390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Pre-Test with Validation</a:t>
            </a:r>
            <a:endParaRPr>
              <a:latin typeface="Calibri"/>
              <a:ea typeface="Calibri"/>
              <a:cs typeface="Calibri"/>
              <a:sym typeface="Calibri"/>
            </a:endParaRPr>
          </a:p>
        </p:txBody>
      </p:sp>
      <p:sp>
        <p:nvSpPr>
          <p:cNvPr id="177" name="Google Shape;177;p43"/>
          <p:cNvSpPr txBox="1"/>
          <p:nvPr/>
        </p:nvSpPr>
        <p:spPr>
          <a:xfrm>
            <a:off x="6342925" y="1474050"/>
            <a:ext cx="15390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Pre-Test with Validation</a:t>
            </a:r>
            <a:endParaRPr>
              <a:latin typeface="Calibri"/>
              <a:ea typeface="Calibri"/>
              <a:cs typeface="Calibri"/>
              <a:sym typeface="Calibri"/>
            </a:endParaRPr>
          </a:p>
        </p:txBody>
      </p:sp>
      <p:sp>
        <p:nvSpPr>
          <p:cNvPr id="178" name="Google Shape;178;p43"/>
          <p:cNvSpPr txBox="1"/>
          <p:nvPr/>
        </p:nvSpPr>
        <p:spPr>
          <a:xfrm>
            <a:off x="3802500" y="1474050"/>
            <a:ext cx="15390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Pre-Test </a:t>
            </a:r>
            <a:r>
              <a:rPr lang="en">
                <a:solidFill>
                  <a:srgbClr val="FF0000"/>
                </a:solidFill>
                <a:latin typeface="Calibri"/>
                <a:ea typeface="Calibri"/>
                <a:cs typeface="Calibri"/>
                <a:sym typeface="Calibri"/>
              </a:rPr>
              <a:t>without</a:t>
            </a:r>
            <a:r>
              <a:rPr lang="en">
                <a:latin typeface="Calibri"/>
                <a:ea typeface="Calibri"/>
                <a:cs typeface="Calibri"/>
                <a:sym typeface="Calibri"/>
              </a:rPr>
              <a:t> Validation</a:t>
            </a:r>
            <a:endParaRPr>
              <a:latin typeface="Calibri"/>
              <a:ea typeface="Calibri"/>
              <a:cs typeface="Calibri"/>
              <a:sym typeface="Calibri"/>
            </a:endParaRPr>
          </a:p>
        </p:txBody>
      </p:sp>
      <p:sp>
        <p:nvSpPr>
          <p:cNvPr id="179" name="Google Shape;179;p43"/>
          <p:cNvSpPr txBox="1"/>
          <p:nvPr/>
        </p:nvSpPr>
        <p:spPr>
          <a:xfrm>
            <a:off x="1343650" y="2252725"/>
            <a:ext cx="14901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Training with Remediation; No Practice Phase</a:t>
            </a:r>
            <a:endParaRPr>
              <a:latin typeface="Calibri"/>
              <a:ea typeface="Calibri"/>
              <a:cs typeface="Calibri"/>
              <a:sym typeface="Calibri"/>
            </a:endParaRPr>
          </a:p>
        </p:txBody>
      </p:sp>
      <p:sp>
        <p:nvSpPr>
          <p:cNvPr id="180" name="Google Shape;180;p43"/>
          <p:cNvSpPr txBox="1"/>
          <p:nvPr/>
        </p:nvSpPr>
        <p:spPr>
          <a:xfrm>
            <a:off x="3851388" y="2252725"/>
            <a:ext cx="14901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Training without Remediation; Practice Phase</a:t>
            </a:r>
            <a:endParaRPr>
              <a:latin typeface="Calibri"/>
              <a:ea typeface="Calibri"/>
              <a:cs typeface="Calibri"/>
              <a:sym typeface="Calibri"/>
            </a:endParaRPr>
          </a:p>
        </p:txBody>
      </p:sp>
      <p:sp>
        <p:nvSpPr>
          <p:cNvPr id="181" name="Google Shape;181;p43"/>
          <p:cNvSpPr txBox="1"/>
          <p:nvPr/>
        </p:nvSpPr>
        <p:spPr>
          <a:xfrm>
            <a:off x="6359150" y="2252725"/>
            <a:ext cx="14901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Training with Remediation; Practice Phase</a:t>
            </a:r>
            <a:endParaRPr>
              <a:latin typeface="Calibri"/>
              <a:ea typeface="Calibri"/>
              <a:cs typeface="Calibri"/>
              <a:sym typeface="Calibri"/>
            </a:endParaRPr>
          </a:p>
        </p:txBody>
      </p:sp>
      <p:sp>
        <p:nvSpPr>
          <p:cNvPr id="182" name="Google Shape;182;p43"/>
          <p:cNvSpPr txBox="1"/>
          <p:nvPr/>
        </p:nvSpPr>
        <p:spPr>
          <a:xfrm>
            <a:off x="1266400" y="3345850"/>
            <a:ext cx="1644600" cy="5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VR Familiarization</a:t>
            </a:r>
            <a:endParaRPr>
              <a:latin typeface="Calibri"/>
              <a:ea typeface="Calibri"/>
              <a:cs typeface="Calibri"/>
              <a:sym typeface="Calibri"/>
            </a:endParaRPr>
          </a:p>
        </p:txBody>
      </p:sp>
      <p:sp>
        <p:nvSpPr>
          <p:cNvPr id="183" name="Google Shape;183;p43"/>
          <p:cNvSpPr txBox="1"/>
          <p:nvPr/>
        </p:nvSpPr>
        <p:spPr>
          <a:xfrm>
            <a:off x="3749700" y="3345850"/>
            <a:ext cx="1644600" cy="5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VR Familiarization</a:t>
            </a:r>
            <a:endParaRPr>
              <a:latin typeface="Calibri"/>
              <a:ea typeface="Calibri"/>
              <a:cs typeface="Calibri"/>
              <a:sym typeface="Calibri"/>
            </a:endParaRPr>
          </a:p>
        </p:txBody>
      </p:sp>
      <p:sp>
        <p:nvSpPr>
          <p:cNvPr id="184" name="Google Shape;184;p43"/>
          <p:cNvSpPr txBox="1"/>
          <p:nvPr/>
        </p:nvSpPr>
        <p:spPr>
          <a:xfrm>
            <a:off x="6281900" y="3345850"/>
            <a:ext cx="1644600" cy="5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VR Familiarization</a:t>
            </a:r>
            <a:endParaRPr>
              <a:latin typeface="Calibri"/>
              <a:ea typeface="Calibri"/>
              <a:cs typeface="Calibri"/>
              <a:sym typeface="Calibri"/>
            </a:endParaRPr>
          </a:p>
        </p:txBody>
      </p:sp>
      <p:sp>
        <p:nvSpPr>
          <p:cNvPr id="185" name="Google Shape;185;p43"/>
          <p:cNvSpPr txBox="1"/>
          <p:nvPr/>
        </p:nvSpPr>
        <p:spPr>
          <a:xfrm>
            <a:off x="1209275" y="4271800"/>
            <a:ext cx="1644600" cy="5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VR Simulation</a:t>
            </a:r>
            <a:endParaRPr>
              <a:latin typeface="Calibri"/>
              <a:ea typeface="Calibri"/>
              <a:cs typeface="Calibri"/>
              <a:sym typeface="Calibri"/>
            </a:endParaRPr>
          </a:p>
        </p:txBody>
      </p:sp>
      <p:sp>
        <p:nvSpPr>
          <p:cNvPr id="186" name="Google Shape;186;p43"/>
          <p:cNvSpPr txBox="1"/>
          <p:nvPr/>
        </p:nvSpPr>
        <p:spPr>
          <a:xfrm>
            <a:off x="3774150" y="4271800"/>
            <a:ext cx="1644600" cy="5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VR Simulation</a:t>
            </a:r>
            <a:endParaRPr>
              <a:latin typeface="Calibri"/>
              <a:ea typeface="Calibri"/>
              <a:cs typeface="Calibri"/>
              <a:sym typeface="Calibri"/>
            </a:endParaRPr>
          </a:p>
        </p:txBody>
      </p:sp>
      <p:sp>
        <p:nvSpPr>
          <p:cNvPr id="187" name="Google Shape;187;p43"/>
          <p:cNvSpPr txBox="1"/>
          <p:nvPr/>
        </p:nvSpPr>
        <p:spPr>
          <a:xfrm>
            <a:off x="6359150" y="4271800"/>
            <a:ext cx="1644600" cy="51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VR Simulation</a:t>
            </a:r>
            <a:endParaRPr>
              <a:latin typeface="Calibri"/>
              <a:ea typeface="Calibri"/>
              <a:cs typeface="Calibri"/>
              <a:sym typeface="Calibri"/>
            </a:endParaRPr>
          </a:p>
        </p:txBody>
      </p:sp>
      <p:sp>
        <p:nvSpPr>
          <p:cNvPr id="30" name="Google Shape;149;p41">
            <a:extLst>
              <a:ext uri="{FF2B5EF4-FFF2-40B4-BE49-F238E27FC236}">
                <a16:creationId xmlns:a16="http://schemas.microsoft.com/office/drawing/2014/main" id="{D347DE48-7AAD-4B71-871F-1C759BB69BE3}"/>
              </a:ext>
            </a:extLst>
          </p:cNvPr>
          <p:cNvSpPr txBox="1">
            <a:spLocks/>
          </p:cNvSpPr>
          <p:nvPr/>
        </p:nvSpPr>
        <p:spPr>
          <a:xfrm>
            <a:off x="4068000" y="83725"/>
            <a:ext cx="5076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solidFill>
                  <a:srgbClr val="FFFFFF"/>
                </a:solidFill>
              </a:rPr>
              <a:t> Experimental Design</a:t>
            </a:r>
            <a:endParaRPr lang="en-US" sz="2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53F0FBA5-16E5-4901-9AC8-886C4159C780}"/>
              </a:ext>
            </a:extLst>
          </p:cNvPr>
          <p:cNvPicPr preferRelativeResize="0"/>
          <p:nvPr/>
        </p:nvPicPr>
        <p:blipFill rotWithShape="1">
          <a:blip r:embed="rId2">
            <a:alphaModFix/>
          </a:blip>
          <a:srcRect/>
          <a:stretch/>
        </p:blipFill>
        <p:spPr>
          <a:xfrm>
            <a:off x="0" y="4624704"/>
            <a:ext cx="2360951" cy="518796"/>
          </a:xfrm>
          <a:prstGeom prst="rect">
            <a:avLst/>
          </a:prstGeom>
          <a:noFill/>
          <a:ln>
            <a:noFill/>
          </a:ln>
        </p:spPr>
      </p:pic>
      <p:pic>
        <p:nvPicPr>
          <p:cNvPr id="1026" name="Picture 2" descr="https://lh5.googleusercontent.com/oFaVrd_LndfxEp08NrAZTcN_xy7BVnQ0dVFklze-w_Uv5EfLY8llP2riNiF9LHV4IwSOhIxrAZPiBLoKx_OKAmRdvEDj4qBERb_g-jZeiJpWTm1gVkT-vY6rNRpBY6HO5yRP0HWpAsizpTjO8Q">
            <a:extLst>
              <a:ext uri="{FF2B5EF4-FFF2-40B4-BE49-F238E27FC236}">
                <a16:creationId xmlns:a16="http://schemas.microsoft.com/office/drawing/2014/main" id="{9F22EC92-949D-4F2D-AC9A-076F3896F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 y="822960"/>
            <a:ext cx="6757415" cy="37886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CCDC soldier center">
            <a:extLst>
              <a:ext uri="{FF2B5EF4-FFF2-40B4-BE49-F238E27FC236}">
                <a16:creationId xmlns:a16="http://schemas.microsoft.com/office/drawing/2014/main" id="{8C6E8358-A0AA-4F73-9955-F108DF883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428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The Dependent variable for the experiment was the participant’s  performance in the VR Scenario</a:t>
            </a:r>
          </a:p>
          <a:p>
            <a:pPr marL="876300" lvl="1" indent="-342900">
              <a:buSzPts val="2400"/>
            </a:pPr>
            <a:r>
              <a:rPr lang="en-US" sz="1866" dirty="0"/>
              <a:t>Time on task</a:t>
            </a:r>
          </a:p>
          <a:p>
            <a:pPr marL="876300" lvl="1" indent="-342900">
              <a:buSzPts val="2400"/>
            </a:pPr>
            <a:r>
              <a:rPr lang="en-US" sz="1866" dirty="0"/>
              <a:t>Completion of key tasks</a:t>
            </a:r>
          </a:p>
          <a:p>
            <a:pPr marL="876300" lvl="1" indent="-342900">
              <a:buSzPts val="2400"/>
            </a:pPr>
            <a:r>
              <a:rPr lang="en-US" sz="1866" dirty="0"/>
              <a:t>Overall performance</a:t>
            </a:r>
          </a:p>
          <a:p>
            <a:pPr marL="876300" lvl="1" indent="-342900">
              <a:buSzPts val="2400"/>
            </a:pPr>
            <a:endParaRPr lang="en-US" sz="1866"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2" name="Picture 1">
            <a:extLst>
              <a:ext uri="{FF2B5EF4-FFF2-40B4-BE49-F238E27FC236}">
                <a16:creationId xmlns:a16="http://schemas.microsoft.com/office/drawing/2014/main" id="{A5C18226-02DA-4751-918E-0C5479101253}"/>
              </a:ext>
            </a:extLst>
          </p:cNvPr>
          <p:cNvPicPr>
            <a:picLocks noChangeAspect="1"/>
          </p:cNvPicPr>
          <p:nvPr/>
        </p:nvPicPr>
        <p:blipFill>
          <a:blip r:embed="rId3"/>
          <a:stretch>
            <a:fillRect/>
          </a:stretch>
        </p:blipFill>
        <p:spPr>
          <a:xfrm>
            <a:off x="6466693" y="1810512"/>
            <a:ext cx="2266908" cy="3125215"/>
          </a:xfrm>
          <a:prstGeom prst="rect">
            <a:avLst/>
          </a:prstGeom>
        </p:spPr>
      </p:pic>
      <p:pic>
        <p:nvPicPr>
          <p:cNvPr id="6" name="Picture 5">
            <a:extLst>
              <a:ext uri="{FF2B5EF4-FFF2-40B4-BE49-F238E27FC236}">
                <a16:creationId xmlns:a16="http://schemas.microsoft.com/office/drawing/2014/main" id="{0C90C04E-38BA-4653-830D-D2537701F1BB}"/>
              </a:ext>
            </a:extLst>
          </p:cNvPr>
          <p:cNvPicPr>
            <a:picLocks noChangeAspect="1"/>
          </p:cNvPicPr>
          <p:nvPr/>
        </p:nvPicPr>
        <p:blipFill>
          <a:blip r:embed="rId4"/>
          <a:stretch>
            <a:fillRect/>
          </a:stretch>
        </p:blipFill>
        <p:spPr>
          <a:xfrm>
            <a:off x="3666744" y="2990088"/>
            <a:ext cx="2997927" cy="2069687"/>
          </a:xfrm>
          <a:prstGeom prst="rect">
            <a:avLst/>
          </a:prstGeom>
        </p:spPr>
      </p:pic>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E814E6B5-8451-4905-8CA7-ECE73D91BBCB}"/>
              </a:ext>
            </a:extLst>
          </p:cNvPr>
          <p:cNvPicPr preferRelativeResize="0"/>
          <p:nvPr/>
        </p:nvPicPr>
        <p:blipFill rotWithShape="1">
          <a:blip r:embed="rId6">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776488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342900" indent="-342900" fontAlgn="base">
              <a:buSzPct val="100000"/>
            </a:pPr>
            <a:r>
              <a:rPr lang="en-US" sz="2000" dirty="0"/>
              <a:t>Participant arrives and Signs Informed Consent Form (2-3 Min)</a:t>
            </a:r>
            <a:endParaRPr lang="en-US" sz="1050"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91AF884D-3B89-49A7-8C99-E87FF189A1A9}"/>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897825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342900" indent="-342900" fontAlgn="base">
              <a:buSzPct val="100000"/>
            </a:pPr>
            <a:r>
              <a:rPr lang="en-US" sz="2000" dirty="0"/>
              <a:t>Participant arrives and Signs Informed Consent Form (2-3 Min)</a:t>
            </a:r>
          </a:p>
          <a:p>
            <a:pPr marL="342900" indent="-342900" fontAlgn="base">
              <a:buSzPct val="100000"/>
            </a:pPr>
            <a:r>
              <a:rPr lang="en-US" sz="2000" dirty="0"/>
              <a:t>Participant is assigned one of the 3 Control groups</a:t>
            </a:r>
          </a:p>
          <a:p>
            <a:pPr marL="76200" indent="0">
              <a:buSzPts val="2400"/>
              <a:buNone/>
            </a:pPr>
            <a:endParaRPr lang="en-US" sz="1050"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A434F86C-0CDD-4AD3-873B-6EEAFEA7088E}"/>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556053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342900" indent="-342900" fontAlgn="base">
              <a:buSzPct val="100000"/>
            </a:pPr>
            <a:r>
              <a:rPr lang="en-US" sz="2000" dirty="0"/>
              <a:t>Participant arrives and Signs Informed Consent Form (2-3 Min)</a:t>
            </a:r>
          </a:p>
          <a:p>
            <a:pPr marL="342900" indent="-342900" fontAlgn="base">
              <a:buSzPct val="100000"/>
            </a:pPr>
            <a:r>
              <a:rPr lang="en-US" sz="2000" dirty="0"/>
              <a:t>Participant is assigned one of the 3 Control groups</a:t>
            </a:r>
          </a:p>
          <a:p>
            <a:pPr marL="342900" indent="-342900" fontAlgn="base">
              <a:buSzPct val="100000"/>
            </a:pPr>
            <a:r>
              <a:rPr lang="en-US" sz="2000" dirty="0"/>
              <a:t>Participant begins the tutoring session.</a:t>
            </a:r>
          </a:p>
          <a:p>
            <a:pPr marL="76200" indent="0">
              <a:buSzPts val="2400"/>
              <a:buNone/>
            </a:pPr>
            <a:endParaRPr lang="en-US" sz="1050"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763375A8-E5E9-4743-B3E5-C047A6EC4918}"/>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189354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342900" indent="-342900" fontAlgn="base">
              <a:buSzPct val="100000"/>
            </a:pPr>
            <a:r>
              <a:rPr lang="en-US" sz="2000" dirty="0"/>
              <a:t>Participant arrives and Signs Informed Consent Form (2-3 Min)</a:t>
            </a:r>
          </a:p>
          <a:p>
            <a:pPr marL="342900" indent="-342900" fontAlgn="base">
              <a:buSzPct val="100000"/>
            </a:pPr>
            <a:r>
              <a:rPr lang="en-US" sz="2000" dirty="0"/>
              <a:t>Participant is assigned one of the 3 Control groups</a:t>
            </a:r>
          </a:p>
          <a:p>
            <a:pPr marL="342900" indent="-342900" fontAlgn="base">
              <a:buSzPct val="100000"/>
            </a:pPr>
            <a:r>
              <a:rPr lang="en-US" sz="2000" dirty="0"/>
              <a:t>Participant begins the tutoring session.</a:t>
            </a:r>
          </a:p>
          <a:p>
            <a:pPr marL="342900" indent="-342900" fontAlgn="base">
              <a:buSzPct val="100000"/>
            </a:pPr>
            <a:r>
              <a:rPr lang="en-US" sz="2000" dirty="0"/>
              <a:t>Participant completes the tutoring session.(35-45 Min)</a:t>
            </a:r>
          </a:p>
          <a:p>
            <a:pPr marL="76200" indent="0">
              <a:buSzPts val="2400"/>
              <a:buNone/>
            </a:pPr>
            <a:endParaRPr lang="en-US" sz="1050"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9C041BAF-48AA-4189-98F8-5A8A03142131}"/>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999675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342900" indent="-342900" fontAlgn="base">
              <a:buSzPct val="100000"/>
            </a:pPr>
            <a:r>
              <a:rPr lang="en-US" sz="2000" dirty="0"/>
              <a:t>Participant arrives and Signs Informed Consent Form (2-3 Min)</a:t>
            </a:r>
          </a:p>
          <a:p>
            <a:pPr marL="342900" indent="-342900" fontAlgn="base">
              <a:buSzPct val="100000"/>
            </a:pPr>
            <a:r>
              <a:rPr lang="en-US" sz="2000" dirty="0"/>
              <a:t>Participant is assigned one of the 3 Control groups</a:t>
            </a:r>
          </a:p>
          <a:p>
            <a:pPr marL="342900" indent="-342900" fontAlgn="base">
              <a:buSzPct val="100000"/>
            </a:pPr>
            <a:r>
              <a:rPr lang="en-US" sz="2000" dirty="0"/>
              <a:t>Participant begins the tutoring session.</a:t>
            </a:r>
          </a:p>
          <a:p>
            <a:pPr marL="342900" indent="-342900" fontAlgn="base">
              <a:buSzPct val="100000"/>
            </a:pPr>
            <a:r>
              <a:rPr lang="en-US" sz="2000" dirty="0"/>
              <a:t>Participant completes the tutoring session.(35-45 Min)</a:t>
            </a:r>
          </a:p>
          <a:p>
            <a:pPr marL="342900" indent="-342900" fontAlgn="base">
              <a:buSzPct val="100000"/>
            </a:pPr>
            <a:r>
              <a:rPr lang="en-US" sz="2000" dirty="0"/>
              <a:t>Participant begins the VR Scenario</a:t>
            </a:r>
          </a:p>
          <a:p>
            <a:pPr marL="0" indent="0" fontAlgn="base">
              <a:buSzPct val="100000"/>
              <a:buNone/>
            </a:pPr>
            <a:endParaRPr lang="en-US" sz="2000" dirty="0"/>
          </a:p>
          <a:p>
            <a:pPr marL="419100" indent="-342900">
              <a:buSzPts val="2400"/>
            </a:pPr>
            <a:endParaRPr lang="en-US" sz="1050"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C83E6294-3A85-4685-99FB-9CBDEAC9EDF9}"/>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042433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5"/>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US" sz="2400" dirty="0">
                <a:solidFill>
                  <a:srgbClr val="FFFFFF"/>
                </a:solidFill>
              </a:rPr>
              <a:t>Background</a:t>
            </a:r>
            <a:endParaRPr sz="2400" dirty="0">
              <a:solidFill>
                <a:srgbClr val="FFFFFF"/>
              </a:solidFill>
            </a:endParaRPr>
          </a:p>
        </p:txBody>
      </p:sp>
      <p:sp>
        <p:nvSpPr>
          <p:cNvPr id="113" name="Google Shape;113;p35"/>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lvl="0" indent="-381000">
              <a:spcBef>
                <a:spcPts val="0"/>
              </a:spcBef>
              <a:buSzPts val="2400"/>
              <a:buFont typeface="Arial" panose="020B0604020202020204" pitchFamily="34" charset="0"/>
              <a:buChar char="•"/>
            </a:pPr>
            <a:r>
              <a:rPr lang="en-US" sz="2000" dirty="0"/>
              <a:t>As part of a three-year Cooperative Research and Development Agreement (CRADA), Boeing and CCDC-SC developed an integrated adaptive instructional system in which we combined the Army’s GIFT adaptive learning framework with the Boeing ITS capabilities. </a:t>
            </a:r>
          </a:p>
          <a:p>
            <a:pPr marL="76200" lvl="0" indent="0">
              <a:spcBef>
                <a:spcPts val="0"/>
              </a:spcBef>
              <a:buSzPts val="2400"/>
              <a:buNone/>
            </a:pPr>
            <a:endParaRPr lang="en-US" sz="2000" dirty="0"/>
          </a:p>
          <a:p>
            <a:pPr lvl="0" indent="-381000">
              <a:spcBef>
                <a:spcPts val="0"/>
              </a:spcBef>
              <a:buSzPts val="2400"/>
              <a:buFont typeface="Arial" panose="020B0604020202020204" pitchFamily="34" charset="0"/>
              <a:buChar char="•"/>
            </a:pPr>
            <a:r>
              <a:rPr lang="en-US" sz="2000" dirty="0"/>
              <a:t>A prototype was developed using the resulting architecture, which uses an aircraft maintenance scenario as the use case with aspects of troubleshooting and part replacement.  </a:t>
            </a:r>
          </a:p>
        </p:txBody>
      </p:sp>
      <p:pic>
        <p:nvPicPr>
          <p:cNvPr id="6" name="Picture 2" descr="Image result for CCDC soldier center">
            <a:extLst>
              <a:ext uri="{FF2B5EF4-FFF2-40B4-BE49-F238E27FC236}">
                <a16:creationId xmlns:a16="http://schemas.microsoft.com/office/drawing/2014/main" id="{72A64399-748D-468F-B929-C659EEBA1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1FEAC0A1-1FB9-4381-9C6C-FAD2A6D4A896}"/>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342900" indent="-342900" fontAlgn="base">
              <a:buSzPct val="100000"/>
            </a:pPr>
            <a:r>
              <a:rPr lang="en-US" sz="2000" dirty="0"/>
              <a:t>Participant arrives and Signs Informed Consent Form (2-3 Min)</a:t>
            </a:r>
          </a:p>
          <a:p>
            <a:pPr marL="342900" indent="-342900" fontAlgn="base">
              <a:buSzPct val="100000"/>
            </a:pPr>
            <a:r>
              <a:rPr lang="en-US" sz="2000" dirty="0"/>
              <a:t>Participant is assigned one of the 3 Control groups</a:t>
            </a:r>
          </a:p>
          <a:p>
            <a:pPr marL="342900" indent="-342900" fontAlgn="base">
              <a:buSzPct val="100000"/>
            </a:pPr>
            <a:r>
              <a:rPr lang="en-US" sz="2000" dirty="0"/>
              <a:t>Participant begins the tutoring session.</a:t>
            </a:r>
          </a:p>
          <a:p>
            <a:pPr marL="342900" indent="-342900" fontAlgn="base">
              <a:buSzPct val="100000"/>
            </a:pPr>
            <a:r>
              <a:rPr lang="en-US" sz="2000" dirty="0"/>
              <a:t>Participant completes the tutoring session.(35-45 Min)</a:t>
            </a:r>
          </a:p>
          <a:p>
            <a:pPr marL="342900" indent="-342900" fontAlgn="base">
              <a:buSzPct val="100000"/>
            </a:pPr>
            <a:r>
              <a:rPr lang="en-US" sz="2000" dirty="0"/>
              <a:t>Participant begins the VR Scenario</a:t>
            </a:r>
          </a:p>
          <a:p>
            <a:pPr marL="342900" indent="-342900" fontAlgn="base">
              <a:buSzPct val="100000"/>
            </a:pPr>
            <a:r>
              <a:rPr lang="en-US" sz="2000" dirty="0"/>
              <a:t>Participant Completes the VR Scenario (15-20 Min)</a:t>
            </a:r>
          </a:p>
          <a:p>
            <a:pPr marL="76200" indent="0">
              <a:buSzPts val="2400"/>
              <a:buNone/>
            </a:pPr>
            <a:endParaRPr lang="en-US" sz="1050"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AA2BD04E-3401-4FCD-97CC-ADDA78D84661}"/>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718591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342900" indent="-342900" fontAlgn="base">
              <a:buSzPct val="100000"/>
            </a:pPr>
            <a:r>
              <a:rPr lang="en-US" sz="2000" dirty="0"/>
              <a:t>Participant arrives and Signs Informed Consent Form (2-3 Min)</a:t>
            </a:r>
          </a:p>
          <a:p>
            <a:pPr marL="342900" indent="-342900" fontAlgn="base">
              <a:buSzPct val="100000"/>
            </a:pPr>
            <a:r>
              <a:rPr lang="en-US" sz="2000" dirty="0"/>
              <a:t>Participant is assigned one of the 3 Control groups</a:t>
            </a:r>
          </a:p>
          <a:p>
            <a:pPr marL="342900" indent="-342900" fontAlgn="base">
              <a:buSzPct val="100000"/>
            </a:pPr>
            <a:r>
              <a:rPr lang="en-US" sz="2000" dirty="0"/>
              <a:t>Participant begins the tutoring session.</a:t>
            </a:r>
          </a:p>
          <a:p>
            <a:pPr marL="342900" indent="-342900" fontAlgn="base">
              <a:buSzPct val="100000"/>
            </a:pPr>
            <a:r>
              <a:rPr lang="en-US" sz="2000" dirty="0"/>
              <a:t>Participant completes the tutoring session.(35-45 Min)</a:t>
            </a:r>
          </a:p>
          <a:p>
            <a:pPr marL="342900" indent="-342900" fontAlgn="base">
              <a:buSzPct val="100000"/>
            </a:pPr>
            <a:r>
              <a:rPr lang="en-US" sz="2000" dirty="0"/>
              <a:t>Participant begins the VR Scenario</a:t>
            </a:r>
          </a:p>
          <a:p>
            <a:pPr marL="342900" indent="-342900" fontAlgn="base">
              <a:buSzPct val="100000"/>
            </a:pPr>
            <a:r>
              <a:rPr lang="en-US" sz="2000" dirty="0"/>
              <a:t>Participant Completes the VR Scenario (15-20 Min)</a:t>
            </a:r>
          </a:p>
          <a:p>
            <a:pPr marL="342900" indent="-342900" fontAlgn="base">
              <a:buSzPct val="100000"/>
            </a:pPr>
            <a:r>
              <a:rPr lang="en-US" sz="2000" dirty="0"/>
              <a:t>Experiment should last no more than 55 minutes.</a:t>
            </a:r>
          </a:p>
          <a:p>
            <a:pPr marL="419100" indent="-342900">
              <a:buSzPts val="2400"/>
            </a:pPr>
            <a:endParaRPr lang="en-US" sz="1050" dirty="0"/>
          </a:p>
          <a:p>
            <a:pPr marL="533400" lvl="1" indent="0">
              <a:buSzPts val="2400"/>
              <a:buNone/>
            </a:pPr>
            <a:endParaRPr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Experimental Design</a:t>
            </a:r>
            <a:endParaRPr sz="2400" dirty="0">
              <a:solidFill>
                <a:srgbClr val="FFFFFF"/>
              </a:solidFill>
            </a:endParaRPr>
          </a:p>
        </p:txBody>
      </p:sp>
      <p:pic>
        <p:nvPicPr>
          <p:cNvPr id="13" name="Picture 2" descr="Image result for CCDC soldier center">
            <a:extLst>
              <a:ext uri="{FF2B5EF4-FFF2-40B4-BE49-F238E27FC236}">
                <a16:creationId xmlns:a16="http://schemas.microsoft.com/office/drawing/2014/main" id="{1875449C-0379-4C1E-AABF-40B6CE13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B5F114BE-DE69-4084-8C1B-ACE7ED957B8C}"/>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750240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D0A0-115E-40AD-BF11-8E6703F106C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2D994A9-65BF-459C-A620-D7AF96B0DC77}"/>
              </a:ext>
            </a:extLst>
          </p:cNvPr>
          <p:cNvSpPr>
            <a:spLocks noGrp="1"/>
          </p:cNvSpPr>
          <p:nvPr>
            <p:ph type="body" idx="1"/>
          </p:nvPr>
        </p:nvSpPr>
        <p:spPr/>
        <p:txBody>
          <a:bodyPr/>
          <a:lstStyle/>
          <a:p>
            <a:endParaRPr lang="en-US"/>
          </a:p>
        </p:txBody>
      </p:sp>
      <p:pic>
        <p:nvPicPr>
          <p:cNvPr id="4" name="Clips19-05-15_01-40 (1)">
            <a:hlinkClick r:id="" action="ppaction://media"/>
            <a:extLst>
              <a:ext uri="{FF2B5EF4-FFF2-40B4-BE49-F238E27FC236}">
                <a16:creationId xmlns:a16="http://schemas.microsoft.com/office/drawing/2014/main" id="{765758AF-F86C-47D2-9787-2BC81AA9C3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10865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BDB764-56AF-4C22-B2D6-9E5D1DFD94C9}"/>
              </a:ext>
            </a:extLst>
          </p:cNvPr>
          <p:cNvSpPr>
            <a:spLocks noGrp="1"/>
          </p:cNvSpPr>
          <p:nvPr>
            <p:ph type="body" idx="1"/>
          </p:nvPr>
        </p:nvSpPr>
        <p:spPr>
          <a:xfrm>
            <a:off x="311700" y="961975"/>
            <a:ext cx="8520600" cy="3416400"/>
          </a:xfrm>
        </p:spPr>
        <p:txBody>
          <a:bodyPr/>
          <a:lstStyle/>
          <a:p>
            <a:pPr marL="419100" indent="-342900">
              <a:buSzPts val="2400"/>
            </a:pPr>
            <a:r>
              <a:rPr lang="en-US" sz="3600" b="1" dirty="0">
                <a:solidFill>
                  <a:schemeClr val="bg1">
                    <a:lumMod val="75000"/>
                  </a:schemeClr>
                </a:solidFill>
              </a:rPr>
              <a:t>Introduction/Background</a:t>
            </a:r>
          </a:p>
          <a:p>
            <a:pPr marL="419100" indent="-342900">
              <a:buSzPts val="2400"/>
            </a:pPr>
            <a:r>
              <a:rPr lang="en-US" sz="3600" b="1" dirty="0">
                <a:solidFill>
                  <a:schemeClr val="bg1">
                    <a:lumMod val="75000"/>
                  </a:schemeClr>
                </a:solidFill>
              </a:rPr>
              <a:t>Methodology</a:t>
            </a:r>
          </a:p>
          <a:p>
            <a:pPr marL="419100" indent="-342900">
              <a:buSzPts val="2400"/>
            </a:pPr>
            <a:r>
              <a:rPr lang="en-US" sz="3600" b="1" dirty="0">
                <a:solidFill>
                  <a:schemeClr val="tx1"/>
                </a:solidFill>
              </a:rPr>
              <a:t>Results</a:t>
            </a:r>
          </a:p>
          <a:p>
            <a:pPr marL="419100" indent="-342900">
              <a:buSzPts val="2400"/>
            </a:pPr>
            <a:r>
              <a:rPr lang="en-US" sz="3600" b="1" dirty="0">
                <a:solidFill>
                  <a:schemeClr val="bg1">
                    <a:lumMod val="75000"/>
                  </a:schemeClr>
                </a:solidFill>
              </a:rPr>
              <a:t>Discussion</a:t>
            </a:r>
          </a:p>
          <a:p>
            <a:pPr marL="419100" indent="-342900">
              <a:buSzPts val="2400"/>
            </a:pPr>
            <a:r>
              <a:rPr lang="en-US" sz="3600" b="1" dirty="0">
                <a:solidFill>
                  <a:schemeClr val="bg1">
                    <a:lumMod val="75000"/>
                  </a:schemeClr>
                </a:solidFill>
              </a:rPr>
              <a:t>Future Research</a:t>
            </a:r>
            <a:endParaRPr lang="en-US" sz="2800" b="1" dirty="0">
              <a:solidFill>
                <a:schemeClr val="bg1">
                  <a:lumMod val="75000"/>
                </a:schemeClr>
              </a:solidFill>
            </a:endParaRPr>
          </a:p>
          <a:p>
            <a:pPr marL="0" indent="0">
              <a:buNone/>
            </a:pPr>
            <a:endParaRPr lang="en-US" sz="2400" dirty="0">
              <a:latin typeface="Calibri" panose="020F0502020204030204" pitchFamily="34" charset="0"/>
              <a:cs typeface="Calibri" panose="020F0502020204030204" pitchFamily="34" charset="0"/>
            </a:endParaRPr>
          </a:p>
        </p:txBody>
      </p:sp>
      <p:sp>
        <p:nvSpPr>
          <p:cNvPr id="4" name="Google Shape;112;p35">
            <a:extLst>
              <a:ext uri="{FF2B5EF4-FFF2-40B4-BE49-F238E27FC236}">
                <a16:creationId xmlns:a16="http://schemas.microsoft.com/office/drawing/2014/main" id="{AC33B98C-D931-43F2-A076-B2AB0FC878B6}"/>
              </a:ext>
            </a:extLst>
          </p:cNvPr>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 sz="2400" dirty="0">
                <a:solidFill>
                  <a:srgbClr val="FFFFFF"/>
                </a:solidFill>
              </a:rPr>
              <a:t>A</a:t>
            </a:r>
            <a:r>
              <a:rPr lang="en-US" sz="2400" dirty="0">
                <a:solidFill>
                  <a:srgbClr val="FFFFFF"/>
                </a:solidFill>
              </a:rPr>
              <a:t>genda</a:t>
            </a:r>
            <a:endParaRPr sz="2400" dirty="0">
              <a:solidFill>
                <a:srgbClr val="FFFFFF"/>
              </a:solidFill>
            </a:endParaRPr>
          </a:p>
        </p:txBody>
      </p:sp>
      <p:pic>
        <p:nvPicPr>
          <p:cNvPr id="7" name="Picture 2" descr="Image result for CCDC soldier center">
            <a:extLst>
              <a:ext uri="{FF2B5EF4-FFF2-40B4-BE49-F238E27FC236}">
                <a16:creationId xmlns:a16="http://schemas.microsoft.com/office/drawing/2014/main" id="{9494BE80-2F17-4B66-B728-69614429A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F10F31B4-BD82-4C0E-99E3-159C7FDC0922}"/>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309092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978739"/>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2 Two-Factor ANOVA’s were run to try and find significance</a:t>
            </a:r>
            <a:endParaRPr lang="en-US" sz="1866" dirty="0"/>
          </a:p>
          <a:p>
            <a:pPr marL="76200" indent="0">
              <a:buSzPts val="2400"/>
              <a:buNone/>
            </a:pPr>
            <a:endParaRPr lang="en-US" sz="2400"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Results</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69E3A7FA-DE6B-416C-AC8F-9A77E9452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903508D5-A444-465E-AA12-8A264B25EF4C}"/>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185155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978739"/>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2 Two-Factor ANOVA’s were run to try and find significance</a:t>
            </a:r>
            <a:endParaRPr lang="en-US" sz="1866" dirty="0"/>
          </a:p>
          <a:p>
            <a:pPr marL="876300" lvl="1" indent="-342900">
              <a:buSzPts val="2400"/>
            </a:pPr>
            <a:r>
              <a:rPr lang="en-US" sz="1866" dirty="0"/>
              <a:t>The first was to compare Pre and Post-Test performance for each condition to test our 1</a:t>
            </a:r>
            <a:r>
              <a:rPr lang="en-US" sz="1866" baseline="30000" dirty="0"/>
              <a:t>st</a:t>
            </a:r>
            <a:r>
              <a:rPr lang="en-US" sz="1866" dirty="0"/>
              <a:t> hypothesis (note the scores were normalized)</a:t>
            </a:r>
          </a:p>
          <a:p>
            <a:pPr marL="76200" indent="0">
              <a:buSzPts val="2400"/>
              <a:buNone/>
            </a:pPr>
            <a:endParaRPr lang="en-US" sz="2400"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Results</a:t>
            </a:r>
            <a:endParaRPr sz="2400" dirty="0">
              <a:solidFill>
                <a:srgbClr val="FFFFFF"/>
              </a:solidFill>
            </a:endParaRPr>
          </a:p>
        </p:txBody>
      </p:sp>
      <p:pic>
        <p:nvPicPr>
          <p:cNvPr id="4" name="Picture 3">
            <a:extLst>
              <a:ext uri="{FF2B5EF4-FFF2-40B4-BE49-F238E27FC236}">
                <a16:creationId xmlns:a16="http://schemas.microsoft.com/office/drawing/2014/main" id="{C88F9D79-6B57-4488-8AA4-605A0407CB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40280"/>
            <a:ext cx="6373368" cy="2819495"/>
          </a:xfrm>
          <a:prstGeom prst="rect">
            <a:avLst/>
          </a:prstGeom>
          <a:noFill/>
        </p:spPr>
      </p:pic>
      <p:pic>
        <p:nvPicPr>
          <p:cNvPr id="7" name="Picture 2" descr="Image result for CCDC soldier center">
            <a:extLst>
              <a:ext uri="{FF2B5EF4-FFF2-40B4-BE49-F238E27FC236}">
                <a16:creationId xmlns:a16="http://schemas.microsoft.com/office/drawing/2014/main" id="{10B84E26-CCC0-4C47-8B24-7D55CA55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66E0BB-4301-4A2E-BBE3-E0E60DB9DAAF}"/>
              </a:ext>
            </a:extLst>
          </p:cNvPr>
          <p:cNvSpPr txBox="1"/>
          <p:nvPr/>
        </p:nvSpPr>
        <p:spPr>
          <a:xfrm>
            <a:off x="82446" y="2571750"/>
            <a:ext cx="1289154" cy="738664"/>
          </a:xfrm>
          <a:prstGeom prst="rect">
            <a:avLst/>
          </a:prstGeom>
          <a:noFill/>
        </p:spPr>
        <p:txBody>
          <a:bodyPr wrap="square" rtlCol="0">
            <a:spAutoFit/>
          </a:bodyPr>
          <a:lstStyle/>
          <a:p>
            <a:r>
              <a:rPr lang="en-US" dirty="0"/>
              <a:t>ANOVA [F (2, 25) =2.771, p&lt;0.082] </a:t>
            </a:r>
          </a:p>
        </p:txBody>
      </p:sp>
      <p:pic>
        <p:nvPicPr>
          <p:cNvPr id="8"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32EC71E3-FF09-445C-B9ED-EEF92B1D2EB1}"/>
              </a:ext>
            </a:extLst>
          </p:cNvPr>
          <p:cNvPicPr preferRelativeResize="0"/>
          <p:nvPr/>
        </p:nvPicPr>
        <p:blipFill rotWithShape="1">
          <a:blip r:embed="rId5">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252140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978739"/>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400" dirty="0"/>
              <a:t>2 Two-Factor ANOVA’s were run to try and find significance</a:t>
            </a:r>
            <a:endParaRPr lang="en-US" sz="1866" dirty="0"/>
          </a:p>
          <a:p>
            <a:pPr marL="876300" lvl="1" indent="-342900">
              <a:buSzPts val="2400"/>
            </a:pPr>
            <a:r>
              <a:rPr lang="en-US" sz="1866" dirty="0"/>
              <a:t>The second was the same test but this time we used time as a covariant to test our 2</a:t>
            </a:r>
            <a:r>
              <a:rPr lang="en-US" sz="1866" baseline="30000" dirty="0"/>
              <a:t>nd</a:t>
            </a:r>
            <a:r>
              <a:rPr lang="en-US" sz="1866" dirty="0"/>
              <a:t> hypothesis</a:t>
            </a:r>
          </a:p>
          <a:p>
            <a:pPr marL="76200" indent="0">
              <a:buSzPts val="2400"/>
              <a:buNone/>
            </a:pPr>
            <a:endParaRPr lang="en-US" sz="2400"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Results</a:t>
            </a:r>
            <a:endParaRPr sz="2400" dirty="0">
              <a:solidFill>
                <a:srgbClr val="FFFFFF"/>
              </a:solidFill>
            </a:endParaRPr>
          </a:p>
        </p:txBody>
      </p:sp>
      <p:pic>
        <p:nvPicPr>
          <p:cNvPr id="5" name="Picture 4">
            <a:extLst>
              <a:ext uri="{FF2B5EF4-FFF2-40B4-BE49-F238E27FC236}">
                <a16:creationId xmlns:a16="http://schemas.microsoft.com/office/drawing/2014/main" id="{E3B69DC3-CC75-4F92-810F-08622C124D09}"/>
              </a:ext>
            </a:extLst>
          </p:cNvPr>
          <p:cNvPicPr>
            <a:picLocks noChangeAspect="1"/>
          </p:cNvPicPr>
          <p:nvPr/>
        </p:nvPicPr>
        <p:blipFill>
          <a:blip r:embed="rId3"/>
          <a:stretch>
            <a:fillRect/>
          </a:stretch>
        </p:blipFill>
        <p:spPr>
          <a:xfrm>
            <a:off x="1265364" y="2240280"/>
            <a:ext cx="6479604" cy="2819495"/>
          </a:xfrm>
          <a:prstGeom prst="rect">
            <a:avLst/>
          </a:prstGeom>
        </p:spPr>
      </p:pic>
      <p:pic>
        <p:nvPicPr>
          <p:cNvPr id="6" name="Picture 2" descr="Image result for CCDC soldier center">
            <a:extLst>
              <a:ext uri="{FF2B5EF4-FFF2-40B4-BE49-F238E27FC236}">
                <a16:creationId xmlns:a16="http://schemas.microsoft.com/office/drawing/2014/main" id="{666B9D1F-F511-4922-8B4B-5096D5B13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FB73F1-7EFC-4ED0-8D74-F5CB62EDA08C}"/>
              </a:ext>
            </a:extLst>
          </p:cNvPr>
          <p:cNvSpPr txBox="1"/>
          <p:nvPr/>
        </p:nvSpPr>
        <p:spPr>
          <a:xfrm>
            <a:off x="82446" y="2571750"/>
            <a:ext cx="1289154" cy="738664"/>
          </a:xfrm>
          <a:prstGeom prst="rect">
            <a:avLst/>
          </a:prstGeom>
          <a:noFill/>
        </p:spPr>
        <p:txBody>
          <a:bodyPr wrap="square" rtlCol="0">
            <a:spAutoFit/>
          </a:bodyPr>
          <a:lstStyle/>
          <a:p>
            <a:r>
              <a:rPr lang="en-US" dirty="0"/>
              <a:t>ANOVA [F (2, 24) =0.054, p&lt;0.181] </a:t>
            </a:r>
          </a:p>
        </p:txBody>
      </p:sp>
      <p:pic>
        <p:nvPicPr>
          <p:cNvPr id="8"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B55B4FF1-CC03-48F4-9944-AF5C92853DA4}"/>
              </a:ext>
            </a:extLst>
          </p:cNvPr>
          <p:cNvPicPr preferRelativeResize="0"/>
          <p:nvPr/>
        </p:nvPicPr>
        <p:blipFill rotWithShape="1">
          <a:blip r:embed="rId5">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742473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BDB764-56AF-4C22-B2D6-9E5D1DFD94C9}"/>
              </a:ext>
            </a:extLst>
          </p:cNvPr>
          <p:cNvSpPr>
            <a:spLocks noGrp="1"/>
          </p:cNvSpPr>
          <p:nvPr>
            <p:ph type="body" idx="1"/>
          </p:nvPr>
        </p:nvSpPr>
        <p:spPr>
          <a:xfrm>
            <a:off x="311700" y="961975"/>
            <a:ext cx="8520600" cy="3416400"/>
          </a:xfrm>
        </p:spPr>
        <p:txBody>
          <a:bodyPr/>
          <a:lstStyle/>
          <a:p>
            <a:pPr marL="419100" indent="-342900">
              <a:buSzPts val="2400"/>
            </a:pPr>
            <a:r>
              <a:rPr lang="en-US" sz="3600" b="1" dirty="0">
                <a:solidFill>
                  <a:schemeClr val="bg1">
                    <a:lumMod val="75000"/>
                  </a:schemeClr>
                </a:solidFill>
              </a:rPr>
              <a:t>Introduction/Background</a:t>
            </a:r>
          </a:p>
          <a:p>
            <a:pPr marL="419100" indent="-342900">
              <a:buSzPts val="2400"/>
            </a:pPr>
            <a:r>
              <a:rPr lang="en-US" sz="3600" b="1" dirty="0">
                <a:solidFill>
                  <a:schemeClr val="bg1">
                    <a:lumMod val="75000"/>
                  </a:schemeClr>
                </a:solidFill>
              </a:rPr>
              <a:t>Methodology</a:t>
            </a:r>
          </a:p>
          <a:p>
            <a:pPr marL="419100" indent="-342900">
              <a:buSzPts val="2400"/>
            </a:pPr>
            <a:r>
              <a:rPr lang="en-US" sz="3600" b="1" dirty="0">
                <a:solidFill>
                  <a:schemeClr val="bg1">
                    <a:lumMod val="75000"/>
                  </a:schemeClr>
                </a:solidFill>
              </a:rPr>
              <a:t>Results</a:t>
            </a:r>
          </a:p>
          <a:p>
            <a:pPr marL="419100" indent="-342900">
              <a:buSzPts val="2400"/>
            </a:pPr>
            <a:r>
              <a:rPr lang="en-US" sz="3600" b="1" dirty="0">
                <a:solidFill>
                  <a:schemeClr val="tx1"/>
                </a:solidFill>
              </a:rPr>
              <a:t>Discussion</a:t>
            </a:r>
          </a:p>
          <a:p>
            <a:pPr marL="419100" indent="-342900">
              <a:buSzPts val="2400"/>
            </a:pPr>
            <a:r>
              <a:rPr lang="en-US" sz="3600" b="1" dirty="0">
                <a:solidFill>
                  <a:schemeClr val="bg1">
                    <a:lumMod val="75000"/>
                  </a:schemeClr>
                </a:solidFill>
              </a:rPr>
              <a:t>Future Research</a:t>
            </a:r>
            <a:endParaRPr lang="en-US" sz="2800" b="1" dirty="0">
              <a:solidFill>
                <a:schemeClr val="bg1">
                  <a:lumMod val="75000"/>
                </a:schemeClr>
              </a:solidFill>
            </a:endParaRPr>
          </a:p>
          <a:p>
            <a:pPr marL="0" indent="0">
              <a:buNone/>
            </a:pPr>
            <a:endParaRPr lang="en-US" sz="2400" dirty="0">
              <a:latin typeface="Calibri" panose="020F0502020204030204" pitchFamily="34" charset="0"/>
              <a:cs typeface="Calibri" panose="020F0502020204030204" pitchFamily="34" charset="0"/>
            </a:endParaRPr>
          </a:p>
        </p:txBody>
      </p:sp>
      <p:sp>
        <p:nvSpPr>
          <p:cNvPr id="4" name="Google Shape;112;p35">
            <a:extLst>
              <a:ext uri="{FF2B5EF4-FFF2-40B4-BE49-F238E27FC236}">
                <a16:creationId xmlns:a16="http://schemas.microsoft.com/office/drawing/2014/main" id="{AC33B98C-D931-43F2-A076-B2AB0FC878B6}"/>
              </a:ext>
            </a:extLst>
          </p:cNvPr>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 sz="2400" dirty="0">
                <a:solidFill>
                  <a:srgbClr val="FFFFFF"/>
                </a:solidFill>
              </a:rPr>
              <a:t>A</a:t>
            </a:r>
            <a:r>
              <a:rPr lang="en-US" sz="2400" dirty="0">
                <a:solidFill>
                  <a:srgbClr val="FFFFFF"/>
                </a:solidFill>
              </a:rPr>
              <a:t>genda</a:t>
            </a:r>
            <a:endParaRPr sz="2400" dirty="0">
              <a:solidFill>
                <a:srgbClr val="FFFFFF"/>
              </a:solidFill>
            </a:endParaRPr>
          </a:p>
        </p:txBody>
      </p:sp>
      <p:pic>
        <p:nvPicPr>
          <p:cNvPr id="7" name="Picture 2" descr="Image result for CCDC soldier center">
            <a:extLst>
              <a:ext uri="{FF2B5EF4-FFF2-40B4-BE49-F238E27FC236}">
                <a16:creationId xmlns:a16="http://schemas.microsoft.com/office/drawing/2014/main" id="{9494BE80-2F17-4B66-B728-69614429A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2D19EB34-6AD3-4206-B99C-B3E3A10451F9}"/>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909151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978739"/>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000" dirty="0"/>
              <a:t>Although neither of the hypothesis were supported by the data analysis, there is reason to believe that significant results would have been found had there been higher numbers of participants in each group. </a:t>
            </a:r>
          </a:p>
          <a:p>
            <a:pPr marL="876300" lvl="1" indent="-342900">
              <a:buSzPts val="2400"/>
            </a:pPr>
            <a:r>
              <a:rPr lang="en-US" sz="1866" dirty="0"/>
              <a:t>The Hybrid condition outperformed the other two conditions</a:t>
            </a:r>
          </a:p>
          <a:p>
            <a:pPr marL="876300" lvl="1" indent="-342900">
              <a:buSzPts val="2400"/>
            </a:pPr>
            <a:r>
              <a:rPr lang="en-US" sz="1866" dirty="0"/>
              <a:t>The Hybrid condition on average took longer to complete</a:t>
            </a:r>
          </a:p>
          <a:p>
            <a:pPr marL="533400" lvl="1" indent="0">
              <a:buSzPts val="2400"/>
              <a:buNone/>
            </a:pPr>
            <a:endParaRPr lang="en-US"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Discussion</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69E3A7FA-DE6B-416C-AC8F-9A77E9452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F11B4243-E856-41F2-A5D9-D57C3A36E532}"/>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225854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978739"/>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000" dirty="0"/>
              <a:t>Lost data due to experimental complications</a:t>
            </a:r>
          </a:p>
          <a:p>
            <a:pPr marL="419100" indent="-342900">
              <a:buSzPts val="2400"/>
            </a:pPr>
            <a:endParaRPr lang="en-US" sz="2000" dirty="0"/>
          </a:p>
          <a:p>
            <a:pPr marL="419100" indent="-342900">
              <a:buSzPts val="2400"/>
            </a:pPr>
            <a:r>
              <a:rPr lang="en-US" sz="2000" dirty="0"/>
              <a:t>Time to execute study (~55 min procedure required)</a:t>
            </a:r>
          </a:p>
          <a:p>
            <a:pPr marL="876300" lvl="1" indent="-342900">
              <a:buSzPts val="2400"/>
            </a:pPr>
            <a:r>
              <a:rPr lang="en-US" sz="1466" dirty="0"/>
              <a:t>Prevented collection of post-test knowledge scores</a:t>
            </a:r>
          </a:p>
          <a:p>
            <a:pPr marL="876300" lvl="1" indent="-342900">
              <a:buSzPts val="2400"/>
            </a:pPr>
            <a:r>
              <a:rPr lang="en-US" sz="1466" dirty="0"/>
              <a:t>More performance data needed to understand impact on knowledge/skill acquisition</a:t>
            </a:r>
            <a:endParaRPr lang="en-US" sz="2000" dirty="0"/>
          </a:p>
          <a:p>
            <a:pPr marL="419100" indent="-342900">
              <a:buSzPts val="2400"/>
            </a:pPr>
            <a:endParaRPr lang="en-US" sz="2000" dirty="0"/>
          </a:p>
          <a:p>
            <a:pPr marL="419100" indent="-342900">
              <a:buSzPts val="2400"/>
            </a:pPr>
            <a:endParaRPr lang="en-US" sz="2000" dirty="0"/>
          </a:p>
          <a:p>
            <a:pPr marL="419100" indent="-342900">
              <a:buSzPts val="2400"/>
            </a:pPr>
            <a:endParaRPr lang="en-US"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rPr>
              <a:t>Discussion/Limitations</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69E3A7FA-DE6B-416C-AC8F-9A77E9452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4CBE391C-4AC4-4DB4-99F5-6AF4643296C0}"/>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271798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A697E4-A59E-4909-92CD-14B194F10975}"/>
              </a:ext>
            </a:extLst>
          </p:cNvPr>
          <p:cNvSpPr>
            <a:spLocks noGrp="1"/>
          </p:cNvSpPr>
          <p:nvPr>
            <p:ph type="body" idx="1"/>
          </p:nvPr>
        </p:nvSpPr>
        <p:spPr/>
        <p:txBody>
          <a:bodyPr/>
          <a:lstStyle/>
          <a:p>
            <a:pPr marL="419100" indent="-342900">
              <a:spcBef>
                <a:spcPts val="0"/>
              </a:spcBef>
              <a:buClr>
                <a:srgbClr val="000000"/>
              </a:buClr>
              <a:buSzPts val="2400"/>
            </a:pPr>
            <a:r>
              <a:rPr lang="en-US" sz="2400" dirty="0">
                <a:solidFill>
                  <a:srgbClr val="000000"/>
                </a:solidFill>
              </a:rPr>
              <a:t>The goal of the study is to assess these three implementations of overall curriculum adaptation to determine which are best utilized to optimize: </a:t>
            </a:r>
          </a:p>
          <a:p>
            <a:pPr marL="876300" lvl="1" indent="-342900">
              <a:spcBef>
                <a:spcPts val="0"/>
              </a:spcBef>
              <a:buClr>
                <a:srgbClr val="000000"/>
              </a:buClr>
              <a:buSzPts val="2400"/>
            </a:pPr>
            <a:r>
              <a:rPr lang="en-US" sz="1866" dirty="0">
                <a:solidFill>
                  <a:srgbClr val="000000"/>
                </a:solidFill>
              </a:rPr>
              <a:t>student performance</a:t>
            </a:r>
          </a:p>
          <a:p>
            <a:pPr marL="876300" lvl="1" indent="-342900">
              <a:spcBef>
                <a:spcPts val="0"/>
              </a:spcBef>
              <a:buClr>
                <a:srgbClr val="000000"/>
              </a:buClr>
              <a:buSzPts val="2400"/>
            </a:pPr>
            <a:r>
              <a:rPr lang="en-US" sz="1866" dirty="0">
                <a:solidFill>
                  <a:srgbClr val="000000"/>
                </a:solidFill>
              </a:rPr>
              <a:t>using measures of time to competence</a:t>
            </a:r>
          </a:p>
          <a:p>
            <a:pPr marL="876300" lvl="1" indent="-342900">
              <a:spcBef>
                <a:spcPts val="0"/>
              </a:spcBef>
              <a:buClr>
                <a:srgbClr val="000000"/>
              </a:buClr>
              <a:buSzPts val="2400"/>
            </a:pPr>
            <a:r>
              <a:rPr lang="en-US" sz="1866" dirty="0">
                <a:solidFill>
                  <a:srgbClr val="000000"/>
                </a:solidFill>
              </a:rPr>
              <a:t>performance outcomes</a:t>
            </a:r>
          </a:p>
          <a:p>
            <a:pPr marL="876300" lvl="1" indent="-342900">
              <a:spcBef>
                <a:spcPts val="0"/>
              </a:spcBef>
              <a:buClr>
                <a:srgbClr val="000000"/>
              </a:buClr>
              <a:buSzPts val="2400"/>
            </a:pPr>
            <a:r>
              <a:rPr lang="en-US" sz="1866" dirty="0">
                <a:solidFill>
                  <a:srgbClr val="000000"/>
                </a:solidFill>
              </a:rPr>
              <a:t>training transfer and knowledge retention </a:t>
            </a:r>
          </a:p>
          <a:p>
            <a:pPr marL="0" indent="0">
              <a:buNone/>
            </a:pPr>
            <a:endParaRPr lang="en-US" dirty="0"/>
          </a:p>
        </p:txBody>
      </p:sp>
      <p:sp>
        <p:nvSpPr>
          <p:cNvPr id="4" name="Google Shape;112;p35">
            <a:extLst>
              <a:ext uri="{FF2B5EF4-FFF2-40B4-BE49-F238E27FC236}">
                <a16:creationId xmlns:a16="http://schemas.microsoft.com/office/drawing/2014/main" id="{3E8DC199-1F91-4B5A-AA7B-25EB6512D966}"/>
              </a:ext>
            </a:extLst>
          </p:cNvPr>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US" sz="2400" dirty="0">
                <a:solidFill>
                  <a:srgbClr val="FFFFFF"/>
                </a:solidFill>
              </a:rPr>
              <a:t>Applied Problem </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663473B3-77A9-4384-BA67-E17AB02E8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C203BFB1-9E36-461F-AFB6-E3888BE74B4D}"/>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287904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BDB764-56AF-4C22-B2D6-9E5D1DFD94C9}"/>
              </a:ext>
            </a:extLst>
          </p:cNvPr>
          <p:cNvSpPr>
            <a:spLocks noGrp="1"/>
          </p:cNvSpPr>
          <p:nvPr>
            <p:ph type="body" idx="1"/>
          </p:nvPr>
        </p:nvSpPr>
        <p:spPr>
          <a:xfrm>
            <a:off x="311700" y="961975"/>
            <a:ext cx="8520600" cy="3416400"/>
          </a:xfrm>
        </p:spPr>
        <p:txBody>
          <a:bodyPr/>
          <a:lstStyle/>
          <a:p>
            <a:pPr marL="419100" indent="-342900">
              <a:buSzPts val="2400"/>
            </a:pPr>
            <a:r>
              <a:rPr lang="en-US" sz="3600" b="1" dirty="0">
                <a:solidFill>
                  <a:schemeClr val="bg1">
                    <a:lumMod val="75000"/>
                  </a:schemeClr>
                </a:solidFill>
              </a:rPr>
              <a:t>Introduction/Background</a:t>
            </a:r>
          </a:p>
          <a:p>
            <a:pPr marL="419100" indent="-342900">
              <a:buSzPts val="2400"/>
            </a:pPr>
            <a:r>
              <a:rPr lang="en-US" sz="3600" b="1" dirty="0">
                <a:solidFill>
                  <a:schemeClr val="bg1">
                    <a:lumMod val="75000"/>
                  </a:schemeClr>
                </a:solidFill>
              </a:rPr>
              <a:t>Methodology</a:t>
            </a:r>
          </a:p>
          <a:p>
            <a:pPr marL="419100" indent="-342900">
              <a:buSzPts val="2400"/>
            </a:pPr>
            <a:r>
              <a:rPr lang="en-US" sz="3600" b="1" dirty="0">
                <a:solidFill>
                  <a:schemeClr val="bg1">
                    <a:lumMod val="75000"/>
                  </a:schemeClr>
                </a:solidFill>
              </a:rPr>
              <a:t>Results</a:t>
            </a:r>
          </a:p>
          <a:p>
            <a:pPr marL="419100" indent="-342900">
              <a:buSzPts val="2400"/>
            </a:pPr>
            <a:r>
              <a:rPr lang="en-US" sz="3600" b="1" dirty="0">
                <a:solidFill>
                  <a:schemeClr val="bg1">
                    <a:lumMod val="75000"/>
                  </a:schemeClr>
                </a:solidFill>
              </a:rPr>
              <a:t>Discussion</a:t>
            </a:r>
          </a:p>
          <a:p>
            <a:pPr marL="419100" indent="-342900">
              <a:buSzPts val="2400"/>
            </a:pPr>
            <a:r>
              <a:rPr lang="en-US" sz="3600" b="1" dirty="0">
                <a:solidFill>
                  <a:schemeClr val="tx1"/>
                </a:solidFill>
              </a:rPr>
              <a:t>Future Research</a:t>
            </a:r>
            <a:endParaRPr lang="en-US" sz="2800" b="1" dirty="0">
              <a:solidFill>
                <a:schemeClr val="tx1"/>
              </a:solidFill>
            </a:endParaRPr>
          </a:p>
          <a:p>
            <a:pPr marL="0" indent="0">
              <a:buNone/>
            </a:pPr>
            <a:endParaRPr lang="en-US" sz="2400" dirty="0">
              <a:latin typeface="Calibri" panose="020F0502020204030204" pitchFamily="34" charset="0"/>
              <a:cs typeface="Calibri" panose="020F0502020204030204" pitchFamily="34" charset="0"/>
            </a:endParaRPr>
          </a:p>
        </p:txBody>
      </p:sp>
      <p:sp>
        <p:nvSpPr>
          <p:cNvPr id="4" name="Google Shape;112;p35">
            <a:extLst>
              <a:ext uri="{FF2B5EF4-FFF2-40B4-BE49-F238E27FC236}">
                <a16:creationId xmlns:a16="http://schemas.microsoft.com/office/drawing/2014/main" id="{AC33B98C-D931-43F2-A076-B2AB0FC878B6}"/>
              </a:ext>
            </a:extLst>
          </p:cNvPr>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 sz="2400" dirty="0">
                <a:solidFill>
                  <a:srgbClr val="FFFFFF"/>
                </a:solidFill>
              </a:rPr>
              <a:t>A</a:t>
            </a:r>
            <a:r>
              <a:rPr lang="en-US" sz="2400" dirty="0">
                <a:solidFill>
                  <a:srgbClr val="FFFFFF"/>
                </a:solidFill>
              </a:rPr>
              <a:t>genda</a:t>
            </a:r>
            <a:endParaRPr sz="2400" dirty="0">
              <a:solidFill>
                <a:srgbClr val="FFFFFF"/>
              </a:solidFill>
            </a:endParaRPr>
          </a:p>
        </p:txBody>
      </p:sp>
      <p:pic>
        <p:nvPicPr>
          <p:cNvPr id="7" name="Picture 2" descr="Image result for CCDC soldier center">
            <a:extLst>
              <a:ext uri="{FF2B5EF4-FFF2-40B4-BE49-F238E27FC236}">
                <a16:creationId xmlns:a16="http://schemas.microsoft.com/office/drawing/2014/main" id="{9494BE80-2F17-4B66-B728-69614429A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7E9F3BF8-957C-4B8B-B00C-BA326759B812}"/>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211739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1"/>
          <p:cNvSpPr txBox="1">
            <a:spLocks noGrp="1"/>
          </p:cNvSpPr>
          <p:nvPr>
            <p:ph type="body" idx="1"/>
          </p:nvPr>
        </p:nvSpPr>
        <p:spPr>
          <a:xfrm>
            <a:off x="311700" y="978739"/>
            <a:ext cx="8520600" cy="3416400"/>
          </a:xfrm>
          <a:prstGeom prst="rect">
            <a:avLst/>
          </a:prstGeom>
        </p:spPr>
        <p:txBody>
          <a:bodyPr spcFirstLastPara="1" wrap="square" lIns="91425" tIns="45700" rIns="91425" bIns="45700" anchor="t" anchorCtr="0">
            <a:noAutofit/>
          </a:bodyPr>
          <a:lstStyle/>
          <a:p>
            <a:pPr marL="419100" indent="-342900">
              <a:buSzPts val="2400"/>
            </a:pPr>
            <a:r>
              <a:rPr lang="en-US" sz="2000" dirty="0"/>
              <a:t>Integrate Boeing ITS functions in GIFT via a new Course Object</a:t>
            </a:r>
          </a:p>
          <a:p>
            <a:pPr marL="419100" indent="-342900">
              <a:buSzPts val="2400"/>
            </a:pPr>
            <a:endParaRPr lang="en-US" sz="2000" dirty="0"/>
          </a:p>
          <a:p>
            <a:pPr marL="419100" indent="-342900">
              <a:buSzPts val="2400"/>
            </a:pPr>
            <a:r>
              <a:rPr lang="en-US" sz="2000" dirty="0"/>
              <a:t>Study impact of integrated capabilities across new domains to better understand utility in training</a:t>
            </a:r>
          </a:p>
          <a:p>
            <a:pPr marL="419100" indent="-342900">
              <a:buSzPts val="2400"/>
            </a:pPr>
            <a:endParaRPr lang="en-US" sz="2000" dirty="0"/>
          </a:p>
          <a:p>
            <a:pPr marL="419100" indent="-342900">
              <a:buSzPts val="2400"/>
            </a:pPr>
            <a:r>
              <a:rPr lang="en-US" sz="2000" dirty="0"/>
              <a:t>Build automated methods to gauge condition effectiveness for training and education</a:t>
            </a:r>
          </a:p>
          <a:p>
            <a:pPr marL="419100" indent="-342900">
              <a:buSzPts val="2400"/>
            </a:pPr>
            <a:endParaRPr lang="en-US" sz="2000" dirty="0"/>
          </a:p>
          <a:p>
            <a:pPr marL="419100" indent="-342900">
              <a:buSzPts val="2400"/>
            </a:pPr>
            <a:endParaRPr lang="en-US" sz="1866" dirty="0"/>
          </a:p>
          <a:p>
            <a:pPr marL="457200" lvl="0" indent="0" algn="l" rtl="0">
              <a:lnSpc>
                <a:spcPct val="100000"/>
              </a:lnSpc>
              <a:spcBef>
                <a:spcPts val="0"/>
              </a:spcBef>
              <a:spcAft>
                <a:spcPts val="0"/>
              </a:spcAft>
              <a:buNone/>
            </a:pPr>
            <a:endParaRPr lang="en-US" sz="2400" dirty="0"/>
          </a:p>
        </p:txBody>
      </p:sp>
      <p:sp>
        <p:nvSpPr>
          <p:cNvPr id="149" name="Google Shape;149;p41"/>
          <p:cNvSpPr txBox="1">
            <a:spLocks noGrp="1"/>
          </p:cNvSpPr>
          <p:nvPr>
            <p:ph type="title"/>
          </p:nvPr>
        </p:nvSpPr>
        <p:spPr>
          <a:xfrm>
            <a:off x="4068000" y="83725"/>
            <a:ext cx="5076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FFFF"/>
                </a:solidFill>
              </a:rPr>
              <a:t> </a:t>
            </a:r>
            <a:r>
              <a:rPr lang="en-US" sz="2400" dirty="0">
                <a:solidFill>
                  <a:srgbClr val="FFFFFF"/>
                </a:solidFill>
              </a:rPr>
              <a:t>Future Work</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69E3A7FA-DE6B-416C-AC8F-9A77E9452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08E4CA20-A483-4A9B-9557-3E500C386546}"/>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4286510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4"/>
          <p:cNvSpPr txBox="1">
            <a:spLocks noGrp="1"/>
          </p:cNvSpPr>
          <p:nvPr>
            <p:ph type="ctrTitle"/>
          </p:nvPr>
        </p:nvSpPr>
        <p:spPr>
          <a:xfrm>
            <a:off x="685800" y="2020500"/>
            <a:ext cx="7772400" cy="1102500"/>
          </a:xfrm>
          <a:prstGeom prst="rect">
            <a:avLst/>
          </a:prstGeom>
        </p:spPr>
        <p:txBody>
          <a:bodyPr spcFirstLastPara="1" wrap="square" lIns="91425" tIns="45700" rIns="91425" bIns="45700" anchor="t" anchorCtr="0">
            <a:noAutofit/>
          </a:bodyPr>
          <a:lstStyle/>
          <a:p>
            <a:pPr hangingPunct="0"/>
            <a:r>
              <a:rPr lang="en-US" sz="4400" b="1" dirty="0"/>
              <a:t>Questions?</a:t>
            </a:r>
          </a:p>
        </p:txBody>
      </p:sp>
      <p:pic>
        <p:nvPicPr>
          <p:cNvPr id="4" name="Picture 2" descr="Image result for CCDC soldier center">
            <a:extLst>
              <a:ext uri="{FF2B5EF4-FFF2-40B4-BE49-F238E27FC236}">
                <a16:creationId xmlns:a16="http://schemas.microsoft.com/office/drawing/2014/main" id="{273B881C-12D3-4EBF-8859-F0AA4B3CE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5AD85D66-E021-4A0E-8ECD-7D6F93447BE4}"/>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3066296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A697E4-A59E-4909-92CD-14B194F10975}"/>
              </a:ext>
            </a:extLst>
          </p:cNvPr>
          <p:cNvSpPr>
            <a:spLocks noGrp="1"/>
          </p:cNvSpPr>
          <p:nvPr>
            <p:ph type="body" idx="1"/>
          </p:nvPr>
        </p:nvSpPr>
        <p:spPr/>
        <p:txBody>
          <a:bodyPr/>
          <a:lstStyle/>
          <a:p>
            <a:pPr marL="419100" indent="-342900">
              <a:spcBef>
                <a:spcPts val="0"/>
              </a:spcBef>
              <a:buClr>
                <a:srgbClr val="000000"/>
              </a:buClr>
              <a:buSzPts val="2400"/>
            </a:pPr>
            <a:r>
              <a:rPr lang="en-US" sz="2400" dirty="0">
                <a:solidFill>
                  <a:schemeClr val="bg1">
                    <a:lumMod val="75000"/>
                  </a:schemeClr>
                </a:solidFill>
              </a:rPr>
              <a:t>The goal of the study is to assess these three implementations of overall curriculum adaptation to determine which are best utilized to optimize: </a:t>
            </a:r>
          </a:p>
          <a:p>
            <a:pPr marL="876300" lvl="1" indent="-342900">
              <a:spcBef>
                <a:spcPts val="0"/>
              </a:spcBef>
              <a:buClr>
                <a:srgbClr val="000000"/>
              </a:buClr>
              <a:buSzPts val="2400"/>
            </a:pPr>
            <a:r>
              <a:rPr lang="en-US" sz="1866" dirty="0">
                <a:solidFill>
                  <a:schemeClr val="bg1">
                    <a:lumMod val="75000"/>
                  </a:schemeClr>
                </a:solidFill>
              </a:rPr>
              <a:t>student performance</a:t>
            </a:r>
          </a:p>
          <a:p>
            <a:pPr marL="876300" lvl="1" indent="-342900">
              <a:spcBef>
                <a:spcPts val="0"/>
              </a:spcBef>
              <a:buClr>
                <a:srgbClr val="000000"/>
              </a:buClr>
              <a:buSzPts val="2400"/>
            </a:pPr>
            <a:r>
              <a:rPr lang="en-US" sz="1866" dirty="0">
                <a:solidFill>
                  <a:schemeClr val="bg1">
                    <a:lumMod val="75000"/>
                  </a:schemeClr>
                </a:solidFill>
              </a:rPr>
              <a:t>using measures of time to competence</a:t>
            </a:r>
          </a:p>
          <a:p>
            <a:pPr marL="876300" lvl="1" indent="-342900">
              <a:spcBef>
                <a:spcPts val="0"/>
              </a:spcBef>
              <a:buClr>
                <a:srgbClr val="000000"/>
              </a:buClr>
              <a:buSzPts val="2400"/>
            </a:pPr>
            <a:r>
              <a:rPr lang="en-US" sz="1866" dirty="0">
                <a:solidFill>
                  <a:schemeClr val="bg1">
                    <a:lumMod val="75000"/>
                  </a:schemeClr>
                </a:solidFill>
              </a:rPr>
              <a:t>performance outcomes</a:t>
            </a:r>
          </a:p>
          <a:p>
            <a:pPr marL="876300" lvl="1" indent="-342900">
              <a:spcBef>
                <a:spcPts val="0"/>
              </a:spcBef>
              <a:buClr>
                <a:srgbClr val="000000"/>
              </a:buClr>
              <a:buSzPts val="2400"/>
            </a:pPr>
            <a:r>
              <a:rPr lang="en-US" sz="1866" dirty="0">
                <a:solidFill>
                  <a:schemeClr val="bg1">
                    <a:lumMod val="75000"/>
                  </a:schemeClr>
                </a:solidFill>
              </a:rPr>
              <a:t>training transfer and knowledge retention</a:t>
            </a:r>
          </a:p>
          <a:p>
            <a:pPr marL="419100" indent="-342900">
              <a:spcBef>
                <a:spcPts val="0"/>
              </a:spcBef>
              <a:buClr>
                <a:srgbClr val="000000"/>
              </a:buClr>
              <a:buSzPts val="2400"/>
            </a:pPr>
            <a:r>
              <a:rPr lang="en-US" sz="2400" dirty="0">
                <a:solidFill>
                  <a:srgbClr val="000000"/>
                </a:solidFill>
              </a:rPr>
              <a:t>How can we improve the way we train?</a:t>
            </a:r>
          </a:p>
          <a:p>
            <a:pPr marL="0" indent="0">
              <a:buNone/>
            </a:pPr>
            <a:endParaRPr lang="en-US" dirty="0"/>
          </a:p>
        </p:txBody>
      </p:sp>
      <p:sp>
        <p:nvSpPr>
          <p:cNvPr id="4" name="Google Shape;112;p35">
            <a:extLst>
              <a:ext uri="{FF2B5EF4-FFF2-40B4-BE49-F238E27FC236}">
                <a16:creationId xmlns:a16="http://schemas.microsoft.com/office/drawing/2014/main" id="{3E8DC199-1F91-4B5A-AA7B-25EB6512D966}"/>
              </a:ext>
            </a:extLst>
          </p:cNvPr>
          <p:cNvSpPr txBox="1">
            <a:spLocks noGrp="1"/>
          </p:cNvSpPr>
          <p:nvPr>
            <p:ph type="title"/>
          </p:nvPr>
        </p:nvSpPr>
        <p:spPr>
          <a:xfrm>
            <a:off x="4572000" y="72975"/>
            <a:ext cx="4260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US" sz="2400" dirty="0">
                <a:solidFill>
                  <a:srgbClr val="FFFFFF"/>
                </a:solidFill>
              </a:rPr>
              <a:t>Applied Problem </a:t>
            </a:r>
            <a:endParaRPr sz="2400" dirty="0">
              <a:solidFill>
                <a:srgbClr val="FFFFFF"/>
              </a:solidFill>
            </a:endParaRPr>
          </a:p>
        </p:txBody>
      </p:sp>
      <p:pic>
        <p:nvPicPr>
          <p:cNvPr id="5" name="Picture 2" descr="Image result for CCDC soldier center">
            <a:extLst>
              <a:ext uri="{FF2B5EF4-FFF2-40B4-BE49-F238E27FC236}">
                <a16:creationId xmlns:a16="http://schemas.microsoft.com/office/drawing/2014/main" id="{663473B3-77A9-4384-BA67-E17AB02E8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6072E96A-1E94-4BC0-AEB2-BB70AD2A3E63}"/>
              </a:ext>
            </a:extLst>
          </p:cNvPr>
          <p:cNvPicPr preferRelativeResize="0"/>
          <p:nvPr/>
        </p:nvPicPr>
        <p:blipFill rotWithShape="1">
          <a:blip r:embed="rId3">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72498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6"/>
          <p:cNvSpPr txBox="1">
            <a:spLocks noGrp="1"/>
          </p:cNvSpPr>
          <p:nvPr>
            <p:ph type="title"/>
          </p:nvPr>
        </p:nvSpPr>
        <p:spPr>
          <a:xfrm>
            <a:off x="3980850" y="72975"/>
            <a:ext cx="51630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None/>
            </a:pPr>
            <a:r>
              <a:rPr lang="en" sz="2400">
                <a:solidFill>
                  <a:srgbClr val="FFFFFF"/>
                </a:solidFill>
              </a:rPr>
              <a:t>Theoretical Underpinning #1</a:t>
            </a:r>
            <a:endParaRPr sz="2400">
              <a:solidFill>
                <a:srgbClr val="FFFFFF"/>
              </a:solidFill>
            </a:endParaRPr>
          </a:p>
        </p:txBody>
      </p:sp>
      <p:sp>
        <p:nvSpPr>
          <p:cNvPr id="119" name="Google Shape;119;p36"/>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Training</a:t>
            </a:r>
            <a:endParaRPr sz="2400" dirty="0"/>
          </a:p>
          <a:p>
            <a:pPr marL="876300" lvl="1" indent="-342900">
              <a:spcBef>
                <a:spcPts val="0"/>
              </a:spcBef>
              <a:buSzPts val="2400"/>
            </a:pPr>
            <a:r>
              <a:rPr lang="en" sz="2400" dirty="0"/>
              <a:t>What is the best way to train? (Johnston, 2015)</a:t>
            </a:r>
            <a:endParaRPr sz="2400" dirty="0"/>
          </a:p>
          <a:p>
            <a:pPr marL="1333500" lvl="2" indent="-342900">
              <a:spcBef>
                <a:spcPts val="0"/>
              </a:spcBef>
              <a:buSzPts val="2400"/>
            </a:pPr>
            <a:r>
              <a:rPr lang="en" sz="2400" dirty="0"/>
              <a:t>One-on-one specialization</a:t>
            </a:r>
            <a:endParaRPr sz="2400" dirty="0"/>
          </a:p>
          <a:p>
            <a:pPr marL="876300" lvl="1" indent="-342900">
              <a:spcBef>
                <a:spcPts val="0"/>
              </a:spcBef>
              <a:buSzPts val="2400"/>
            </a:pPr>
            <a:r>
              <a:rPr lang="en" sz="2400" dirty="0"/>
              <a:t>How do we evaluate training? (Kilpatrick, 1994)</a:t>
            </a:r>
            <a:endParaRPr sz="2400" dirty="0"/>
          </a:p>
          <a:p>
            <a:pPr marL="1333500" lvl="2" indent="-342900">
              <a:spcBef>
                <a:spcPts val="0"/>
              </a:spcBef>
              <a:buSzPts val="2400"/>
            </a:pPr>
            <a:r>
              <a:rPr lang="en" sz="2400" dirty="0">
                <a:solidFill>
                  <a:schemeClr val="tx1"/>
                </a:solidFill>
              </a:rPr>
              <a:t>Reaction</a:t>
            </a:r>
            <a:endParaRPr sz="2400" dirty="0">
              <a:solidFill>
                <a:schemeClr val="tx1"/>
              </a:solidFill>
            </a:endParaRPr>
          </a:p>
          <a:p>
            <a:pPr marL="1333500" lvl="2" indent="-342900">
              <a:spcBef>
                <a:spcPts val="0"/>
              </a:spcBef>
              <a:buSzPts val="2400"/>
            </a:pPr>
            <a:r>
              <a:rPr lang="en" sz="2400" dirty="0">
                <a:solidFill>
                  <a:schemeClr val="tx1"/>
                </a:solidFill>
              </a:rPr>
              <a:t>Learning</a:t>
            </a:r>
            <a:endParaRPr sz="2400" dirty="0">
              <a:solidFill>
                <a:schemeClr val="tx1"/>
              </a:solidFill>
            </a:endParaRPr>
          </a:p>
          <a:p>
            <a:pPr marL="1333500" lvl="2" indent="-342900">
              <a:spcBef>
                <a:spcPts val="0"/>
              </a:spcBef>
              <a:buSzPts val="2400"/>
            </a:pPr>
            <a:r>
              <a:rPr lang="en" sz="2400" dirty="0">
                <a:solidFill>
                  <a:schemeClr val="tx1"/>
                </a:solidFill>
              </a:rPr>
              <a:t>Behavior</a:t>
            </a:r>
            <a:endParaRPr sz="2400" dirty="0">
              <a:solidFill>
                <a:schemeClr val="tx1"/>
              </a:solidFill>
            </a:endParaRPr>
          </a:p>
          <a:p>
            <a:pPr marL="1333500" lvl="2" indent="-342900">
              <a:spcBef>
                <a:spcPts val="0"/>
              </a:spcBef>
              <a:buSzPts val="2400"/>
            </a:pPr>
            <a:r>
              <a:rPr lang="en" sz="2400" dirty="0">
                <a:solidFill>
                  <a:schemeClr val="tx1"/>
                </a:solidFill>
              </a:rPr>
              <a:t>Results</a:t>
            </a:r>
            <a:endParaRPr sz="2400" dirty="0">
              <a:solidFill>
                <a:schemeClr val="tx1"/>
              </a:solidFill>
            </a:endParaRPr>
          </a:p>
          <a:p>
            <a:pPr marL="914400" marR="0" lvl="0" indent="0" algn="l" rtl="0">
              <a:lnSpc>
                <a:spcPct val="100000"/>
              </a:lnSpc>
              <a:spcBef>
                <a:spcPts val="747"/>
              </a:spcBef>
              <a:spcAft>
                <a:spcPts val="0"/>
              </a:spcAft>
              <a:buNone/>
            </a:pPr>
            <a:endParaRPr sz="2400" dirty="0"/>
          </a:p>
        </p:txBody>
      </p:sp>
      <p:pic>
        <p:nvPicPr>
          <p:cNvPr id="4" name="Picture 2" descr="Image result for CCDC soldier center">
            <a:extLst>
              <a:ext uri="{FF2B5EF4-FFF2-40B4-BE49-F238E27FC236}">
                <a16:creationId xmlns:a16="http://schemas.microsoft.com/office/drawing/2014/main" id="{21EDB8C1-551C-4207-ACD5-BA160C5EA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C95CD33A-0B43-411B-8CA7-7C17029FADAD}"/>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616124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7"/>
          <p:cNvSpPr txBox="1">
            <a:spLocks noGrp="1"/>
          </p:cNvSpPr>
          <p:nvPr>
            <p:ph type="title"/>
          </p:nvPr>
        </p:nvSpPr>
        <p:spPr>
          <a:xfrm>
            <a:off x="3899750" y="72975"/>
            <a:ext cx="52443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Clr>
                <a:schemeClr val="dk1"/>
              </a:buClr>
              <a:buSzPts val="1100"/>
              <a:buFont typeface="Arial"/>
              <a:buNone/>
            </a:pPr>
            <a:r>
              <a:rPr lang="en" sz="2400">
                <a:solidFill>
                  <a:schemeClr val="lt1"/>
                </a:solidFill>
              </a:rPr>
              <a:t>Theoretical Underpinning #2</a:t>
            </a:r>
            <a:endParaRPr sz="2400">
              <a:solidFill>
                <a:srgbClr val="FFFFFF"/>
              </a:solidFill>
            </a:endParaRPr>
          </a:p>
        </p:txBody>
      </p:sp>
      <p:sp>
        <p:nvSpPr>
          <p:cNvPr id="125" name="Google Shape;125;p37"/>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Intelligent Tutoring Systems</a:t>
            </a:r>
            <a:endParaRPr sz="2400" dirty="0"/>
          </a:p>
          <a:p>
            <a:pPr marL="876300" lvl="1" indent="-342900">
              <a:spcBef>
                <a:spcPts val="0"/>
              </a:spcBef>
              <a:buSzPts val="2400"/>
            </a:pPr>
            <a:r>
              <a:rPr lang="en" sz="2400" dirty="0"/>
              <a:t>What makes an ITS? (Sotiliare, 2018)</a:t>
            </a:r>
            <a:endParaRPr sz="2400" dirty="0"/>
          </a:p>
          <a:p>
            <a:pPr marL="1333500" lvl="2" indent="-342900">
              <a:spcBef>
                <a:spcPts val="0"/>
              </a:spcBef>
              <a:buSzPts val="2400"/>
            </a:pPr>
            <a:r>
              <a:rPr lang="en" sz="2400" dirty="0"/>
              <a:t>Model of instruction</a:t>
            </a:r>
            <a:endParaRPr sz="2400" dirty="0"/>
          </a:p>
          <a:p>
            <a:pPr marL="1333500" lvl="2" indent="-342900">
              <a:spcBef>
                <a:spcPts val="0"/>
              </a:spcBef>
              <a:buSzPts val="2400"/>
            </a:pPr>
            <a:r>
              <a:rPr lang="en" sz="2400" dirty="0"/>
              <a:t>Model of the learner</a:t>
            </a:r>
            <a:endParaRPr sz="2400" dirty="0"/>
          </a:p>
          <a:p>
            <a:pPr marL="1333500" lvl="2" indent="-342900">
              <a:spcBef>
                <a:spcPts val="0"/>
              </a:spcBef>
              <a:buSzPts val="2400"/>
            </a:pPr>
            <a:r>
              <a:rPr lang="en" sz="2400" dirty="0"/>
              <a:t>Model of instruction</a:t>
            </a:r>
            <a:endParaRPr sz="2400" dirty="0"/>
          </a:p>
          <a:p>
            <a:pPr marL="876300" lvl="1" indent="-342900">
              <a:spcBef>
                <a:spcPts val="0"/>
              </a:spcBef>
              <a:buSzPts val="2400"/>
            </a:pPr>
            <a:r>
              <a:rPr lang="en" sz="2400" dirty="0"/>
              <a:t>Is it more effective than traditional tutors? (Koedinger, 1997)</a:t>
            </a:r>
            <a:endParaRPr sz="2400" dirty="0"/>
          </a:p>
          <a:p>
            <a:pPr marL="1333500" lvl="2" indent="-342900">
              <a:spcBef>
                <a:spcPts val="0"/>
              </a:spcBef>
              <a:buSzPts val="2400"/>
            </a:pPr>
            <a:r>
              <a:rPr lang="en" sz="2400" dirty="0"/>
              <a:t>Yes, better retention rates</a:t>
            </a:r>
            <a:endParaRPr sz="2400" dirty="0"/>
          </a:p>
          <a:p>
            <a:pPr marL="0" lvl="0" indent="0" algn="l" rtl="0">
              <a:spcBef>
                <a:spcPts val="853"/>
              </a:spcBef>
              <a:spcAft>
                <a:spcPts val="0"/>
              </a:spcAft>
              <a:buNone/>
            </a:pPr>
            <a:r>
              <a:rPr lang="en" sz="2400" dirty="0"/>
              <a:t> </a:t>
            </a:r>
            <a:r>
              <a:rPr lang="en" dirty="0"/>
              <a:t> </a:t>
            </a:r>
            <a:endParaRPr dirty="0"/>
          </a:p>
        </p:txBody>
      </p:sp>
      <p:pic>
        <p:nvPicPr>
          <p:cNvPr id="4" name="Picture 2" descr="Image result for CCDC soldier center">
            <a:extLst>
              <a:ext uri="{FF2B5EF4-FFF2-40B4-BE49-F238E27FC236}">
                <a16:creationId xmlns:a16="http://schemas.microsoft.com/office/drawing/2014/main" id="{305B7CA1-09E4-43FF-B6C7-57C9F6A29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786939C8-AA01-40FD-8081-A949DB51D4A6}"/>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2447613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8"/>
          <p:cNvSpPr txBox="1">
            <a:spLocks noGrp="1"/>
          </p:cNvSpPr>
          <p:nvPr>
            <p:ph type="title"/>
          </p:nvPr>
        </p:nvSpPr>
        <p:spPr>
          <a:xfrm>
            <a:off x="4073525" y="72975"/>
            <a:ext cx="5070600" cy="5727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Clr>
                <a:schemeClr val="dk1"/>
              </a:buClr>
              <a:buSzPts val="1100"/>
              <a:buFont typeface="Arial"/>
              <a:buNone/>
            </a:pPr>
            <a:r>
              <a:rPr lang="en" sz="2400">
                <a:solidFill>
                  <a:schemeClr val="lt1"/>
                </a:solidFill>
              </a:rPr>
              <a:t>Theoretical Underpinning #3</a:t>
            </a:r>
            <a:endParaRPr sz="2400">
              <a:solidFill>
                <a:srgbClr val="FFFFFF"/>
              </a:solidFill>
            </a:endParaRPr>
          </a:p>
        </p:txBody>
      </p:sp>
      <p:sp>
        <p:nvSpPr>
          <p:cNvPr id="131" name="Google Shape;131;p38"/>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p>
            <a:pPr marL="419100" indent="-342900">
              <a:buSzPts val="2400"/>
            </a:pPr>
            <a:r>
              <a:rPr lang="en" sz="2400" dirty="0"/>
              <a:t>Synthetic Training for Applied Tasks</a:t>
            </a:r>
            <a:endParaRPr sz="2400" dirty="0"/>
          </a:p>
          <a:p>
            <a:pPr marL="876300" lvl="1" indent="-342900">
              <a:spcBef>
                <a:spcPts val="0"/>
              </a:spcBef>
              <a:buSzPts val="2400"/>
            </a:pPr>
            <a:r>
              <a:rPr lang="en" sz="2400" dirty="0"/>
              <a:t>Does ITS help with applied tasks? (Kulik, 2016)</a:t>
            </a:r>
            <a:endParaRPr sz="2400" dirty="0"/>
          </a:p>
          <a:p>
            <a:pPr marL="1333500" lvl="2" indent="-342900">
              <a:spcBef>
                <a:spcPts val="0"/>
              </a:spcBef>
              <a:buSzPts val="2400"/>
            </a:pPr>
            <a:r>
              <a:rPr lang="en" sz="2400" dirty="0"/>
              <a:t>Yes, ITS that strayed from academic-based tutoring showed an increase in scores.</a:t>
            </a:r>
            <a:endParaRPr sz="2400" dirty="0"/>
          </a:p>
          <a:p>
            <a:pPr marL="876300" lvl="1" indent="-342900">
              <a:spcBef>
                <a:spcPts val="0"/>
              </a:spcBef>
              <a:buSzPts val="2400"/>
            </a:pPr>
            <a:r>
              <a:rPr lang="en" sz="2400" dirty="0"/>
              <a:t>Will ITS work for everyone? (Whittington, 1999)</a:t>
            </a:r>
            <a:endParaRPr sz="2400" dirty="0"/>
          </a:p>
          <a:p>
            <a:pPr marL="1333500" lvl="2" indent="-342900">
              <a:spcBef>
                <a:spcPts val="0"/>
              </a:spcBef>
              <a:buSzPts val="2400"/>
            </a:pPr>
            <a:r>
              <a:rPr lang="en" sz="2400" dirty="0"/>
              <a:t>Yes and No, it shows significant increase in retention; however, people who are not comfortable with technology may be at a disadvantage and less likely to trust the tutoring system.</a:t>
            </a:r>
            <a:endParaRPr sz="2400" dirty="0"/>
          </a:p>
        </p:txBody>
      </p:sp>
      <p:pic>
        <p:nvPicPr>
          <p:cNvPr id="4" name="Picture 2" descr="Image result for CCDC soldier center">
            <a:extLst>
              <a:ext uri="{FF2B5EF4-FFF2-40B4-BE49-F238E27FC236}">
                <a16:creationId xmlns:a16="http://schemas.microsoft.com/office/drawing/2014/main" id="{99F28FB0-9989-45D2-B8EB-81EBBBECC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07" y="4611575"/>
            <a:ext cx="2153193" cy="4589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7;p13" descr="https://lh6.googleusercontent.com/B8sECmgNNJTimKeOGzoBL6yY2lBhhTS1jUEoJxArh_9g0MPvVypWsnMbwVMIxcUiffvumIGxL51AuVLwLZaKnaFM1lQxHON_b2Z0lURTG7Okvwesy0krqkE7R9LzjFw_JVpymGMUcdo">
            <a:extLst>
              <a:ext uri="{FF2B5EF4-FFF2-40B4-BE49-F238E27FC236}">
                <a16:creationId xmlns:a16="http://schemas.microsoft.com/office/drawing/2014/main" id="{9AB4FBED-51AF-48F0-BD44-05F0EE6BEB85}"/>
              </a:ext>
            </a:extLst>
          </p:cNvPr>
          <p:cNvPicPr preferRelativeResize="0"/>
          <p:nvPr/>
        </p:nvPicPr>
        <p:blipFill rotWithShape="1">
          <a:blip r:embed="rId4">
            <a:alphaModFix/>
          </a:blip>
          <a:srcRect/>
          <a:stretch/>
        </p:blipFill>
        <p:spPr>
          <a:xfrm>
            <a:off x="0" y="4624704"/>
            <a:ext cx="2360951" cy="518796"/>
          </a:xfrm>
          <a:prstGeom prst="rect">
            <a:avLst/>
          </a:prstGeom>
          <a:noFill/>
          <a:ln>
            <a:noFill/>
          </a:ln>
        </p:spPr>
      </p:pic>
    </p:spTree>
    <p:extLst>
      <p:ext uri="{BB962C8B-B14F-4D97-AF65-F5344CB8AC3E}">
        <p14:creationId xmlns:p14="http://schemas.microsoft.com/office/powerpoint/2010/main" val="1862250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2597</TotalTime>
  <Words>2086</Words>
  <Application>Microsoft Office PowerPoint</Application>
  <PresentationFormat>On-screen Show (16:9)</PresentationFormat>
  <Paragraphs>276</Paragraphs>
  <Slides>52</Slides>
  <Notes>43</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Times New Roman</vt:lpstr>
      <vt:lpstr>Simple Light</vt:lpstr>
      <vt:lpstr>1_Office Theme</vt:lpstr>
      <vt:lpstr>An Effectiveness Evaluation of Blended Adaptive Learning Approaches </vt:lpstr>
      <vt:lpstr>Agenda</vt:lpstr>
      <vt:lpstr>Background</vt:lpstr>
      <vt:lpstr>Background</vt:lpstr>
      <vt:lpstr>Applied Problem </vt:lpstr>
      <vt:lpstr>Applied Problem </vt:lpstr>
      <vt:lpstr>Theoretical Underpinning #1</vt:lpstr>
      <vt:lpstr>Theoretical Underpinning #2</vt:lpstr>
      <vt:lpstr>Theoretical Underpinning #3</vt:lpstr>
      <vt:lpstr>Hypothesis</vt:lpstr>
      <vt:lpstr>Hypothesis</vt:lpstr>
      <vt:lpstr>Agenda</vt:lpstr>
      <vt:lpstr> Participants</vt:lpstr>
      <vt:lpstr> Participants</vt:lpstr>
      <vt:lpstr> Participants</vt:lpstr>
      <vt:lpstr> Participants</vt:lpstr>
      <vt:lpstr>Power Analysis</vt:lpstr>
      <vt:lpstr>Apparatus</vt:lpstr>
      <vt:lpstr>Apparatus</vt:lpstr>
      <vt:lpstr>Apparatus</vt:lpstr>
      <vt:lpstr>Apparatus</vt:lpstr>
      <vt:lpstr>Apparatus</vt:lpstr>
      <vt:lpstr>Apparatus</vt:lpstr>
      <vt:lpstr>Apparatus</vt:lpstr>
      <vt:lpstr>Apparatus</vt:lpstr>
      <vt:lpstr>Apparatus</vt:lpstr>
      <vt:lpstr> Experimental Design</vt:lpstr>
      <vt:lpstr> Experimental Design</vt:lpstr>
      <vt:lpstr> Experimental Design</vt:lpstr>
      <vt:lpstr> Experimental Design</vt:lpstr>
      <vt:lpstr> Experimental Design</vt:lpstr>
      <vt:lpstr>PowerPoint Presentation</vt:lpstr>
      <vt:lpstr>PowerPoint Presentation</vt:lpstr>
      <vt:lpstr> Experimental Design</vt:lpstr>
      <vt:lpstr> Experimental Design</vt:lpstr>
      <vt:lpstr> Experimental Design</vt:lpstr>
      <vt:lpstr> Experimental Design</vt:lpstr>
      <vt:lpstr> Experimental Design</vt:lpstr>
      <vt:lpstr> Experimental Design</vt:lpstr>
      <vt:lpstr> Experimental Design</vt:lpstr>
      <vt:lpstr> Experimental Design</vt:lpstr>
      <vt:lpstr>PowerPoint Presentation</vt:lpstr>
      <vt:lpstr>Agenda</vt:lpstr>
      <vt:lpstr> Results</vt:lpstr>
      <vt:lpstr> Results</vt:lpstr>
      <vt:lpstr> Results</vt:lpstr>
      <vt:lpstr>Agenda</vt:lpstr>
      <vt:lpstr> Discussion</vt:lpstr>
      <vt:lpstr>Discussion/Limitations</vt:lpstr>
      <vt:lpstr>Agenda</vt:lpstr>
      <vt:lpstr> Future Work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Effectiveness Evaluation of Blended Adaptive Learning Approaches </dc:title>
  <cp:lastModifiedBy>Rea, Joshua A CADET MIL USA USMA</cp:lastModifiedBy>
  <cp:revision>33</cp:revision>
  <dcterms:modified xsi:type="dcterms:W3CDTF">2019-05-17T03:55:55Z</dcterms:modified>
</cp:coreProperties>
</file>