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357" r:id="rId6"/>
    <p:sldId id="264" r:id="rId7"/>
    <p:sldId id="265" r:id="rId8"/>
    <p:sldId id="266" r:id="rId9"/>
    <p:sldId id="263" r:id="rId10"/>
    <p:sldId id="354" r:id="rId11"/>
    <p:sldId id="356" r:id="rId12"/>
    <p:sldId id="303" r:id="rId13"/>
    <p:sldId id="305" r:id="rId14"/>
    <p:sldId id="304" r:id="rId15"/>
    <p:sldId id="306" r:id="rId16"/>
    <p:sldId id="307" r:id="rId17"/>
    <p:sldId id="308" r:id="rId18"/>
    <p:sldId id="359" r:id="rId19"/>
    <p:sldId id="360" r:id="rId20"/>
    <p:sldId id="309" r:id="rId21"/>
    <p:sldId id="310" r:id="rId22"/>
    <p:sldId id="358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20" r:id="rId32"/>
    <p:sldId id="325" r:id="rId33"/>
    <p:sldId id="322" r:id="rId34"/>
    <p:sldId id="323" r:id="rId35"/>
    <p:sldId id="327" r:id="rId36"/>
    <p:sldId id="324" r:id="rId37"/>
    <p:sldId id="331" r:id="rId38"/>
    <p:sldId id="362" r:id="rId39"/>
    <p:sldId id="330" r:id="rId40"/>
    <p:sldId id="333" r:id="rId41"/>
    <p:sldId id="336" r:id="rId42"/>
    <p:sldId id="337" r:id="rId43"/>
    <p:sldId id="366" r:id="rId44"/>
    <p:sldId id="367" r:id="rId45"/>
    <p:sldId id="365" r:id="rId46"/>
    <p:sldId id="368" r:id="rId47"/>
    <p:sldId id="372" r:id="rId48"/>
    <p:sldId id="369" r:id="rId49"/>
    <p:sldId id="370" r:id="rId50"/>
    <p:sldId id="371" r:id="rId51"/>
    <p:sldId id="373" r:id="rId52"/>
    <p:sldId id="374" r:id="rId53"/>
    <p:sldId id="375" r:id="rId54"/>
    <p:sldId id="30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430A-C727-4ADC-A903-1745786D9F18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40FB-50F0-4001-83B4-2E02FD20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19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34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85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90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26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75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755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45a2af181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545a2af181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6b4e23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46b4e23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45a2af1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545a2af18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5a2af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45a2af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5a2af181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45a2af181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79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5a2af18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5a2af18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5a2af18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2275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545a2af181_0_5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6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5a2af18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5a2af18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45a2af181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45a2af181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Image result for GIFT ARL">
            <a:extLst>
              <a:ext uri="{FF2B5EF4-FFF2-40B4-BE49-F238E27FC236}">
                <a16:creationId xmlns:a16="http://schemas.microsoft.com/office/drawing/2014/main" id="{5BD2A993-FC79-43D8-909B-916B41A582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" y="1"/>
            <a:ext cx="1214861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en/thumb/f/f0/University_of_Memphis_seal.svg/1200px-University_of_Memphis_seal.svg.png">
            <a:extLst>
              <a:ext uri="{FF2B5EF4-FFF2-40B4-BE49-F238E27FC236}">
                <a16:creationId xmlns:a16="http://schemas.microsoft.com/office/drawing/2014/main" id="{33FC67C7-7298-4E6D-8238-A45B688B7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4763"/>
            <a:ext cx="93479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oogle Shape;81;p17">
            <a:extLst>
              <a:ext uri="{FF2B5EF4-FFF2-40B4-BE49-F238E27FC236}">
                <a16:creationId xmlns:a16="http://schemas.microsoft.com/office/drawing/2014/main" id="{C4ED1B76-3A30-4594-829D-3BD6E0434F3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7935" t="8002" r="30302" b="24169"/>
          <a:stretch/>
        </p:blipFill>
        <p:spPr>
          <a:xfrm>
            <a:off x="-99396" y="5578058"/>
            <a:ext cx="1108081" cy="134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3834" y="4763"/>
            <a:ext cx="2381956" cy="133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åä¸­å¸èå¤§å­¦">
            <a:extLst>
              <a:ext uri="{FF2B5EF4-FFF2-40B4-BE49-F238E27FC236}">
                <a16:creationId xmlns:a16="http://schemas.microsoft.com/office/drawing/2014/main" id="{4D1BC0EC-E0A4-4789-9D0D-CD91B4066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90" y="0"/>
            <a:ext cx="1078917" cy="10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1" name="Google Shape;80;p17">
            <a:extLst>
              <a:ext uri="{FF2B5EF4-FFF2-40B4-BE49-F238E27FC236}">
                <a16:creationId xmlns:a16="http://schemas.microsoft.com/office/drawing/2014/main" id="{B443B622-ED23-47E0-A7F8-1A12385D7785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5310" t="2559" r="12674" b="7008"/>
          <a:stretch/>
        </p:blipFill>
        <p:spPr>
          <a:xfrm>
            <a:off x="10313250" y="5652636"/>
            <a:ext cx="1912090" cy="1285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5B24BA8-04CD-4580-A17D-2696856B513C}"/>
              </a:ext>
            </a:extLst>
          </p:cNvPr>
          <p:cNvSpPr/>
          <p:nvPr userDrawn="1"/>
        </p:nvSpPr>
        <p:spPr>
          <a:xfrm>
            <a:off x="4402771" y="6309318"/>
            <a:ext cx="3383279" cy="39290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05-16-2019: GIFTSym7: Orlando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i technology">
            <a:extLst>
              <a:ext uri="{FF2B5EF4-FFF2-40B4-BE49-F238E27FC236}">
                <a16:creationId xmlns:a16="http://schemas.microsoft.com/office/drawing/2014/main" id="{F9CC55DA-3417-4CE6-BE7C-E1E25C8CC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7"/>
            <a:ext cx="12192000" cy="68074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IFT ARL">
            <a:extLst>
              <a:ext uri="{FF2B5EF4-FFF2-40B4-BE49-F238E27FC236}">
                <a16:creationId xmlns:a16="http://schemas.microsoft.com/office/drawing/2014/main" id="{6BF8813A-45D7-46ED-96CB-46B32540D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3" y="2263433"/>
            <a:ext cx="9843916" cy="35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Google Shape;80;p17">
            <a:extLst>
              <a:ext uri="{FF2B5EF4-FFF2-40B4-BE49-F238E27FC236}">
                <a16:creationId xmlns:a16="http://schemas.microsoft.com/office/drawing/2014/main" id="{532C4F2A-CA19-42AF-8D5D-E444ABD68C79}"/>
              </a:ext>
            </a:extLst>
          </p:cNvPr>
          <p:cNvPicPr preferRelativeResize="0"/>
          <p:nvPr userDrawn="1"/>
        </p:nvPicPr>
        <p:blipFill rotWithShape="1">
          <a:blip r:embed="rId22">
            <a:alphaModFix/>
          </a:blip>
          <a:srcRect l="15310" t="2559" r="12674" b="7008"/>
          <a:stretch/>
        </p:blipFill>
        <p:spPr>
          <a:xfrm>
            <a:off x="10313247" y="5586649"/>
            <a:ext cx="1912090" cy="1285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pic>
        <p:nvPicPr>
          <p:cNvPr id="51" name="Picture 4" descr="Image result for åä¸­å¸èå¤§å­¦">
            <a:extLst>
              <a:ext uri="{FF2B5EF4-FFF2-40B4-BE49-F238E27FC236}">
                <a16:creationId xmlns:a16="http://schemas.microsoft.com/office/drawing/2014/main" id="{EDE29DC7-F120-420F-9458-B093BC6D5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96" y="23310"/>
            <a:ext cx="1078917" cy="10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2F16852-D425-4B33-90B9-B8CD1939B332}"/>
              </a:ext>
            </a:extLst>
          </p:cNvPr>
          <p:cNvSpPr/>
          <p:nvPr userDrawn="1"/>
        </p:nvSpPr>
        <p:spPr>
          <a:xfrm>
            <a:off x="4402771" y="6309318"/>
            <a:ext cx="3383279" cy="39290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05-16-2019: GIFTSym7: Orlando</a:t>
            </a:r>
          </a:p>
        </p:txBody>
      </p:sp>
      <p:pic>
        <p:nvPicPr>
          <p:cNvPr id="54" name="Picture 2" descr="https://upload.wikimedia.org/wikipedia/en/thumb/f/f0/University_of_Memphis_seal.svg/1200px-University_of_Memphis_seal.svg.png">
            <a:extLst>
              <a:ext uri="{FF2B5EF4-FFF2-40B4-BE49-F238E27FC236}">
                <a16:creationId xmlns:a16="http://schemas.microsoft.com/office/drawing/2014/main" id="{44901FE1-05A5-499E-A184-583EDD3EE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" y="4763"/>
            <a:ext cx="93479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ogle Shape;81;p17">
            <a:extLst>
              <a:ext uri="{FF2B5EF4-FFF2-40B4-BE49-F238E27FC236}">
                <a16:creationId xmlns:a16="http://schemas.microsoft.com/office/drawing/2014/main" id="{410815FF-48F7-4AC4-A93C-F7A1AC6F0217}"/>
              </a:ext>
            </a:extLst>
          </p:cNvPr>
          <p:cNvPicPr preferRelativeResize="0"/>
          <p:nvPr userDrawn="1"/>
        </p:nvPicPr>
        <p:blipFill rotWithShape="1">
          <a:blip r:embed="rId25">
            <a:alphaModFix/>
          </a:blip>
          <a:srcRect l="27935" t="8002" r="30302" b="24169"/>
          <a:stretch/>
        </p:blipFill>
        <p:spPr>
          <a:xfrm>
            <a:off x="-99396" y="5578058"/>
            <a:ext cx="1108081" cy="134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xhu@memphis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xiangenhu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GIFT as a Framework for Self-Improvable Digital Resources in SIAIS</a:t>
            </a:r>
            <a:endParaRPr sz="5400"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415600" y="4034328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/>
              <a:t>Xiangen Hu, Zhiqiang Cai, </a:t>
            </a:r>
          </a:p>
          <a:p>
            <a:pPr>
              <a:spcBef>
                <a:spcPts val="0"/>
              </a:spcBef>
            </a:pPr>
            <a:r>
              <a:rPr lang="en" sz="3200" dirty="0"/>
              <a:t>Art Graesser, Jody Cockroft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4;p30">
            <a:extLst>
              <a:ext uri="{FF2B5EF4-FFF2-40B4-BE49-F238E27FC236}">
                <a16:creationId xmlns:a16="http://schemas.microsoft.com/office/drawing/2014/main" id="{9ABB7294-64A4-48F0-B936-81BFD4D87A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0249" y="836910"/>
            <a:ext cx="7211501" cy="443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66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4;p30">
            <a:extLst>
              <a:ext uri="{FF2B5EF4-FFF2-40B4-BE49-F238E27FC236}">
                <a16:creationId xmlns:a16="http://schemas.microsoft.com/office/drawing/2014/main" id="{9ABB7294-64A4-48F0-B936-81BFD4D87A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0249" y="836910"/>
            <a:ext cx="7211501" cy="44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329F6A-878B-4148-A457-0C6E18D2B387}"/>
              </a:ext>
            </a:extLst>
          </p:cNvPr>
          <p:cNvSpPr/>
          <p:nvPr/>
        </p:nvSpPr>
        <p:spPr>
          <a:xfrm>
            <a:off x="2608563" y="3662610"/>
            <a:ext cx="6974872" cy="235848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hard to produce.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-improve?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Disappeared (Out-dated)</a:t>
            </a:r>
          </a:p>
        </p:txBody>
      </p:sp>
    </p:spTree>
    <p:extLst>
      <p:ext uri="{BB962C8B-B14F-4D97-AF65-F5344CB8AC3E}">
        <p14:creationId xmlns:p14="http://schemas.microsoft.com/office/powerpoint/2010/main" val="221255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00E3A-8097-4ED1-AA20-78DF46062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Self-Improvable Adaptive Instructional Systems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27CE85-6D29-4EA5-8219-DCD14D507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1800" dirty="0"/>
              <a:t>SIAIS</a:t>
            </a:r>
          </a:p>
        </p:txBody>
      </p:sp>
    </p:spTree>
    <p:extLst>
      <p:ext uri="{BB962C8B-B14F-4D97-AF65-F5344CB8AC3E}">
        <p14:creationId xmlns:p14="http://schemas.microsoft.com/office/powerpoint/2010/main" val="204062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Learning Systems</a:t>
            </a:r>
          </a:p>
        </p:txBody>
      </p:sp>
      <p:pic>
        <p:nvPicPr>
          <p:cNvPr id="1026" name="Picture 2" descr="Image result for university">
            <a:extLst>
              <a:ext uri="{FF2B5EF4-FFF2-40B4-BE49-F238E27FC236}">
                <a16:creationId xmlns:a16="http://schemas.microsoft.com/office/drawing/2014/main" id="{8A91BE84-DDCC-4233-B2ED-BEF0D7AB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23" y="1020280"/>
            <a:ext cx="4645788" cy="2613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versity">
            <a:extLst>
              <a:ext uri="{FF2B5EF4-FFF2-40B4-BE49-F238E27FC236}">
                <a16:creationId xmlns:a16="http://schemas.microsoft.com/office/drawing/2014/main" id="{D690C979-F498-4486-A432-B646DECD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74" y="2976835"/>
            <a:ext cx="5569117" cy="31261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CCNU">
            <a:extLst>
              <a:ext uri="{FF2B5EF4-FFF2-40B4-BE49-F238E27FC236}">
                <a16:creationId xmlns:a16="http://schemas.microsoft.com/office/drawing/2014/main" id="{9C8FBDD8-5F60-43D0-B86B-530BBE31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3" y="2607291"/>
            <a:ext cx="5238750" cy="34956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8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Learning Systems</a:t>
            </a:r>
          </a:p>
          <a:p>
            <a:r>
              <a:rPr lang="en-US" dirty="0"/>
              <a:t>All Learning Systems as whole are SILS</a:t>
            </a:r>
          </a:p>
          <a:p>
            <a:pPr lvl="1"/>
            <a:r>
              <a:rPr lang="en-US" dirty="0"/>
              <a:t>Innovations of the generations</a:t>
            </a:r>
          </a:p>
        </p:txBody>
      </p:sp>
      <p:pic>
        <p:nvPicPr>
          <p:cNvPr id="2050" name="Picture 2" descr="Image result for Schools generations">
            <a:extLst>
              <a:ext uri="{FF2B5EF4-FFF2-40B4-BE49-F238E27FC236}">
                <a16:creationId xmlns:a16="http://schemas.microsoft.com/office/drawing/2014/main" id="{638D5A80-52B2-4880-9CD8-982E856F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02" y="438623"/>
            <a:ext cx="4310107" cy="28734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odern classroom">
            <a:extLst>
              <a:ext uri="{FF2B5EF4-FFF2-40B4-BE49-F238E27FC236}">
                <a16:creationId xmlns:a16="http://schemas.microsoft.com/office/drawing/2014/main" id="{2B731013-44DA-4590-ABA9-72B4868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63" y="3317455"/>
            <a:ext cx="3916146" cy="2677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odern classrooms">
            <a:extLst>
              <a:ext uri="{FF2B5EF4-FFF2-40B4-BE49-F238E27FC236}">
                <a16:creationId xmlns:a16="http://schemas.microsoft.com/office/drawing/2014/main" id="{7DAA4F7C-42BE-4E02-9ADB-F61F62EF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72" y="3728194"/>
            <a:ext cx="5383130" cy="28565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3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Learning Systems</a:t>
            </a:r>
          </a:p>
          <a:p>
            <a:r>
              <a:rPr lang="en-US" dirty="0"/>
              <a:t>All Learning Systems as whole are SILS</a:t>
            </a:r>
          </a:p>
          <a:p>
            <a:pPr lvl="1"/>
            <a:r>
              <a:rPr lang="en-US" dirty="0"/>
              <a:t>Innovations of the generations</a:t>
            </a:r>
          </a:p>
        </p:txBody>
      </p:sp>
      <p:pic>
        <p:nvPicPr>
          <p:cNvPr id="2056" name="Picture 8" descr="Image result for ç®ç">
            <a:extLst>
              <a:ext uri="{FF2B5EF4-FFF2-40B4-BE49-F238E27FC236}">
                <a16:creationId xmlns:a16="http://schemas.microsoft.com/office/drawing/2014/main" id="{0380A3DC-2AF4-49A0-B9C1-5EFFC659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63" y="692038"/>
            <a:ext cx="3254408" cy="21641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i calculator">
            <a:extLst>
              <a:ext uri="{FF2B5EF4-FFF2-40B4-BE49-F238E27FC236}">
                <a16:creationId xmlns:a16="http://schemas.microsoft.com/office/drawing/2014/main" id="{B69112B6-0BC3-4EE7-8EB0-FAB1111E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36" y="3089882"/>
            <a:ext cx="2095500" cy="33147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yte Back Classroom">
            <a:extLst>
              <a:ext uri="{FF2B5EF4-FFF2-40B4-BE49-F238E27FC236}">
                <a16:creationId xmlns:a16="http://schemas.microsoft.com/office/drawing/2014/main" id="{DBBEC656-8B12-426C-8A36-48787039C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3" b="17206"/>
          <a:stretch/>
        </p:blipFill>
        <p:spPr bwMode="auto">
          <a:xfrm>
            <a:off x="1400587" y="4047152"/>
            <a:ext cx="5417307" cy="22748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6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Learning Systems</a:t>
            </a:r>
          </a:p>
          <a:p>
            <a:r>
              <a:rPr lang="en-US" dirty="0"/>
              <a:t>All Learning Systems as whole are SILS</a:t>
            </a:r>
          </a:p>
          <a:p>
            <a:pPr lvl="1"/>
            <a:r>
              <a:rPr lang="en-US" dirty="0"/>
              <a:t>Innovations of the generations</a:t>
            </a:r>
          </a:p>
        </p:txBody>
      </p:sp>
      <p:pic>
        <p:nvPicPr>
          <p:cNvPr id="2052" name="Picture 4" descr="https://gss3.bdstatic.com/-Po3dSag_xI4khGkpoWK1HF6hhy/baike/w%3D268%3Bg%3D0/sign=a095f4410b23dd542173a06ee932d4e3/562c11dfa9ec8a1308a1dfc5f503918fa0ecc058.jpg">
            <a:extLst>
              <a:ext uri="{FF2B5EF4-FFF2-40B4-BE49-F238E27FC236}">
                <a16:creationId xmlns:a16="http://schemas.microsoft.com/office/drawing/2014/main" id="{3416078A-0382-478D-9C54-AEF26A30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87" y="335232"/>
            <a:ext cx="2552700" cy="2590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å¤´æ¬æ¢">
            <a:extLst>
              <a:ext uri="{FF2B5EF4-FFF2-40B4-BE49-F238E27FC236}">
                <a16:creationId xmlns:a16="http://schemas.microsoft.com/office/drawing/2014/main" id="{EF92880B-18C9-4B58-8706-99FFA60D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87" y="1357803"/>
            <a:ext cx="2552699" cy="25922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modern classroom">
            <a:extLst>
              <a:ext uri="{FF2B5EF4-FFF2-40B4-BE49-F238E27FC236}">
                <a16:creationId xmlns:a16="http://schemas.microsoft.com/office/drawing/2014/main" id="{7AA9E574-4DFF-4D73-8ACE-C2B2DA20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30" y="3791179"/>
            <a:ext cx="7507705" cy="26071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general</a:t>
            </a:r>
            <a:r>
              <a:rPr lang="en-US" dirty="0"/>
              <a:t>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Learning Systems</a:t>
            </a:r>
          </a:p>
          <a:p>
            <a:r>
              <a:rPr lang="en-US" dirty="0"/>
              <a:t>All Learning Systems as whole are SILS</a:t>
            </a:r>
          </a:p>
          <a:p>
            <a:pPr lvl="1"/>
            <a:r>
              <a:rPr lang="en-US" dirty="0"/>
              <a:t>Innovations of the generations</a:t>
            </a:r>
          </a:p>
          <a:p>
            <a:r>
              <a:rPr lang="en-US" altLang="zh-CN" dirty="0"/>
              <a:t>Improving in different paces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1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9845582-3AC2-48EB-9277-C90223F6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95" y="3429000"/>
            <a:ext cx="4038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ooru">
            <a:extLst>
              <a:ext uri="{FF2B5EF4-FFF2-40B4-BE49-F238E27FC236}">
                <a16:creationId xmlns:a16="http://schemas.microsoft.com/office/drawing/2014/main" id="{9322F443-A4D2-47CC-97A7-55DCEC3D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4" y="4096917"/>
            <a:ext cx="37909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21936-94F6-4749-8658-3A726D51A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25" y="1799361"/>
            <a:ext cx="4960050" cy="277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57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ADF6A-BE65-44AA-9E40-EE6505B9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95" y="3334218"/>
            <a:ext cx="3699528" cy="236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Image result for GIFT ARL tutoring">
            <a:extLst>
              <a:ext uri="{FF2B5EF4-FFF2-40B4-BE49-F238E27FC236}">
                <a16:creationId xmlns:a16="http://schemas.microsoft.com/office/drawing/2014/main" id="{2AEF51C3-D448-4155-96DD-ACF249C4A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193998"/>
            <a:ext cx="4108617" cy="247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Background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/>
            <a:r>
              <a:rPr lang="en-US" altLang="zh-CN" dirty="0"/>
              <a:t>Human Learners</a:t>
            </a:r>
          </a:p>
          <a:p>
            <a:pPr lvl="1"/>
            <a:r>
              <a:rPr lang="en-US" altLang="zh-CN" dirty="0"/>
              <a:t>Learning Environments,</a:t>
            </a:r>
          </a:p>
          <a:p>
            <a:pPr lvl="1"/>
            <a:r>
              <a:rPr lang="en-US" altLang="zh-CN" dirty="0"/>
              <a:t>Learning Processes</a:t>
            </a:r>
          </a:p>
          <a:p>
            <a:pPr lvl="1"/>
            <a:r>
              <a:rPr lang="en-US" altLang="zh-CN" dirty="0"/>
              <a:t>Learning Resources</a:t>
            </a:r>
          </a:p>
          <a:p>
            <a:pPr lvl="1"/>
            <a:endParaRPr lang="en-US" dirty="0"/>
          </a:p>
        </p:txBody>
      </p:sp>
      <p:pic>
        <p:nvPicPr>
          <p:cNvPr id="4" name="Google Shape;143;p26">
            <a:extLst>
              <a:ext uri="{FF2B5EF4-FFF2-40B4-BE49-F238E27FC236}">
                <a16:creationId xmlns:a16="http://schemas.microsoft.com/office/drawing/2014/main" id="{5E1FEC2B-5116-4FB7-B9F6-D104923FCD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4105" y="4011236"/>
            <a:ext cx="3197507" cy="18333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Google Shape;129;p24">
            <a:extLst>
              <a:ext uri="{FF2B5EF4-FFF2-40B4-BE49-F238E27FC236}">
                <a16:creationId xmlns:a16="http://schemas.microsoft.com/office/drawing/2014/main" id="{34E3F586-DB08-4480-B865-15AC0E2A4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3017" y="2349223"/>
            <a:ext cx="3197508" cy="21595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471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Learning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9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Learning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FFFF00"/>
                </a:solidFill>
              </a:rPr>
              <a:t>Learning Resources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88A5E-F383-4ABE-86CF-BF20F9DF383F}"/>
              </a:ext>
            </a:extLst>
          </p:cNvPr>
          <p:cNvSpPr txBox="1"/>
          <p:nvPr/>
        </p:nvSpPr>
        <p:spPr>
          <a:xfrm>
            <a:off x="4746504" y="3929826"/>
            <a:ext cx="670920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Human resource: teachers, study mates,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Physical resources: schools, laboratories, books, computer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Resources: online contents, software, etc. </a:t>
            </a:r>
          </a:p>
        </p:txBody>
      </p:sp>
    </p:spTree>
    <p:extLst>
      <p:ext uri="{BB962C8B-B14F-4D97-AF65-F5344CB8AC3E}">
        <p14:creationId xmlns:p14="http://schemas.microsoft.com/office/powerpoint/2010/main" val="227424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FFFF00"/>
                </a:solidFill>
              </a:rPr>
              <a:t>Learning Resources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88A5E-F383-4ABE-86CF-BF20F9DF383F}"/>
              </a:ext>
            </a:extLst>
          </p:cNvPr>
          <p:cNvSpPr txBox="1"/>
          <p:nvPr/>
        </p:nvSpPr>
        <p:spPr>
          <a:xfrm>
            <a:off x="4746504" y="3929826"/>
            <a:ext cx="670920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Human resource: teachers, study mates,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Physical resources: schools, laboratories, books, computer hardware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Digital Resources: online contents, software, etc. </a:t>
            </a:r>
          </a:p>
        </p:txBody>
      </p:sp>
    </p:spTree>
    <p:extLst>
      <p:ext uri="{BB962C8B-B14F-4D97-AF65-F5344CB8AC3E}">
        <p14:creationId xmlns:p14="http://schemas.microsoft.com/office/powerpoint/2010/main" val="279781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SILS in today’s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FFFF00"/>
                </a:solidFill>
              </a:rPr>
              <a:t>Learning Resources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88A5E-F383-4ABE-86CF-BF20F9DF383F}"/>
              </a:ext>
            </a:extLst>
          </p:cNvPr>
          <p:cNvSpPr txBox="1"/>
          <p:nvPr/>
        </p:nvSpPr>
        <p:spPr>
          <a:xfrm>
            <a:off x="4746504" y="3929826"/>
            <a:ext cx="670920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Human resource: teachers, study mates,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Physical resources: schools, laboratories, books, computer hardware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Digital Resources: online contents, software,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0798F-006A-4138-A17B-31A1D783060B}"/>
              </a:ext>
            </a:extLst>
          </p:cNvPr>
          <p:cNvSpPr txBox="1"/>
          <p:nvPr/>
        </p:nvSpPr>
        <p:spPr>
          <a:xfrm>
            <a:off x="2607777" y="5176986"/>
            <a:ext cx="680423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digital contents: recorded lectures, non-interactive media,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contents: educational games, intelligent tutoring systems, etc.</a:t>
            </a:r>
          </a:p>
        </p:txBody>
      </p:sp>
    </p:spTree>
    <p:extLst>
      <p:ext uri="{BB962C8B-B14F-4D97-AF65-F5344CB8AC3E}">
        <p14:creationId xmlns:p14="http://schemas.microsoft.com/office/powerpoint/2010/main" val="1661166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FFFF00"/>
                </a:solidFill>
              </a:rPr>
              <a:t>Learning Resources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88A5E-F383-4ABE-86CF-BF20F9DF383F}"/>
              </a:ext>
            </a:extLst>
          </p:cNvPr>
          <p:cNvSpPr txBox="1"/>
          <p:nvPr/>
        </p:nvSpPr>
        <p:spPr>
          <a:xfrm>
            <a:off x="4746504" y="3929826"/>
            <a:ext cx="670920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Human resource: teachers, study mates,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Physical resources: schools, laboratories, books, computer hardware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Digital Resources: online contents, software,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0798F-006A-4138-A17B-31A1D783060B}"/>
              </a:ext>
            </a:extLst>
          </p:cNvPr>
          <p:cNvSpPr txBox="1"/>
          <p:nvPr/>
        </p:nvSpPr>
        <p:spPr>
          <a:xfrm>
            <a:off x="2607777" y="5176986"/>
            <a:ext cx="680423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Static digital contents: recorded lectures, non-interactive media,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Dynamic contents: educational games, intelligent tutoring systems, etc.</a:t>
            </a:r>
          </a:p>
        </p:txBody>
      </p:sp>
    </p:spTree>
    <p:extLst>
      <p:ext uri="{BB962C8B-B14F-4D97-AF65-F5344CB8AC3E}">
        <p14:creationId xmlns:p14="http://schemas.microsoft.com/office/powerpoint/2010/main" val="427230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/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FFFF00"/>
                </a:solidFill>
              </a:rPr>
              <a:t>Learning Resources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Human resource: teachers, study mates, etc.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Physical resources: schools, laboratories, books, computer hardware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Digital Resources: online contents, software, etc.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dirty="0"/>
              <a:t>Static digital contents: recorded lectures, non-interactive media, etc.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/>
              <a:t>Dynamic contents: educational games, intelligent tutoring systems, etc.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1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39778"/>
          </a:xfrm>
        </p:spPr>
        <p:txBody>
          <a:bodyPr>
            <a:normAutofit/>
          </a:bodyPr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FF00"/>
                </a:solidFill>
              </a:rPr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00B050"/>
                </a:solidFill>
              </a:rPr>
              <a:t>Learning Resources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Human resource: teachers, study mates, etc.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Physical resources: schools, laboratories, books, computer hardware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Digital Resources: online contents, software, etc.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Static digital contents: recorded lectures, non-interactive media, etc.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Dynamic contents: educational games, intelligent tutoring systems, etc.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204563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39778"/>
          </a:xfrm>
        </p:spPr>
        <p:txBody>
          <a:bodyPr>
            <a:normAutofit/>
          </a:bodyPr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FF00"/>
                </a:solidFill>
              </a:rPr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00B050"/>
                </a:solidFill>
              </a:rPr>
              <a:t>Learning Resources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Human resource: teachers, study mates, etc.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Physical resources: schools, laboratories, books, computer hardware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Digital Resources: online contents, software, etc.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Static digital contents: recorded lectures, non-interactive media, etc.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Dynamic contents: educational games, intelligent tutoring systems, etc.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A4254-0AD4-4BBA-9EDD-57FC8ED9686F}"/>
              </a:ext>
            </a:extLst>
          </p:cNvPr>
          <p:cNvSpPr/>
          <p:nvPr/>
        </p:nvSpPr>
        <p:spPr>
          <a:xfrm>
            <a:off x="1263408" y="1975383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Human Learners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D17F3-0640-4570-9C9A-57B3F4E46201}"/>
              </a:ext>
            </a:extLst>
          </p:cNvPr>
          <p:cNvSpPr/>
          <p:nvPr/>
        </p:nvSpPr>
        <p:spPr>
          <a:xfrm>
            <a:off x="5827265" y="3936806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Self-improvable learning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D1DBA-7B2E-4641-AE40-93B2000C232E}"/>
              </a:ext>
            </a:extLst>
          </p:cNvPr>
          <p:cNvSpPr/>
          <p:nvPr/>
        </p:nvSpPr>
        <p:spPr>
          <a:xfrm>
            <a:off x="5891987" y="2120221"/>
            <a:ext cx="3273691" cy="1350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Learning Environments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D1053-002F-48DA-9E3D-87BA76A317B2}"/>
              </a:ext>
            </a:extLst>
          </p:cNvPr>
          <p:cNvSpPr/>
          <p:nvPr/>
        </p:nvSpPr>
        <p:spPr>
          <a:xfrm>
            <a:off x="2031225" y="4081644"/>
            <a:ext cx="3273691" cy="1350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Learning Processes</a:t>
            </a:r>
          </a:p>
        </p:txBody>
      </p:sp>
    </p:spTree>
    <p:extLst>
      <p:ext uri="{BB962C8B-B14F-4D97-AF65-F5344CB8AC3E}">
        <p14:creationId xmlns:p14="http://schemas.microsoft.com/office/powerpoint/2010/main" val="26234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36868"/>
          <a:stretch/>
        </p:blipFill>
        <p:spPr>
          <a:xfrm>
            <a:off x="1224654" y="1697319"/>
            <a:ext cx="9742692" cy="2498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93" name="Google Shape;93;p19"/>
          <p:cNvSpPr txBox="1"/>
          <p:nvPr/>
        </p:nvSpPr>
        <p:spPr>
          <a:xfrm>
            <a:off x="1610567" y="4870467"/>
            <a:ext cx="9037200" cy="490800"/>
          </a:xfrm>
          <a:prstGeom prst="rect">
            <a:avLst/>
          </a:prstGeom>
          <a:gradFill>
            <a:gsLst>
              <a:gs pos="0">
                <a:srgbClr val="A1A1EC"/>
              </a:gs>
              <a:gs pos="35000">
                <a:srgbClr val="BDBDF1"/>
              </a:gs>
              <a:gs pos="100000">
                <a:srgbClr val="E5E5FA"/>
              </a:gs>
            </a:gsLst>
            <a:lin ang="16200038" scaled="0"/>
          </a:gradFill>
          <a:ln w="9525" cap="flat" cmpd="sng">
            <a:solidFill>
              <a:srgbClr val="00009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http://engineeringchallenges.org/challenges/learning.aspx</a:t>
            </a:r>
            <a:endParaRPr sz="2400"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/>
              <a:t>Background: </a:t>
            </a:r>
            <a:r>
              <a:rPr lang="en" sz="2400"/>
              <a:t>Advanced Personalized Learning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F3BF-7E61-447C-A829-0D103CC8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39778"/>
          </a:xfrm>
        </p:spPr>
        <p:txBody>
          <a:bodyPr>
            <a:normAutofit/>
          </a:bodyPr>
          <a:lstStyle/>
          <a:p>
            <a:r>
              <a:rPr lang="en-US" dirty="0"/>
              <a:t>Self-Improvable Components of Learning 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FF00"/>
                </a:solidFill>
              </a:rPr>
              <a:t>Human Learners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Environments,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50"/>
                </a:solidFill>
              </a:rPr>
              <a:t>Learning Processes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b="1" dirty="0">
                <a:solidFill>
                  <a:srgbClr val="00B050"/>
                </a:solidFill>
              </a:rPr>
              <a:t>Learning Resources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Human resource: teachers, study mates, etc.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Physical resources: schools, laboratories, books, computer hardware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Digital Resources: online contents, software, etc.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Static digital contents: recorded lectures, non-interactive media, etc.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Dynamic contents: educational games, intelligent tutoring systems, etc.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B4FAE-FC68-49B3-B46C-9BF3F05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SIAIS in </a:t>
            </a:r>
            <a:r>
              <a:rPr lang="en-US" dirty="0">
                <a:solidFill>
                  <a:srgbClr val="FF0000"/>
                </a:solidFill>
              </a:rPr>
              <a:t>today’s</a:t>
            </a:r>
            <a:r>
              <a:rPr lang="en-US" dirty="0"/>
              <a:t> 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A4254-0AD4-4BBA-9EDD-57FC8ED9686F}"/>
              </a:ext>
            </a:extLst>
          </p:cNvPr>
          <p:cNvSpPr/>
          <p:nvPr/>
        </p:nvSpPr>
        <p:spPr>
          <a:xfrm>
            <a:off x="1263408" y="1975383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Human Learners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D17F3-0640-4570-9C9A-57B3F4E46201}"/>
              </a:ext>
            </a:extLst>
          </p:cNvPr>
          <p:cNvSpPr/>
          <p:nvPr/>
        </p:nvSpPr>
        <p:spPr>
          <a:xfrm>
            <a:off x="5827265" y="3936806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Self-improvable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52875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C698BC-F260-4BE9-A186-C0A925A06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model for SIAIS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094DF48-F016-4B86-8261-41D340703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4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SIAIS with four components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02C19-A803-4E29-879F-73AD084E22CB}"/>
              </a:ext>
            </a:extLst>
          </p:cNvPr>
          <p:cNvSpPr/>
          <p:nvPr/>
        </p:nvSpPr>
        <p:spPr>
          <a:xfrm>
            <a:off x="1263408" y="1975383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Human Learners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BF984-6419-4F7D-AA2E-D9E11ACFF412}"/>
              </a:ext>
            </a:extLst>
          </p:cNvPr>
          <p:cNvSpPr/>
          <p:nvPr/>
        </p:nvSpPr>
        <p:spPr>
          <a:xfrm>
            <a:off x="5827265" y="3936806"/>
            <a:ext cx="4041508" cy="1640336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Self-improvable learning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4ABB6-04E7-4688-B28F-FFE784FDD7BB}"/>
              </a:ext>
            </a:extLst>
          </p:cNvPr>
          <p:cNvSpPr/>
          <p:nvPr/>
        </p:nvSpPr>
        <p:spPr>
          <a:xfrm>
            <a:off x="5891987" y="2120221"/>
            <a:ext cx="3273691" cy="1350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Learning Environments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6AA4F-C257-46EF-BC35-4D9DF6AFF0F9}"/>
              </a:ext>
            </a:extLst>
          </p:cNvPr>
          <p:cNvSpPr/>
          <p:nvPr/>
        </p:nvSpPr>
        <p:spPr>
          <a:xfrm>
            <a:off x="2031225" y="4081644"/>
            <a:ext cx="3273691" cy="1350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Learning Processes</a:t>
            </a:r>
          </a:p>
        </p:txBody>
      </p:sp>
    </p:spTree>
    <p:extLst>
      <p:ext uri="{BB962C8B-B14F-4D97-AF65-F5344CB8AC3E}">
        <p14:creationId xmlns:p14="http://schemas.microsoft.com/office/powerpoint/2010/main" val="109635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inspiring Example from 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F82B-39EB-4867-A475-8875B9B4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learner, M problems:</a:t>
            </a:r>
          </a:p>
          <a:p>
            <a:r>
              <a:rPr lang="en-US" dirty="0"/>
              <a:t>Parameters:</a:t>
            </a:r>
          </a:p>
          <a:p>
            <a:pPr lvl="1"/>
            <a:r>
              <a:rPr lang="en-US" dirty="0"/>
              <a:t>Ability of the learners  </a:t>
            </a:r>
          </a:p>
          <a:p>
            <a:pPr lvl="1"/>
            <a:r>
              <a:rPr lang="en-US" dirty="0"/>
              <a:t>Difficulty of the problems</a:t>
            </a:r>
          </a:p>
          <a:p>
            <a:r>
              <a:rPr lang="en-US" dirty="0"/>
              <a:t>Rasch Model: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5A038-9EBC-4B6E-B7C8-D8D49152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03" y="3500402"/>
            <a:ext cx="2771775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70CF4-1C37-4463-839D-EF2C73B0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68" y="4837695"/>
            <a:ext cx="7732410" cy="12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7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inspiring Example from 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F82B-39EB-4867-A475-8875B9B4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Mathematically, P and Q are “</a:t>
            </a:r>
            <a:r>
              <a:rPr lang="en-US" sz="3600" dirty="0">
                <a:solidFill>
                  <a:srgbClr val="FF0000"/>
                </a:solidFill>
              </a:rPr>
              <a:t>symmetric</a:t>
            </a:r>
            <a:r>
              <a:rPr lang="en-US" sz="36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5A038-9EBC-4B6E-B7C8-D8D49152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03" y="3500402"/>
            <a:ext cx="2771775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70CF4-1C37-4463-839D-EF2C73B0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68" y="4837695"/>
            <a:ext cx="7732410" cy="12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5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inspiring Example from 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F82B-39EB-4867-A475-8875B9B4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Mathematically, P and Q are “</a:t>
            </a:r>
            <a:r>
              <a:rPr lang="en-US" sz="3600" dirty="0">
                <a:solidFill>
                  <a:srgbClr val="FF0000"/>
                </a:solidFill>
              </a:rPr>
              <a:t>symmetric</a:t>
            </a:r>
            <a:r>
              <a:rPr lang="en-US" sz="360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B5077-B9FB-46BF-9E1C-AC9874B7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70" y="3354000"/>
            <a:ext cx="4634098" cy="20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19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inspiring Example from 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F82B-39EB-4867-A475-8875B9B4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Mathematically, P and Q are “</a:t>
            </a:r>
            <a:r>
              <a:rPr lang="en-US" sz="3600" dirty="0">
                <a:solidFill>
                  <a:srgbClr val="FF0000"/>
                </a:solidFill>
              </a:rPr>
              <a:t>symmetric</a:t>
            </a:r>
            <a:r>
              <a:rPr lang="en-US" sz="3600" dirty="0"/>
              <a:t>”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Consider </a:t>
            </a:r>
            <a:r>
              <a:rPr lang="en-US" sz="3600" dirty="0">
                <a:solidFill>
                  <a:srgbClr val="FF0000"/>
                </a:solidFill>
              </a:rPr>
              <a:t>Self-improvable learning resources </a:t>
            </a:r>
            <a:r>
              <a:rPr lang="en-US" sz="3600" dirty="0"/>
              <a:t>as 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8DC26-9945-480B-90D7-82D5EF55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70" y="3354000"/>
            <a:ext cx="4634098" cy="20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4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A model for SIAIS with four components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A0389F9-2113-4EAA-A5E9-32361A2D5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36" y="2967268"/>
            <a:ext cx="6844045" cy="3028489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F204222-815B-4E5C-9303-2C63D93C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87" y="1218103"/>
            <a:ext cx="6728876" cy="1478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 model for SILS where </a:t>
            </a:r>
            <a:r>
              <a:rPr lang="en-US" sz="2800" u="sng" dirty="0">
                <a:solidFill>
                  <a:srgbClr val="FFFFFF"/>
                </a:solidFill>
              </a:rPr>
              <a:t>Human Learners </a:t>
            </a:r>
            <a:r>
              <a:rPr lang="en-US" sz="2800" dirty="0">
                <a:solidFill>
                  <a:srgbClr val="FFFFFF"/>
                </a:solidFill>
              </a:rPr>
              <a:t>and </a:t>
            </a:r>
            <a:r>
              <a:rPr lang="en-US" sz="2800" u="sng" dirty="0">
                <a:solidFill>
                  <a:srgbClr val="FFFFFF"/>
                </a:solidFill>
              </a:rPr>
              <a:t>Self-improvable learning resources </a:t>
            </a:r>
            <a:r>
              <a:rPr lang="en-US" sz="2800" dirty="0">
                <a:solidFill>
                  <a:srgbClr val="FFFFFF"/>
                </a:solidFill>
              </a:rPr>
              <a:t>are </a:t>
            </a:r>
            <a:r>
              <a:rPr lang="en-US" sz="2800" i="1" dirty="0">
                <a:solidFill>
                  <a:srgbClr val="FFFFFF"/>
                </a:solidFill>
              </a:rPr>
              <a:t>mathematically</a:t>
            </a:r>
            <a:r>
              <a:rPr lang="en-US" sz="2800" dirty="0">
                <a:solidFill>
                  <a:srgbClr val="FFFFFF"/>
                </a:solidFill>
              </a:rPr>
              <a:t> symmetric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7E2582-DC73-4337-A21E-E5D9E2D3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A model for SIAIS with four components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F82B-39EB-4867-A475-8875B9B4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r>
              <a:rPr lang="en-US"/>
              <a:t>The “Symmetric Model” implies</a:t>
            </a:r>
          </a:p>
          <a:p>
            <a:pPr lvl="1"/>
            <a:r>
              <a:rPr lang="en-US"/>
              <a:t>All research (technique, methods, analysis) on human learners are applicable to applicable to Self-improvable learning resources. </a:t>
            </a:r>
          </a:p>
          <a:p>
            <a:pPr lvl="1"/>
            <a:r>
              <a:rPr lang="en-US"/>
              <a:t>Study the behavior of Self-improvable learning resources.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4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B02DB7-C248-4174-85C7-1960B5F1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/>
              <a:t>A model for SIAIS with four components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9A70-3AD7-4987-A439-EA4FB4AF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b="1" i="1" dirty="0">
                <a:solidFill>
                  <a:srgbClr val="FF0000"/>
                </a:solidFill>
                <a:effectLst/>
              </a:rPr>
              <a:t>Human learners</a:t>
            </a:r>
            <a:r>
              <a:rPr lang="en-US" sz="20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dirty="0">
                <a:effectLst/>
              </a:rPr>
              <a:t>are special components in SIAIS that is assumed constantly self-improving (i.e., learning).</a:t>
            </a:r>
          </a:p>
          <a:p>
            <a:pPr fontAlgn="base">
              <a:lnSpc>
                <a:spcPct val="110000"/>
              </a:lnSpc>
            </a:pPr>
            <a:r>
              <a:rPr lang="en-US" sz="2000" b="1" i="1" dirty="0">
                <a:solidFill>
                  <a:srgbClr val="FF0000"/>
                </a:solidFill>
                <a:effectLst/>
              </a:rPr>
              <a:t>Self-improvable learning resources </a:t>
            </a:r>
            <a:r>
              <a:rPr lang="en-US" sz="2000" dirty="0">
                <a:effectLst/>
              </a:rPr>
              <a:t>are</a:t>
            </a:r>
            <a:r>
              <a:rPr lang="en-US" sz="2000" i="1" dirty="0">
                <a:effectLst/>
              </a:rPr>
              <a:t> </a:t>
            </a:r>
            <a:r>
              <a:rPr lang="en-US" sz="2000" dirty="0">
                <a:effectLst/>
              </a:rPr>
              <a:t>human resources (trainers/teachers, for example) and some digital resources such as digital tutors. They can change (improving) constantly.</a:t>
            </a:r>
          </a:p>
          <a:p>
            <a:pPr fontAlgn="base">
              <a:lnSpc>
                <a:spcPct val="110000"/>
              </a:lnSpc>
            </a:pPr>
            <a:r>
              <a:rPr lang="en-US" sz="2000" b="1" i="1" dirty="0">
                <a:solidFill>
                  <a:srgbClr val="FF0000"/>
                </a:solidFill>
                <a:effectLst/>
              </a:rPr>
              <a:t>Learning environments</a:t>
            </a:r>
            <a:r>
              <a:rPr lang="en-US" sz="20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dirty="0">
                <a:effectLst/>
              </a:rPr>
              <a:t>are the diverse physical or virtual locations, contexts, and cultures in which students learn. </a:t>
            </a:r>
          </a:p>
          <a:p>
            <a:pPr fontAlgn="base">
              <a:lnSpc>
                <a:spcPct val="110000"/>
              </a:lnSpc>
            </a:pPr>
            <a:r>
              <a:rPr lang="en-US" sz="2000" b="1" i="1" dirty="0">
                <a:solidFill>
                  <a:srgbClr val="FF0000"/>
                </a:solidFill>
                <a:effectLst/>
              </a:rPr>
              <a:t>Learning processes</a:t>
            </a:r>
            <a:r>
              <a:rPr lang="en-US" sz="20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dirty="0">
                <a:effectLst/>
              </a:rPr>
              <a:t>are</a:t>
            </a:r>
            <a:r>
              <a:rPr lang="en-US" sz="2000" i="1" dirty="0">
                <a:effectLst/>
              </a:rPr>
              <a:t> the </a:t>
            </a:r>
            <a:r>
              <a:rPr lang="en-US" sz="2000" dirty="0">
                <a:effectLst/>
              </a:rPr>
              <a:t>instructional sequence for any given domain for a particular  learner groups (such as grades).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3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654" y="1697318"/>
            <a:ext cx="9742692" cy="39576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"/>
              <a:t>Background: </a:t>
            </a:r>
            <a:r>
              <a:rPr lang="en" sz="2400"/>
              <a:t>Advanced Personalized Learning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95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97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A model for SIAIS with four components</a:t>
            </a:r>
            <a:endParaRPr lang="en-US" b="1" dirty="0"/>
          </a:p>
        </p:txBody>
      </p:sp>
      <p:sp useBgFill="1">
        <p:nvSpPr>
          <p:cNvPr id="223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Human Learners </a:t>
            </a:r>
            <a:r>
              <a:rPr lang="en-US" dirty="0"/>
              <a:t>and </a:t>
            </a:r>
            <a:r>
              <a:rPr lang="en-US" b="1" dirty="0"/>
              <a:t>Self-improvable learning resources </a:t>
            </a:r>
            <a:r>
              <a:rPr lang="en-US" dirty="0"/>
              <a:t>are symmetric in the context of learning environments and processes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Fundamental Assumption</a:t>
            </a:r>
          </a:p>
          <a:p>
            <a:pPr marL="91440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For each human learner, there exist individualized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Self-improvable learning resources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and learning environments and learning processes, so the learning for the human learner is optimized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model for SIAIS with four components</a:t>
            </a:r>
            <a:endParaRPr lang="en-US" b="1" dirty="0"/>
          </a:p>
        </p:txBody>
      </p:sp>
      <p:sp useBgFill="1">
        <p:nvSpPr>
          <p:cNvPr id="127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Human Learners </a:t>
            </a:r>
            <a:r>
              <a:rPr lang="en-US" dirty="0"/>
              <a:t>and </a:t>
            </a:r>
            <a:r>
              <a:rPr lang="en-US" b="1" dirty="0"/>
              <a:t>Self-improvable learning resources </a:t>
            </a:r>
            <a:r>
              <a:rPr lang="en-US" dirty="0"/>
              <a:t>are symmetric in the context of learning environments and processes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Research &amp; Development Framework</a:t>
            </a:r>
          </a:p>
          <a:p>
            <a:pPr marL="914400" lvl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Human Learners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: Change Knowledge Structure: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Learn and Improve</a:t>
            </a:r>
          </a:p>
          <a:p>
            <a:pPr marL="91440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Self-improvable learning resources : Knowledge Object: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Learn and Improve</a:t>
            </a:r>
          </a:p>
        </p:txBody>
      </p:sp>
    </p:spTree>
    <p:extLst>
      <p:ext uri="{BB962C8B-B14F-4D97-AF65-F5344CB8AC3E}">
        <p14:creationId xmlns:p14="http://schemas.microsoft.com/office/powerpoint/2010/main" val="3407972001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model for SIAIS with four components</a:t>
            </a:r>
            <a:endParaRPr lang="en-US" b="1" dirty="0"/>
          </a:p>
        </p:txBody>
      </p:sp>
      <p:sp useBgFill="1">
        <p:nvSpPr>
          <p:cNvPr id="127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Human Learners </a:t>
            </a:r>
            <a:r>
              <a:rPr lang="en-US" dirty="0"/>
              <a:t>and </a:t>
            </a:r>
            <a:r>
              <a:rPr lang="en-US" b="1" dirty="0"/>
              <a:t>Self-improvable learning resources </a:t>
            </a:r>
            <a:r>
              <a:rPr lang="en-US" dirty="0"/>
              <a:t>are symmetric in the context of learning environments and processes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Current Research Focus</a:t>
            </a:r>
          </a:p>
          <a:p>
            <a:pPr marL="914400" lvl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Interaction Mechanism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between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Human Learners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and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Self-improvable learning resources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as function of learners, contents, environments, and processes.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1883380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417689" y="2249486"/>
            <a:ext cx="11774311" cy="398999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  <a:effectLst/>
              </a:rPr>
              <a:t> collection of ideal (effective and efficient) tutoring strategies to guide use of the APIs</a:t>
            </a:r>
            <a:endParaRPr lang="en-US" sz="2800" dirty="0">
              <a:solidFill>
                <a:srgbClr val="00B050"/>
              </a:solidFill>
            </a:endParaRPr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700"/>
              <a:t>Self-Improvable Learning resources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3369156147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417689" y="2249486"/>
            <a:ext cx="11774311" cy="398999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  <a:effectLst/>
              </a:rPr>
              <a:t> collection of ideal (effective and efficient) tutoring strategies to guide use of the APIs</a:t>
            </a:r>
            <a:endParaRPr lang="en-US" sz="2800" dirty="0">
              <a:solidFill>
                <a:srgbClr val="00B050"/>
              </a:solidFill>
            </a:endParaRPr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700"/>
              <a:t>Self-Improvable Learning resources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2591875128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417689" y="2249486"/>
            <a:ext cx="11774311" cy="398999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  <a:effectLst/>
              </a:rPr>
              <a:t> collection of ideal (effective and efficient) tutoring strategies to guide use of the APIs</a:t>
            </a:r>
            <a:endParaRPr lang="en-US" sz="2800" dirty="0">
              <a:solidFill>
                <a:srgbClr val="00B050"/>
              </a:solidFill>
            </a:endParaRPr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700"/>
              <a:t>Self-Improvable Learning resources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1200007335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417689" y="2249486"/>
            <a:ext cx="11774311" cy="398999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</a:rPr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>
                <a:effectLst/>
              </a:rPr>
              <a:t> collection of ideal (effective and efficient) tutoring strategies to guide use of the APIs</a:t>
            </a:r>
            <a:endParaRPr lang="en-US" sz="2800" dirty="0"/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700"/>
              <a:t>Self-Improvable Learning resources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679157984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417689" y="2249486"/>
            <a:ext cx="11774311" cy="398999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</a:t>
            </a:r>
            <a:r>
              <a:rPr lang="en-US" sz="2800" dirty="0">
                <a:effectLst/>
              </a:rPr>
              <a:t> collection of ideal (effective and efficient) tutoring strategies to guide use of the APIs</a:t>
            </a:r>
            <a:endParaRPr lang="en-US" sz="2800" dirty="0"/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Ctr="0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3700"/>
              <a:t>Self-Improvable Learning resources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737119485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to LRS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ITS are self-improvable</a:t>
            </a:r>
          </a:p>
        </p:txBody>
      </p:sp>
    </p:spTree>
    <p:extLst>
      <p:ext uri="{BB962C8B-B14F-4D97-AF65-F5344CB8AC3E}">
        <p14:creationId xmlns:p14="http://schemas.microsoft.com/office/powerpoint/2010/main" val="2810802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to LRS</a:t>
            </a:r>
          </a:p>
          <a:p>
            <a:r>
              <a:rPr lang="en-US" dirty="0"/>
              <a:t>Modular design with individually controllable components</a:t>
            </a:r>
          </a:p>
          <a:p>
            <a:pPr lvl="1"/>
            <a:r>
              <a:rPr lang="en-US" dirty="0">
                <a:effectLst/>
              </a:rPr>
              <a:t>Domain knowledge file (DKF)</a:t>
            </a:r>
          </a:p>
          <a:p>
            <a:pPr lvl="1"/>
            <a:r>
              <a:rPr lang="en-US" dirty="0">
                <a:effectLst/>
              </a:rPr>
              <a:t>Learner Configuration File </a:t>
            </a:r>
          </a:p>
          <a:p>
            <a:pPr lvl="1"/>
            <a:r>
              <a:rPr lang="en-US" dirty="0" err="1">
                <a:effectLst/>
              </a:rPr>
              <a:t>SensorConfigurationFile</a:t>
            </a:r>
            <a:endParaRPr lang="en-US" dirty="0">
              <a:effectLst/>
            </a:endParaRPr>
          </a:p>
          <a:p>
            <a:pPr lvl="1"/>
            <a:r>
              <a:rPr lang="en-US" dirty="0" err="1">
                <a:effectLst/>
              </a:rPr>
              <a:t>PedagogicalConfigurationFile</a:t>
            </a:r>
            <a:endParaRPr lang="en-US" dirty="0">
              <a:effectLst/>
            </a:endParaRPr>
          </a:p>
          <a:p>
            <a:pPr lvl="1"/>
            <a:r>
              <a:rPr lang="en-US" dirty="0" err="1">
                <a:effectLst/>
              </a:rPr>
              <a:t>common.properties</a:t>
            </a:r>
            <a:endParaRPr lang="en-US" dirty="0">
              <a:effectLst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ITS are self-improvable</a:t>
            </a:r>
          </a:p>
        </p:txBody>
      </p:sp>
    </p:spTree>
    <p:extLst>
      <p:ext uri="{BB962C8B-B14F-4D97-AF65-F5344CB8AC3E}">
        <p14:creationId xmlns:p14="http://schemas.microsoft.com/office/powerpoint/2010/main" val="4753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Background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Intelligent Tutoring Systems (ITS) </a:t>
            </a:r>
          </a:p>
          <a:p>
            <a:pPr marL="0" indent="0" algn="ctr">
              <a:buNone/>
            </a:pPr>
            <a:r>
              <a:rPr lang="en" sz="3200" b="1" dirty="0"/>
              <a:t>Advanced Personalized Learning</a:t>
            </a:r>
            <a:r>
              <a:rPr lang="en" sz="3200" dirty="0"/>
              <a:t> Systems (APLS)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843279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>
                <a:effectLst/>
              </a:rPr>
              <a:t> collection of ideal (effective and efficient) tutoring strategies to guide use of the APIs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ITS are self-improvable</a:t>
            </a:r>
          </a:p>
        </p:txBody>
      </p:sp>
    </p:spTree>
    <p:extLst>
      <p:ext uri="{BB962C8B-B14F-4D97-AF65-F5344CB8AC3E}">
        <p14:creationId xmlns:p14="http://schemas.microsoft.com/office/powerpoint/2010/main" val="3352782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A</a:t>
            </a:r>
            <a:r>
              <a:rPr lang="en-US" dirty="0">
                <a:effectLst/>
              </a:rPr>
              <a:t> collection of ideal (effective and efficient) tutoring strategies to guide use of the APIs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ITS are </a:t>
            </a:r>
            <a:r>
              <a:rPr lang="en-US" dirty="0">
                <a:solidFill>
                  <a:srgbClr val="FF0000"/>
                </a:solidFill>
              </a:rPr>
              <a:t>self-improvable</a:t>
            </a:r>
          </a:p>
        </p:txBody>
      </p:sp>
    </p:spTree>
    <p:extLst>
      <p:ext uri="{BB962C8B-B14F-4D97-AF65-F5344CB8AC3E}">
        <p14:creationId xmlns:p14="http://schemas.microsoft.com/office/powerpoint/2010/main" val="1060494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F28484-8E18-4CBE-A0D4-D0AE00E2F549}"/>
              </a:ext>
            </a:extLst>
          </p:cNvPr>
          <p:cNvSpPr/>
          <p:nvPr/>
        </p:nvSpPr>
        <p:spPr>
          <a:xfrm>
            <a:off x="1343378" y="3262488"/>
            <a:ext cx="9437511" cy="15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A collection of ideal (effective and efficient) tutoring strategies to guide use of the APIs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ITS are </a:t>
            </a:r>
            <a:r>
              <a:rPr lang="en-US" dirty="0">
                <a:solidFill>
                  <a:srgbClr val="FF0000"/>
                </a:solidFill>
              </a:rPr>
              <a:t>self-improvable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81C23C0-976E-4C68-8303-84E3A71FC666}"/>
              </a:ext>
            </a:extLst>
          </p:cNvPr>
          <p:cNvSpPr/>
          <p:nvPr/>
        </p:nvSpPr>
        <p:spPr>
          <a:xfrm>
            <a:off x="4831645" y="4790496"/>
            <a:ext cx="4628444" cy="1264355"/>
          </a:xfrm>
          <a:prstGeom prst="wedgeRectCallout">
            <a:avLst>
              <a:gd name="adj1" fmla="val -64248"/>
              <a:gd name="adj2" fmla="val -63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self-improvability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39274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325D9-8E95-4BBB-A5D8-32D9D09E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Existence of “master” memory (Data Store) that capture system behavior. 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Existence of variable controllable components.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APIs that connect variable controllable components with Data Store</a:t>
            </a: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00"/>
                </a:solidFill>
              </a:rPr>
              <a:t>A collection of ideal (effective and efficient) tutoring strategies to guide use of the APIs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0D163-9B17-4315-9619-56DDA3F1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GIFT ITS </a:t>
            </a:r>
            <a:r>
              <a:rPr lang="en-US" dirty="0">
                <a:solidFill>
                  <a:srgbClr val="FFFF00"/>
                </a:solidFill>
              </a:rPr>
              <a:t>self-improving?</a:t>
            </a:r>
          </a:p>
        </p:txBody>
      </p:sp>
    </p:spTree>
    <p:extLst>
      <p:ext uri="{BB962C8B-B14F-4D97-AF65-F5344CB8AC3E}">
        <p14:creationId xmlns:p14="http://schemas.microsoft.com/office/powerpoint/2010/main" val="1479913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9" name="Google Shape;489;p6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xhu@memphis.edu</a:t>
            </a:r>
            <a:endParaRPr dirty="0"/>
          </a:p>
          <a:p>
            <a:pPr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xiangenhu@gmail.com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Background: </a:t>
            </a:r>
            <a:r>
              <a:rPr lang="en" sz="2400"/>
              <a:t>Intelligent Tutoring Systems (ITS)</a:t>
            </a:r>
            <a:endParaRPr sz="2400"/>
          </a:p>
          <a:p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7333" y="1584301"/>
            <a:ext cx="6985435" cy="4703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268" y="1639217"/>
            <a:ext cx="7501609" cy="31613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35" name="Google Shape;135;p25"/>
          <p:cNvSpPr txBox="1"/>
          <p:nvPr/>
        </p:nvSpPr>
        <p:spPr>
          <a:xfrm>
            <a:off x="944433" y="5183535"/>
            <a:ext cx="9753200" cy="125914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2400" dirty="0"/>
              <a:t>Bloom, B. S. (1984). The 2 sigma problem: the search for methods of group instruction as effective as one-to-one tutoring. Educational Researcher, 13(6), 4-16.</a:t>
            </a:r>
            <a:endParaRPr sz="2400"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"/>
              <a:t>Background: </a:t>
            </a:r>
            <a:r>
              <a:rPr lang="en" sz="2400"/>
              <a:t>Intelligent Tutoring Systems (ITS)</a:t>
            </a:r>
            <a:endParaRPr sz="2400"/>
          </a:p>
          <a:p>
            <a:pPr algn="l">
              <a:buClr>
                <a:schemeClr val="dk1"/>
              </a:buClr>
              <a:buSzPts val="1100"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Background: </a:t>
            </a:r>
            <a:r>
              <a:rPr lang="en" sz="2400"/>
              <a:t>Intelligent Tutoring Systems (ITS)</a:t>
            </a:r>
            <a:endParaRPr sz="2400"/>
          </a:p>
          <a:p>
            <a:pPr>
              <a:buClr>
                <a:schemeClr val="dk1"/>
              </a:buClr>
              <a:buSzPts val="1100"/>
            </a:pPr>
            <a:endParaRPr/>
          </a:p>
          <a:p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501" y="1811001"/>
            <a:ext cx="5053135" cy="340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500" y="3895299"/>
            <a:ext cx="4391800" cy="24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/>
          <p:nvPr/>
        </p:nvSpPr>
        <p:spPr>
          <a:xfrm rot="5401066">
            <a:off x="7010913" y="1953652"/>
            <a:ext cx="1290000" cy="2281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Background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Intelligent Tutoring Systems (ITS) </a:t>
            </a:r>
          </a:p>
          <a:p>
            <a:pPr marL="0" indent="0" algn="ctr">
              <a:buNone/>
            </a:pPr>
            <a:r>
              <a:rPr lang="en" sz="3200" b="1" dirty="0"/>
              <a:t>Advanced Personalized Learning</a:t>
            </a:r>
            <a:r>
              <a:rPr lang="en" sz="3200" dirty="0"/>
              <a:t> Systems (APLS) </a:t>
            </a:r>
            <a:endParaRPr sz="3200" dirty="0"/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4800" dirty="0"/>
              <a:t>Adaptive Instructional System (AIS)</a:t>
            </a:r>
            <a:endParaRPr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1737</Words>
  <Application>Microsoft Office PowerPoint</Application>
  <PresentationFormat>Widescreen</PresentationFormat>
  <Paragraphs>257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Tw Cen MT</vt:lpstr>
      <vt:lpstr>Wingdings</vt:lpstr>
      <vt:lpstr>Circuit</vt:lpstr>
      <vt:lpstr>GIFT as a Framework for Self-Improvable Digital Resources in SIAIS</vt:lpstr>
      <vt:lpstr>Background</vt:lpstr>
      <vt:lpstr>Background: Advanced Personalized Learning</vt:lpstr>
      <vt:lpstr>Background: Advanced Personalized Learning</vt:lpstr>
      <vt:lpstr>Background</vt:lpstr>
      <vt:lpstr>Background: Intelligent Tutoring Systems (ITS) </vt:lpstr>
      <vt:lpstr>Background: Intelligent Tutoring Systems (ITS) </vt:lpstr>
      <vt:lpstr>Background: Intelligent Tutoring Systems (ITS)  </vt:lpstr>
      <vt:lpstr>Background</vt:lpstr>
      <vt:lpstr>PowerPoint Presentation</vt:lpstr>
      <vt:lpstr>PowerPoint Presentation</vt:lpstr>
      <vt:lpstr>Self-Improvable Adaptive Instructional Systems</vt:lpstr>
      <vt:lpstr>SIAIS in general Sense</vt:lpstr>
      <vt:lpstr>SIAIS in general Sense</vt:lpstr>
      <vt:lpstr>SIAIS in general Sense</vt:lpstr>
      <vt:lpstr>SIAIS in general Sense</vt:lpstr>
      <vt:lpstr>SIAIS in general Sense</vt:lpstr>
      <vt:lpstr>SIAIS in today’s context</vt:lpstr>
      <vt:lpstr>SIAIS in today’s context</vt:lpstr>
      <vt:lpstr>SIAIS in today’s context</vt:lpstr>
      <vt:lpstr>SIAIS in today’s context</vt:lpstr>
      <vt:lpstr>SIAIS in today’s context</vt:lpstr>
      <vt:lpstr>SIAIS in today’s context</vt:lpstr>
      <vt:lpstr>SIAIS in today’s context</vt:lpstr>
      <vt:lpstr>SILS in today’s context</vt:lpstr>
      <vt:lpstr>SIAIS in today’s context</vt:lpstr>
      <vt:lpstr>SILS in today’s context</vt:lpstr>
      <vt:lpstr>SIAIS in today’s context</vt:lpstr>
      <vt:lpstr>SIAIS in today’s context</vt:lpstr>
      <vt:lpstr>SIAIS in today’s context</vt:lpstr>
      <vt:lpstr>A model for SIAIS</vt:lpstr>
      <vt:lpstr>A model for SIAIS with four components</vt:lpstr>
      <vt:lpstr>An inspiring Example from IRT</vt:lpstr>
      <vt:lpstr>An inspiring Example from IRT</vt:lpstr>
      <vt:lpstr>An inspiring Example from IRT</vt:lpstr>
      <vt:lpstr>An inspiring Example from IRT</vt:lpstr>
      <vt:lpstr>A model for SIAIS with four components</vt:lpstr>
      <vt:lpstr>A model for SIAIS with four components</vt:lpstr>
      <vt:lpstr>A model for SIAIS with four components</vt:lpstr>
      <vt:lpstr>A model for SIAIS with four components</vt:lpstr>
      <vt:lpstr>A model for SIAIS with four components</vt:lpstr>
      <vt:lpstr>A model for SIAIS with four components</vt:lpstr>
      <vt:lpstr>Self-Improvable Learning resources</vt:lpstr>
      <vt:lpstr>Self-Improvable Learning resources</vt:lpstr>
      <vt:lpstr>Self-Improvable Learning resources</vt:lpstr>
      <vt:lpstr>Self-Improvable Learning resources</vt:lpstr>
      <vt:lpstr>Self-Improvable Learning resources</vt:lpstr>
      <vt:lpstr>GIFT ITS are self-improvable</vt:lpstr>
      <vt:lpstr>GIFT ITS are self-improvable</vt:lpstr>
      <vt:lpstr>GIFT ITS are self-improvable</vt:lpstr>
      <vt:lpstr>GIFT ITS are self-improvable</vt:lpstr>
      <vt:lpstr>GIFT ITS are self-improvable</vt:lpstr>
      <vt:lpstr>Making GIFT ITS self-improving?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as a Framework for Self-Improvable Digital Resources in SIAIS</dc:title>
  <dc:creator>xiangen hu</dc:creator>
  <cp:lastModifiedBy>xiangen hu</cp:lastModifiedBy>
  <cp:revision>5</cp:revision>
  <dcterms:created xsi:type="dcterms:W3CDTF">2019-05-08T21:39:10Z</dcterms:created>
  <dcterms:modified xsi:type="dcterms:W3CDTF">2019-05-09T21:17:21Z</dcterms:modified>
</cp:coreProperties>
</file>