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3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660" r:id="rId2"/>
    <p:sldMasterId id="2147483690" r:id="rId3"/>
  </p:sldMasterIdLst>
  <p:notesMasterIdLst>
    <p:notesMasterId r:id="rId18"/>
  </p:notesMasterIdLst>
  <p:sldIdLst>
    <p:sldId id="1038" r:id="rId4"/>
    <p:sldId id="1022" r:id="rId5"/>
    <p:sldId id="1023" r:id="rId6"/>
    <p:sldId id="1044" r:id="rId7"/>
    <p:sldId id="1039" r:id="rId8"/>
    <p:sldId id="1028" r:id="rId9"/>
    <p:sldId id="1032" r:id="rId10"/>
    <p:sldId id="997" r:id="rId11"/>
    <p:sldId id="1045" r:id="rId12"/>
    <p:sldId id="1012" r:id="rId13"/>
    <p:sldId id="1013" r:id="rId14"/>
    <p:sldId id="1011" r:id="rId15"/>
    <p:sldId id="1033" r:id="rId16"/>
    <p:sldId id="100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Vey" initials="NV" lastIdx="135" clrIdx="0">
    <p:extLst>
      <p:ext uri="{19B8F6BF-5375-455C-9EA6-DF929625EA0E}">
        <p15:presenceInfo xmlns:p15="http://schemas.microsoft.com/office/powerpoint/2012/main" userId="Nathan Vey" providerId="None"/>
      </p:ext>
    </p:extLst>
  </p:cmAuthor>
  <p:cmAuthor id="2" name="Benjamin Goldberg" initials="BG" lastIdx="2" clrIdx="1">
    <p:extLst>
      <p:ext uri="{19B8F6BF-5375-455C-9EA6-DF929625EA0E}">
        <p15:presenceInfo xmlns:p15="http://schemas.microsoft.com/office/powerpoint/2012/main" userId="Benjamin Goldberg" providerId="None"/>
      </p:ext>
    </p:extLst>
  </p:cmAuthor>
  <p:cmAuthor id="3" name="Gregory Goodwin" initials="GG" lastIdx="1" clrIdx="2">
    <p:extLst>
      <p:ext uri="{19B8F6BF-5375-455C-9EA6-DF929625EA0E}">
        <p15:presenceInfo xmlns:p15="http://schemas.microsoft.com/office/powerpoint/2012/main" userId="Gregory Goodw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C56"/>
    <a:srgbClr val="BBFD51"/>
    <a:srgbClr val="CC9900"/>
    <a:srgbClr val="CC6600"/>
    <a:srgbClr val="99CCFF"/>
    <a:srgbClr val="C8BB98"/>
    <a:srgbClr val="800000"/>
    <a:srgbClr val="69A05A"/>
    <a:srgbClr val="A1BDCF"/>
    <a:srgbClr val="DBD2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6229" autoAdjust="0"/>
  </p:normalViewPr>
  <p:slideViewPr>
    <p:cSldViewPr snapToGrid="0">
      <p:cViewPr varScale="1">
        <p:scale>
          <a:sx n="84" d="100"/>
          <a:sy n="84" d="100"/>
        </p:scale>
        <p:origin x="1266"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C0B82-39CD-4E0E-9B85-029941D0006D}" type="datetimeFigureOut">
              <a:rPr lang="en-US" smtClean="0"/>
              <a:t>5/16/2019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4ED8A-7A8C-4C33-895E-D2E758387727}" type="slidenum">
              <a:rPr lang="en-US" smtClean="0"/>
              <a:t>‹#›</a:t>
            </a:fld>
            <a:endParaRPr lang="en-US"/>
          </a:p>
        </p:txBody>
      </p:sp>
    </p:spTree>
    <p:extLst>
      <p:ext uri="{BB962C8B-B14F-4D97-AF65-F5344CB8AC3E}">
        <p14:creationId xmlns:p14="http://schemas.microsoft.com/office/powerpoint/2010/main" val="268307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White Cover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APPROVED FOR</a:t>
            </a:r>
            <a:r>
              <a:rPr lang="en-US" sz="800" baseline="0" dirty="0" smtClean="0">
                <a:solidFill>
                  <a:schemeClr val="accent2"/>
                </a:solidFill>
                <a:latin typeface="Arial Bold" panose="020B0704020202020204" pitchFamily="34" charset="0"/>
                <a:cs typeface="Arial Bold" panose="020B0704020202020204" pitchFamily="34" charset="0"/>
              </a:rPr>
              <a:t>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APPROVED FOR</a:t>
            </a:r>
            <a:r>
              <a:rPr lang="en-US" sz="800" baseline="0" dirty="0" smtClean="0">
                <a:solidFill>
                  <a:schemeClr val="accent2"/>
                </a:solidFill>
                <a:latin typeface="Arial Bold" panose="020B0704020202020204" pitchFamily="34" charset="0"/>
                <a:cs typeface="Arial Bold" panose="020B0704020202020204" pitchFamily="34" charset="0"/>
              </a:rPr>
              <a:t>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3"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4"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5"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a:t>
            </a:r>
            <a:r>
              <a:rPr lang="en-US" sz="3200" dirty="0" smtClean="0">
                <a:solidFill>
                  <a:schemeClr val="tx1"/>
                </a:solidFill>
              </a:rPr>
              <a:t>COMBAT</a:t>
            </a:r>
            <a:r>
              <a:rPr lang="en-US" sz="3200" baseline="0" dirty="0" smtClean="0">
                <a:solidFill>
                  <a:schemeClr val="tx1"/>
                </a:solidFill>
              </a:rPr>
              <a:t> CAPABILITIES DEVELOPMENT COMMAND –</a:t>
            </a:r>
          </a:p>
          <a:p>
            <a:pPr lvl="0">
              <a:lnSpc>
                <a:spcPct val="100000"/>
              </a:lnSpc>
              <a:spcBef>
                <a:spcPts val="0"/>
              </a:spcBef>
              <a:defRPr/>
            </a:pPr>
            <a:r>
              <a:rPr lang="en-US" sz="3200" baseline="0" dirty="0" smtClean="0">
                <a:solidFill>
                  <a:schemeClr val="tx1"/>
                </a:solidFill>
              </a:rPr>
              <a:t>SOLDIER CENTER</a:t>
            </a:r>
            <a:endParaRPr lang="en-US" sz="3200" dirty="0">
              <a:solidFill>
                <a:schemeClr val="tx1"/>
              </a:solidFil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4050405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7"/>
            <a:ext cx="4040188" cy="639762"/>
          </a:xfrm>
        </p:spPr>
        <p:txBody>
          <a:bodyPr anchor="b"/>
          <a:lstStyle>
            <a:lvl1pPr marL="0" indent="0">
              <a:buNone/>
              <a:defRPr sz="1800" b="1"/>
            </a:lvl1pPr>
            <a:lvl2pPr marL="342747" indent="0">
              <a:buNone/>
              <a:defRPr sz="1500" b="1"/>
            </a:lvl2pPr>
            <a:lvl3pPr marL="685495" indent="0">
              <a:buNone/>
              <a:defRPr sz="1350" b="1"/>
            </a:lvl3pPr>
            <a:lvl4pPr marL="1028240" indent="0">
              <a:buNone/>
              <a:defRPr sz="1200" b="1"/>
            </a:lvl4pPr>
            <a:lvl5pPr marL="1370989" indent="0">
              <a:buNone/>
              <a:defRPr sz="1200" b="1"/>
            </a:lvl5pPr>
            <a:lvl6pPr marL="1713737" indent="0">
              <a:buNone/>
              <a:defRPr sz="1200" b="1"/>
            </a:lvl6pPr>
            <a:lvl7pPr marL="2056485" indent="0">
              <a:buNone/>
              <a:defRPr sz="1200" b="1"/>
            </a:lvl7pPr>
            <a:lvl8pPr marL="2399231" indent="0">
              <a:buNone/>
              <a:defRPr sz="1200" b="1"/>
            </a:lvl8pPr>
            <a:lvl9pPr marL="274197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2"/>
          </a:xfrm>
        </p:spPr>
        <p:txBody>
          <a:bodyPr anchor="b"/>
          <a:lstStyle>
            <a:lvl1pPr marL="0" indent="0">
              <a:buNone/>
              <a:defRPr sz="1800" b="1"/>
            </a:lvl1pPr>
            <a:lvl2pPr marL="342747" indent="0">
              <a:buNone/>
              <a:defRPr sz="1500" b="1"/>
            </a:lvl2pPr>
            <a:lvl3pPr marL="685495" indent="0">
              <a:buNone/>
              <a:defRPr sz="1350" b="1"/>
            </a:lvl3pPr>
            <a:lvl4pPr marL="1028240" indent="0">
              <a:buNone/>
              <a:defRPr sz="1200" b="1"/>
            </a:lvl4pPr>
            <a:lvl5pPr marL="1370989" indent="0">
              <a:buNone/>
              <a:defRPr sz="1200" b="1"/>
            </a:lvl5pPr>
            <a:lvl6pPr marL="1713737" indent="0">
              <a:buNone/>
              <a:defRPr sz="1200" b="1"/>
            </a:lvl6pPr>
            <a:lvl7pPr marL="2056485" indent="0">
              <a:buNone/>
              <a:defRPr sz="1200" b="1"/>
            </a:lvl7pPr>
            <a:lvl8pPr marL="2399231" indent="0">
              <a:buNone/>
              <a:defRPr sz="1200" b="1"/>
            </a:lvl8pPr>
            <a:lvl9pPr marL="274197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28350912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8186" y="330558"/>
            <a:ext cx="7083380" cy="485104"/>
          </a:xfrm>
          <a:prstGeom prst="rect">
            <a:avLst/>
          </a:prstGeom>
        </p:spPr>
        <p:txBody>
          <a:bodyPr/>
          <a:lstStyle>
            <a:lvl1pPr>
              <a:defRPr sz="2800"/>
            </a:lvl1pPr>
          </a:lstStyle>
          <a:p>
            <a:r>
              <a:rPr lang="en-US"/>
              <a:t>Click to edit Master title style</a:t>
            </a:r>
          </a:p>
        </p:txBody>
      </p:sp>
      <p:sp>
        <p:nvSpPr>
          <p:cNvPr id="5" name="Slide Number Placeholder 4"/>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62821061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145526056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050"/>
            </a:lvl1pPr>
            <a:lvl2pPr marL="342747" indent="0">
              <a:buNone/>
              <a:defRPr sz="900"/>
            </a:lvl2pPr>
            <a:lvl3pPr marL="685495" indent="0">
              <a:buNone/>
              <a:defRPr sz="750"/>
            </a:lvl3pPr>
            <a:lvl4pPr marL="1028240" indent="0">
              <a:buNone/>
              <a:defRPr sz="675"/>
            </a:lvl4pPr>
            <a:lvl5pPr marL="1370989" indent="0">
              <a:buNone/>
              <a:defRPr sz="675"/>
            </a:lvl5pPr>
            <a:lvl6pPr marL="1713737" indent="0">
              <a:buNone/>
              <a:defRPr sz="675"/>
            </a:lvl6pPr>
            <a:lvl7pPr marL="2056485" indent="0">
              <a:buNone/>
              <a:defRPr sz="675"/>
            </a:lvl7pPr>
            <a:lvl8pPr marL="2399231" indent="0">
              <a:buNone/>
              <a:defRPr sz="675"/>
            </a:lvl8pPr>
            <a:lvl9pPr marL="2741978"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376044376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747" indent="0">
              <a:buNone/>
              <a:defRPr sz="2100"/>
            </a:lvl2pPr>
            <a:lvl3pPr marL="685495" indent="0">
              <a:buNone/>
              <a:defRPr sz="1800"/>
            </a:lvl3pPr>
            <a:lvl4pPr marL="1028240" indent="0">
              <a:buNone/>
              <a:defRPr sz="1500"/>
            </a:lvl4pPr>
            <a:lvl5pPr marL="1370989" indent="0">
              <a:buNone/>
              <a:defRPr sz="1500"/>
            </a:lvl5pPr>
            <a:lvl6pPr marL="1713737" indent="0">
              <a:buNone/>
              <a:defRPr sz="1500"/>
            </a:lvl6pPr>
            <a:lvl7pPr marL="2056485" indent="0">
              <a:buNone/>
              <a:defRPr sz="1500"/>
            </a:lvl7pPr>
            <a:lvl8pPr marL="2399231" indent="0">
              <a:buNone/>
              <a:defRPr sz="1500"/>
            </a:lvl8pPr>
            <a:lvl9pPr marL="2741978"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050"/>
            </a:lvl1pPr>
            <a:lvl2pPr marL="342747" indent="0">
              <a:buNone/>
              <a:defRPr sz="900"/>
            </a:lvl2pPr>
            <a:lvl3pPr marL="685495" indent="0">
              <a:buNone/>
              <a:defRPr sz="750"/>
            </a:lvl3pPr>
            <a:lvl4pPr marL="1028240" indent="0">
              <a:buNone/>
              <a:defRPr sz="675"/>
            </a:lvl4pPr>
            <a:lvl5pPr marL="1370989" indent="0">
              <a:buNone/>
              <a:defRPr sz="675"/>
            </a:lvl5pPr>
            <a:lvl6pPr marL="1713737" indent="0">
              <a:buNone/>
              <a:defRPr sz="675"/>
            </a:lvl6pPr>
            <a:lvl7pPr marL="2056485" indent="0">
              <a:buNone/>
              <a:defRPr sz="675"/>
            </a:lvl7pPr>
            <a:lvl8pPr marL="2399231" indent="0">
              <a:buNone/>
              <a:defRPr sz="675"/>
            </a:lvl8pPr>
            <a:lvl9pPr marL="2741978"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271097961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277689259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195680689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on top">
    <p:spTree>
      <p:nvGrpSpPr>
        <p:cNvPr id="1" name=""/>
        <p:cNvGrpSpPr/>
        <p:nvPr/>
      </p:nvGrpSpPr>
      <p:grpSpPr>
        <a:xfrm>
          <a:off x="0" y="0"/>
          <a:ext cx="0" cy="0"/>
          <a:chOff x="0" y="0"/>
          <a:chExt cx="0" cy="0"/>
        </a:xfrm>
      </p:grpSpPr>
      <p:sp>
        <p:nvSpPr>
          <p:cNvPr id="8" name="Footer Placeholder 3"/>
          <p:cNvSpPr>
            <a:spLocks noGrp="1"/>
          </p:cNvSpPr>
          <p:nvPr>
            <p:ph type="ftr" sz="quarter" idx="3"/>
          </p:nvPr>
        </p:nvSpPr>
        <p:spPr>
          <a:xfrm>
            <a:off x="310580" y="6238568"/>
            <a:ext cx="7381139" cy="412956"/>
          </a:xfrm>
          <a:prstGeom prst="rect">
            <a:avLst/>
          </a:prstGeom>
        </p:spPr>
        <p:txBody>
          <a:bodyPr anchor="b"/>
          <a:lstStyle>
            <a:lvl1pPr>
              <a:defRPr sz="1013"/>
            </a:lvl1pPr>
          </a:lstStyle>
          <a:p>
            <a:endParaRPr lang="en-US" dirty="0" smtClean="0">
              <a:solidFill>
                <a:srgbClr val="82786F"/>
              </a:solidFill>
            </a:endParaRPr>
          </a:p>
        </p:txBody>
      </p:sp>
      <p:sp>
        <p:nvSpPr>
          <p:cNvPr id="4" name="Title Placeholder 1"/>
          <p:cNvSpPr>
            <a:spLocks noGrp="1"/>
          </p:cNvSpPr>
          <p:nvPr>
            <p:ph type="title"/>
          </p:nvPr>
        </p:nvSpPr>
        <p:spPr bwMode="auto">
          <a:xfrm>
            <a:off x="2820846" y="274642"/>
            <a:ext cx="5566153" cy="80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b="1"/>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8353590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with Text">
    <p:spTree>
      <p:nvGrpSpPr>
        <p:cNvPr id="1" name=""/>
        <p:cNvGrpSpPr/>
        <p:nvPr/>
      </p:nvGrpSpPr>
      <p:grpSpPr>
        <a:xfrm>
          <a:off x="0" y="0"/>
          <a:ext cx="0" cy="0"/>
          <a:chOff x="0" y="0"/>
          <a:chExt cx="0" cy="0"/>
        </a:xfrm>
      </p:grpSpPr>
      <p:pic>
        <p:nvPicPr>
          <p:cNvPr id="15"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17" name="TextBox 16"/>
          <p:cNvSpPr txBox="1"/>
          <p:nvPr/>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cxnSp>
        <p:nvCxnSpPr>
          <p:cNvPr id="18" name="Straight Connector 17"/>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21" name="Title 31"/>
          <p:cNvSpPr>
            <a:spLocks noGrp="1"/>
          </p:cNvSpPr>
          <p:nvPr>
            <p:ph type="title"/>
          </p:nvPr>
        </p:nvSpPr>
        <p:spPr>
          <a:xfrm>
            <a:off x="770967" y="10633"/>
            <a:ext cx="7602070" cy="786810"/>
          </a:xfrm>
          <a:prstGeom prst="rect">
            <a:avLst/>
          </a:prstGeom>
        </p:spPr>
        <p:txBody>
          <a:bodyPr bIns="0" anchor="b"/>
          <a:lstStyle>
            <a:lvl1pPr algn="r">
              <a:lnSpc>
                <a:spcPct val="80000"/>
              </a:lnSpc>
              <a:defRPr sz="2800" b="1" i="0">
                <a:latin typeface="Arial" pitchFamily="34" charset="0"/>
                <a:cs typeface="Arial" pitchFamily="34" charset="0"/>
              </a:defRPr>
            </a:lvl1pPr>
          </a:lstStyle>
          <a:p>
            <a:r>
              <a:rPr lang="en-US" dirty="0"/>
              <a:t>Click to edit Master title style</a:t>
            </a:r>
          </a:p>
        </p:txBody>
      </p:sp>
      <p:sp>
        <p:nvSpPr>
          <p:cNvPr id="22" name="Text Placeholder 33"/>
          <p:cNvSpPr>
            <a:spLocks noGrp="1"/>
          </p:cNvSpPr>
          <p:nvPr>
            <p:ph type="body" sz="quarter" idx="10"/>
          </p:nvPr>
        </p:nvSpPr>
        <p:spPr>
          <a:xfrm>
            <a:off x="187452" y="905895"/>
            <a:ext cx="8769096" cy="5613782"/>
          </a:xfrm>
          <a:prstGeom prst="rect">
            <a:avLst/>
          </a:prstGeom>
        </p:spPr>
        <p:txBody>
          <a:bodyPr/>
          <a:lstStyle>
            <a:lvl1pPr marL="228586" indent="-228586">
              <a:lnSpc>
                <a:spcPct val="90000"/>
              </a:lnSpc>
              <a:spcBef>
                <a:spcPts val="0"/>
              </a:spcBef>
              <a:spcAft>
                <a:spcPts val="1200"/>
              </a:spcAft>
              <a:defRPr sz="2800" b="0">
                <a:latin typeface="Arial" pitchFamily="34" charset="0"/>
                <a:cs typeface="Arial" pitchFamily="34" charset="0"/>
              </a:defRPr>
            </a:lvl1pPr>
            <a:lvl2pPr marL="685758" indent="-228586">
              <a:lnSpc>
                <a:spcPct val="90000"/>
              </a:lnSpc>
              <a:spcBef>
                <a:spcPts val="0"/>
              </a:spcBef>
              <a:spcAft>
                <a:spcPts val="1200"/>
              </a:spcAft>
              <a:defRPr sz="2400" b="0">
                <a:latin typeface="Arial" pitchFamily="34" charset="0"/>
                <a:cs typeface="Arial" pitchFamily="34" charset="0"/>
              </a:defRPr>
            </a:lvl2pPr>
            <a:lvl3pPr>
              <a:lnSpc>
                <a:spcPct val="90000"/>
              </a:lnSpc>
              <a:spcBef>
                <a:spcPts val="0"/>
              </a:spcBef>
              <a:spcAft>
                <a:spcPts val="1200"/>
              </a:spcAft>
              <a:defRPr sz="2000" b="0">
                <a:latin typeface="Arial" pitchFamily="34" charset="0"/>
                <a:cs typeface="Arial" pitchFamily="34" charset="0"/>
              </a:defRPr>
            </a:lvl3pPr>
            <a:lvl4pPr>
              <a:lnSpc>
                <a:spcPct val="90000"/>
              </a:lnSpc>
              <a:spcBef>
                <a:spcPts val="0"/>
              </a:spcBef>
              <a:spcAft>
                <a:spcPts val="1200"/>
              </a:spcAft>
              <a:defRPr sz="1800" b="0">
                <a:latin typeface="Arial" pitchFamily="34" charset="0"/>
                <a:cs typeface="Arial" pitchFamily="34" charset="0"/>
              </a:defRPr>
            </a:lvl4pPr>
            <a:lvl5pPr>
              <a:lnSpc>
                <a:spcPct val="90000"/>
              </a:lnSpc>
              <a:spcBef>
                <a:spcPts val="0"/>
              </a:spcBef>
              <a:spcAft>
                <a:spcPts val="1200"/>
              </a:spcAft>
              <a:defRPr sz="1800" b="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2" descr="C:\Users\ahmadna\Desktop\Branding\ASAALT_color.png"/>
          <p:cNvPicPr>
            <a:picLocks noChangeAspect="1" noChangeArrowheads="1"/>
          </p:cNvPicPr>
          <p:nvPr userDrawn="1"/>
        </p:nvPicPr>
        <p:blipFill>
          <a:blip r:embed="rId3" cstate="print"/>
          <a:srcRect l="4860" t="2500" r="4956" b="4500"/>
          <a:stretch>
            <a:fillRect/>
          </a:stretch>
        </p:blipFill>
        <p:spPr bwMode="auto">
          <a:xfrm>
            <a:off x="8365334" y="14666"/>
            <a:ext cx="760072" cy="76182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21058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5"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17" name="TextBox 16"/>
          <p:cNvSpPr txBox="1"/>
          <p:nvPr/>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cxnSp>
        <p:nvCxnSpPr>
          <p:cNvPr id="18" name="Straight Connector 17"/>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22" name="Title 31"/>
          <p:cNvSpPr>
            <a:spLocks noGrp="1"/>
          </p:cNvSpPr>
          <p:nvPr>
            <p:ph type="title"/>
          </p:nvPr>
        </p:nvSpPr>
        <p:spPr>
          <a:xfrm>
            <a:off x="770967" y="10633"/>
            <a:ext cx="7602070" cy="786810"/>
          </a:xfrm>
          <a:prstGeom prst="rect">
            <a:avLst/>
          </a:prstGeom>
        </p:spPr>
        <p:txBody>
          <a:bodyPr bIns="0" anchor="b"/>
          <a:lstStyle>
            <a:lvl1pPr algn="r">
              <a:lnSpc>
                <a:spcPct val="80000"/>
              </a:lnSpc>
              <a:defRPr sz="2800" b="1" i="0">
                <a:latin typeface="Arial" pitchFamily="34" charset="0"/>
                <a:cs typeface="Arial" pitchFamily="34" charset="0"/>
              </a:defRPr>
            </a:lvl1pPr>
          </a:lstStyle>
          <a:p>
            <a:r>
              <a:rPr lang="en-US" dirty="0"/>
              <a:t>Click to edit Master title style</a:t>
            </a:r>
          </a:p>
        </p:txBody>
      </p:sp>
      <p:pic>
        <p:nvPicPr>
          <p:cNvPr id="11" name="Picture 2" descr="C:\Users\ahmadna\Desktop\Branding\ASAALT_color.png"/>
          <p:cNvPicPr>
            <a:picLocks noChangeAspect="1" noChangeArrowheads="1"/>
          </p:cNvPicPr>
          <p:nvPr userDrawn="1"/>
        </p:nvPicPr>
        <p:blipFill>
          <a:blip r:embed="rId3" cstate="print"/>
          <a:srcRect l="4860" t="2500" r="4956" b="4500"/>
          <a:stretch>
            <a:fillRect/>
          </a:stretch>
        </p:blipFill>
        <p:spPr bwMode="auto">
          <a:xfrm>
            <a:off x="8365334" y="14666"/>
            <a:ext cx="760072" cy="76182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9097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ck Cover Slide (FOR DIGITAL USE ONLY)">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4"/>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4"/>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9" name="Rectangle 18"/>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smtClean="0">
                <a:solidFill>
                  <a:schemeClr val="bg1"/>
                </a:solidFill>
              </a:rPr>
              <a:t>U.S. ARMY COMBAT</a:t>
            </a:r>
            <a:r>
              <a:rPr lang="en-US" sz="3200" baseline="0" dirty="0" smtClean="0">
                <a:solidFill>
                  <a:schemeClr val="bg1"/>
                </a:solidFill>
              </a:rPr>
              <a:t> CAPABILITIES DEVELOPMENT COMMAND –</a:t>
            </a:r>
          </a:p>
          <a:p>
            <a:pPr lvl="0">
              <a:lnSpc>
                <a:spcPct val="100000"/>
              </a:lnSpc>
              <a:spcBef>
                <a:spcPts val="0"/>
              </a:spcBef>
              <a:defRPr/>
            </a:pPr>
            <a:r>
              <a:rPr lang="en-US" sz="3200" baseline="0" dirty="0" smtClean="0">
                <a:solidFill>
                  <a:schemeClr val="bg1"/>
                </a:solidFill>
              </a:rPr>
              <a:t>SOLDIER CENTER</a:t>
            </a:r>
            <a:endParaRPr lang="en-US" sz="3200" dirty="0">
              <a:solidFill>
                <a:schemeClr val="bg1"/>
              </a:solidFill>
            </a:endParaRPr>
          </a:p>
        </p:txBody>
      </p:sp>
      <p:sp>
        <p:nvSpPr>
          <p:cNvPr id="30"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3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33"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34"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35"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4064140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pic>
        <p:nvPicPr>
          <p:cNvPr id="15"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17" name="TextBox 16"/>
          <p:cNvSpPr txBox="1"/>
          <p:nvPr/>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cxnSp>
        <p:nvCxnSpPr>
          <p:cNvPr id="18" name="Straight Connector 17"/>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22" name="Title 31"/>
          <p:cNvSpPr>
            <a:spLocks noGrp="1"/>
          </p:cNvSpPr>
          <p:nvPr>
            <p:ph type="title"/>
          </p:nvPr>
        </p:nvSpPr>
        <p:spPr>
          <a:xfrm>
            <a:off x="2087406" y="10633"/>
            <a:ext cx="6285632" cy="786810"/>
          </a:xfrm>
          <a:prstGeom prst="rect">
            <a:avLst/>
          </a:prstGeom>
        </p:spPr>
        <p:txBody>
          <a:bodyPr bIns="0" anchor="b"/>
          <a:lstStyle>
            <a:lvl1pPr algn="r">
              <a:lnSpc>
                <a:spcPct val="80000"/>
              </a:lnSpc>
              <a:defRPr sz="2800" b="1" i="0">
                <a:latin typeface="Arial" pitchFamily="34" charset="0"/>
                <a:cs typeface="Arial" pitchFamily="34" charset="0"/>
              </a:defRPr>
            </a:lvl1pPr>
          </a:lstStyle>
          <a:p>
            <a:r>
              <a:rPr lang="en-US" dirty="0" smtClean="0"/>
              <a:t>Click to edit Master title style</a:t>
            </a:r>
            <a:endParaRPr lang="en-US" dirty="0"/>
          </a:p>
        </p:txBody>
      </p:sp>
      <p:graphicFrame>
        <p:nvGraphicFramePr>
          <p:cNvPr id="10" name="Table 9"/>
          <p:cNvGraphicFramePr>
            <a:graphicFrameLocks noGrp="1"/>
          </p:cNvGraphicFramePr>
          <p:nvPr userDrawn="1">
            <p:extLst/>
          </p:nvPr>
        </p:nvGraphicFramePr>
        <p:xfrm>
          <a:off x="1647747" y="915836"/>
          <a:ext cx="7372454" cy="6051406"/>
        </p:xfrm>
        <a:graphic>
          <a:graphicData uri="http://schemas.openxmlformats.org/drawingml/2006/table">
            <a:tbl>
              <a:tblPr firstRow="1" bandRow="1"/>
              <a:tblGrid>
                <a:gridCol w="376324">
                  <a:extLst>
                    <a:ext uri="{9D8B030D-6E8A-4147-A177-3AD203B41FA5}">
                      <a16:colId xmlns:a16="http://schemas.microsoft.com/office/drawing/2014/main" xmlns="" val="1983625436"/>
                    </a:ext>
                  </a:extLst>
                </a:gridCol>
                <a:gridCol w="376324">
                  <a:extLst>
                    <a:ext uri="{9D8B030D-6E8A-4147-A177-3AD203B41FA5}">
                      <a16:colId xmlns:a16="http://schemas.microsoft.com/office/drawing/2014/main" xmlns="" val="1013251369"/>
                    </a:ext>
                  </a:extLst>
                </a:gridCol>
                <a:gridCol w="376324">
                  <a:extLst>
                    <a:ext uri="{9D8B030D-6E8A-4147-A177-3AD203B41FA5}">
                      <a16:colId xmlns:a16="http://schemas.microsoft.com/office/drawing/2014/main" xmlns="" val="20000"/>
                    </a:ext>
                  </a:extLst>
                </a:gridCol>
                <a:gridCol w="376324">
                  <a:extLst>
                    <a:ext uri="{9D8B030D-6E8A-4147-A177-3AD203B41FA5}">
                      <a16:colId xmlns:a16="http://schemas.microsoft.com/office/drawing/2014/main" xmlns="" val="20001"/>
                    </a:ext>
                  </a:extLst>
                </a:gridCol>
                <a:gridCol w="376324">
                  <a:extLst>
                    <a:ext uri="{9D8B030D-6E8A-4147-A177-3AD203B41FA5}">
                      <a16:colId xmlns:a16="http://schemas.microsoft.com/office/drawing/2014/main" xmlns="" val="20002"/>
                    </a:ext>
                  </a:extLst>
                </a:gridCol>
                <a:gridCol w="376324">
                  <a:extLst>
                    <a:ext uri="{9D8B030D-6E8A-4147-A177-3AD203B41FA5}">
                      <a16:colId xmlns:a16="http://schemas.microsoft.com/office/drawing/2014/main" xmlns="" val="20003"/>
                    </a:ext>
                  </a:extLst>
                </a:gridCol>
                <a:gridCol w="376324">
                  <a:extLst>
                    <a:ext uri="{9D8B030D-6E8A-4147-A177-3AD203B41FA5}">
                      <a16:colId xmlns:a16="http://schemas.microsoft.com/office/drawing/2014/main" xmlns="" val="20004"/>
                    </a:ext>
                  </a:extLst>
                </a:gridCol>
                <a:gridCol w="376324">
                  <a:extLst>
                    <a:ext uri="{9D8B030D-6E8A-4147-A177-3AD203B41FA5}">
                      <a16:colId xmlns:a16="http://schemas.microsoft.com/office/drawing/2014/main" xmlns="" val="20005"/>
                    </a:ext>
                  </a:extLst>
                </a:gridCol>
                <a:gridCol w="376324">
                  <a:extLst>
                    <a:ext uri="{9D8B030D-6E8A-4147-A177-3AD203B41FA5}">
                      <a16:colId xmlns:a16="http://schemas.microsoft.com/office/drawing/2014/main" xmlns="" val="20006"/>
                    </a:ext>
                  </a:extLst>
                </a:gridCol>
                <a:gridCol w="376324">
                  <a:extLst>
                    <a:ext uri="{9D8B030D-6E8A-4147-A177-3AD203B41FA5}">
                      <a16:colId xmlns:a16="http://schemas.microsoft.com/office/drawing/2014/main" xmlns="" val="20007"/>
                    </a:ext>
                  </a:extLst>
                </a:gridCol>
                <a:gridCol w="1051972">
                  <a:extLst>
                    <a:ext uri="{9D8B030D-6E8A-4147-A177-3AD203B41FA5}">
                      <a16:colId xmlns:a16="http://schemas.microsoft.com/office/drawing/2014/main" xmlns="" val="20008"/>
                    </a:ext>
                  </a:extLst>
                </a:gridCol>
                <a:gridCol w="376314">
                  <a:extLst>
                    <a:ext uri="{9D8B030D-6E8A-4147-A177-3AD203B41FA5}">
                      <a16:colId xmlns:a16="http://schemas.microsoft.com/office/drawing/2014/main" xmlns="" val="3483655350"/>
                    </a:ext>
                  </a:extLst>
                </a:gridCol>
                <a:gridCol w="1428286">
                  <a:extLst>
                    <a:ext uri="{9D8B030D-6E8A-4147-A177-3AD203B41FA5}">
                      <a16:colId xmlns:a16="http://schemas.microsoft.com/office/drawing/2014/main" xmlns="" val="20009"/>
                    </a:ext>
                  </a:extLst>
                </a:gridCol>
                <a:gridCol w="752642">
                  <a:extLst>
                    <a:ext uri="{9D8B030D-6E8A-4147-A177-3AD203B41FA5}">
                      <a16:colId xmlns:a16="http://schemas.microsoft.com/office/drawing/2014/main" xmlns="" val="20010"/>
                    </a:ext>
                  </a:extLst>
                </a:gridCol>
              </a:tblGrid>
              <a:tr h="146550">
                <a:tc>
                  <a:txBody>
                    <a:bodyPr/>
                    <a:lstStyle/>
                    <a:p>
                      <a:pPr algn="ctr"/>
                      <a:r>
                        <a:rPr lang="en-US" sz="800" b="1" dirty="0" smtClean="0">
                          <a:solidFill>
                            <a:schemeClr val="bg1"/>
                          </a:solidFill>
                        </a:rPr>
                        <a:t>FY19</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p>
                      <a:pPr algn="ctr"/>
                      <a:r>
                        <a:rPr lang="en-US" sz="800" b="1" dirty="0" smtClean="0">
                          <a:solidFill>
                            <a:schemeClr val="bg1"/>
                          </a:solidFill>
                        </a:rPr>
                        <a:t>FY20</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FY21</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FY22</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t>FY23</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FY24</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FY25</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FY26</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FY27</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FY28</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FY2029-2032</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Notes</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5399778">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US" sz="1800"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05078">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cxnSp>
        <p:nvCxnSpPr>
          <p:cNvPr id="11" name="Straight Connector 10"/>
          <p:cNvCxnSpPr/>
          <p:nvPr userDrawn="1"/>
        </p:nvCxnSpPr>
        <p:spPr>
          <a:xfrm>
            <a:off x="0" y="3657600"/>
            <a:ext cx="9144000" cy="0"/>
          </a:xfrm>
          <a:prstGeom prst="line">
            <a:avLst/>
          </a:prstGeom>
          <a:noFill/>
          <a:ln w="57150" cap="flat" cmpd="sng" algn="ctr">
            <a:solidFill>
              <a:sysClr val="window" lastClr="FFFFFF">
                <a:lumMod val="65000"/>
              </a:sysClr>
            </a:solidFill>
            <a:prstDash val="sysDash"/>
          </a:ln>
          <a:effectLst/>
        </p:spPr>
      </p:cxnSp>
      <p:sp>
        <p:nvSpPr>
          <p:cNvPr id="13" name="TextBox 12"/>
          <p:cNvSpPr txBox="1"/>
          <p:nvPr userDrawn="1"/>
        </p:nvSpPr>
        <p:spPr>
          <a:xfrm rot="16200000">
            <a:off x="-453170" y="2766338"/>
            <a:ext cx="1371600" cy="258532"/>
          </a:xfrm>
          <a:prstGeom prst="rect">
            <a:avLst/>
          </a:prstGeom>
          <a:solidFill>
            <a:srgbClr val="92D05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a:t>
            </a:r>
          </a:p>
        </p:txBody>
      </p:sp>
      <p:sp>
        <p:nvSpPr>
          <p:cNvPr id="14" name="TextBox 13"/>
          <p:cNvSpPr txBox="1"/>
          <p:nvPr userDrawn="1"/>
        </p:nvSpPr>
        <p:spPr>
          <a:xfrm rot="16200000">
            <a:off x="-1057420" y="4853064"/>
            <a:ext cx="2581388" cy="258532"/>
          </a:xfrm>
          <a:prstGeom prst="rect">
            <a:avLst/>
          </a:prstGeom>
          <a:solidFill>
            <a:srgbClr val="FFC00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 Tasks</a:t>
            </a:r>
          </a:p>
        </p:txBody>
      </p:sp>
      <p:cxnSp>
        <p:nvCxnSpPr>
          <p:cNvPr id="16" name="Straight Connector 15"/>
          <p:cNvCxnSpPr/>
          <p:nvPr userDrawn="1"/>
        </p:nvCxnSpPr>
        <p:spPr>
          <a:xfrm>
            <a:off x="0" y="2171700"/>
            <a:ext cx="9144000" cy="0"/>
          </a:xfrm>
          <a:prstGeom prst="line">
            <a:avLst/>
          </a:prstGeom>
          <a:noFill/>
          <a:ln w="57150" cap="flat" cmpd="sng" algn="ctr">
            <a:solidFill>
              <a:sysClr val="window" lastClr="FFFFFF">
                <a:lumMod val="65000"/>
              </a:sysClr>
            </a:solidFill>
            <a:prstDash val="sysDash"/>
          </a:ln>
          <a:effectLst/>
        </p:spPr>
      </p:cxnSp>
      <p:sp>
        <p:nvSpPr>
          <p:cNvPr id="23" name="TextBox 22"/>
          <p:cNvSpPr txBox="1"/>
          <p:nvPr userDrawn="1"/>
        </p:nvSpPr>
        <p:spPr>
          <a:xfrm rot="16200000">
            <a:off x="-343174" y="1303298"/>
            <a:ext cx="1143000" cy="258532"/>
          </a:xfrm>
          <a:prstGeom prst="rect">
            <a:avLst/>
          </a:prstGeom>
          <a:solidFill>
            <a:schemeClr val="tx1"/>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white"/>
                </a:solidFill>
                <a:cs typeface="Arial" pitchFamily="34" charset="0"/>
              </a:rPr>
              <a:t>CFT LOE</a:t>
            </a:r>
          </a:p>
        </p:txBody>
      </p:sp>
      <p:sp>
        <p:nvSpPr>
          <p:cNvPr id="26" name="Rectangle 25"/>
          <p:cNvSpPr/>
          <p:nvPr userDrawn="1"/>
        </p:nvSpPr>
        <p:spPr>
          <a:xfrm>
            <a:off x="6172200" y="1092363"/>
            <a:ext cx="2837264" cy="2614386"/>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grpSp>
        <p:nvGrpSpPr>
          <p:cNvPr id="27" name="Group 26"/>
          <p:cNvGrpSpPr/>
          <p:nvPr userDrawn="1"/>
        </p:nvGrpSpPr>
        <p:grpSpPr>
          <a:xfrm>
            <a:off x="758840" y="6248400"/>
            <a:ext cx="7725192" cy="323850"/>
            <a:chOff x="407694" y="6153150"/>
            <a:chExt cx="7725192" cy="323850"/>
          </a:xfrm>
        </p:grpSpPr>
        <p:grpSp>
          <p:nvGrpSpPr>
            <p:cNvPr id="28" name="Group 27"/>
            <p:cNvGrpSpPr/>
            <p:nvPr/>
          </p:nvGrpSpPr>
          <p:grpSpPr>
            <a:xfrm>
              <a:off x="407694" y="6153150"/>
              <a:ext cx="7725192" cy="323850"/>
              <a:chOff x="457200" y="6076950"/>
              <a:chExt cx="7873713" cy="323850"/>
            </a:xfrm>
          </p:grpSpPr>
          <p:sp>
            <p:nvSpPr>
              <p:cNvPr id="31" name="Rectangle 30"/>
              <p:cNvSpPr/>
              <p:nvPr/>
            </p:nvSpPr>
            <p:spPr>
              <a:xfrm>
                <a:off x="457200" y="6076950"/>
                <a:ext cx="7873713" cy="32385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defTabSz="914344" fontAlgn="base">
                  <a:spcBef>
                    <a:spcPct val="0"/>
                  </a:spcBef>
                  <a:spcAft>
                    <a:spcPct val="0"/>
                  </a:spcAft>
                  <a:defRPr/>
                </a:pPr>
                <a:r>
                  <a:rPr lang="en-US" sz="1050" b="1" dirty="0">
                    <a:solidFill>
                      <a:prstClr val="black"/>
                    </a:solidFill>
                  </a:rPr>
                  <a:t>Legend:</a:t>
                </a:r>
              </a:p>
            </p:txBody>
          </p:sp>
          <p:grpSp>
            <p:nvGrpSpPr>
              <p:cNvPr id="32" name="Group 31"/>
              <p:cNvGrpSpPr/>
              <p:nvPr/>
            </p:nvGrpSpPr>
            <p:grpSpPr>
              <a:xfrm>
                <a:off x="1816373" y="6106926"/>
                <a:ext cx="6242388" cy="263898"/>
                <a:chOff x="1816373" y="6096000"/>
                <a:chExt cx="6242388" cy="263898"/>
              </a:xfrm>
            </p:grpSpPr>
            <p:sp>
              <p:nvSpPr>
                <p:cNvPr id="33" name="Rectangle 32"/>
                <p:cNvSpPr/>
                <p:nvPr/>
              </p:nvSpPr>
              <p:spPr>
                <a:xfrm>
                  <a:off x="1816373" y="6178684"/>
                  <a:ext cx="606964" cy="13716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6.3</a:t>
                  </a:r>
                </a:p>
              </p:txBody>
            </p:sp>
            <p:grpSp>
              <p:nvGrpSpPr>
                <p:cNvPr id="34" name="Group 33"/>
                <p:cNvGrpSpPr/>
                <p:nvPr/>
              </p:nvGrpSpPr>
              <p:grpSpPr>
                <a:xfrm>
                  <a:off x="3269278" y="6096000"/>
                  <a:ext cx="4789483" cy="263898"/>
                  <a:chOff x="3269278" y="6127921"/>
                  <a:chExt cx="4789483" cy="263898"/>
                </a:xfrm>
              </p:grpSpPr>
              <p:grpSp>
                <p:nvGrpSpPr>
                  <p:cNvPr id="35" name="Group 34"/>
                  <p:cNvGrpSpPr/>
                  <p:nvPr/>
                </p:nvGrpSpPr>
                <p:grpSpPr>
                  <a:xfrm>
                    <a:off x="5259873" y="6127921"/>
                    <a:ext cx="487681" cy="263898"/>
                    <a:chOff x="5259873" y="6121267"/>
                    <a:chExt cx="487681" cy="263898"/>
                  </a:xfrm>
                </p:grpSpPr>
                <p:sp>
                  <p:nvSpPr>
                    <p:cNvPr id="48" name="Diamond 8"/>
                    <p:cNvSpPr/>
                    <p:nvPr/>
                  </p:nvSpPr>
                  <p:spPr>
                    <a:xfrm>
                      <a:off x="5259873" y="6121267"/>
                      <a:ext cx="182880" cy="263898"/>
                    </a:xfrm>
                    <a:prstGeom prst="diamond">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44">
                        <a:defRPr/>
                      </a:pPr>
                      <a:r>
                        <a:rPr lang="en-US" sz="1000" b="1" dirty="0">
                          <a:solidFill>
                            <a:prstClr val="black"/>
                          </a:solidFill>
                          <a:cs typeface="Arial" pitchFamily="34" charset="0"/>
                        </a:rPr>
                        <a:t>#</a:t>
                      </a:r>
                    </a:p>
                  </p:txBody>
                </p:sp>
                <p:sp>
                  <p:nvSpPr>
                    <p:cNvPr id="49" name="Rectangle 9"/>
                    <p:cNvSpPr/>
                    <p:nvPr/>
                  </p:nvSpPr>
                  <p:spPr>
                    <a:xfrm>
                      <a:off x="5485216" y="6183969"/>
                      <a:ext cx="262338"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914344" fontAlgn="base">
                        <a:spcBef>
                          <a:spcPct val="0"/>
                        </a:spcBef>
                        <a:spcAft>
                          <a:spcPct val="0"/>
                        </a:spcAft>
                        <a:defRPr/>
                      </a:pPr>
                      <a:r>
                        <a:rPr lang="en-US" sz="900" b="1" dirty="0">
                          <a:solidFill>
                            <a:prstClr val="black"/>
                          </a:solidFill>
                          <a:cs typeface="Arial" pitchFamily="34" charset="0"/>
                        </a:rPr>
                        <a:t>TRL</a:t>
                      </a:r>
                      <a:endParaRPr lang="en-US" sz="1000" b="1" dirty="0">
                        <a:solidFill>
                          <a:prstClr val="black"/>
                        </a:solidFill>
                        <a:cs typeface="Arial" pitchFamily="34" charset="0"/>
                      </a:endParaRPr>
                    </a:p>
                  </p:txBody>
                </p:sp>
              </p:grpSp>
              <p:grpSp>
                <p:nvGrpSpPr>
                  <p:cNvPr id="36" name="Group 35"/>
                  <p:cNvGrpSpPr/>
                  <p:nvPr/>
                </p:nvGrpSpPr>
                <p:grpSpPr>
                  <a:xfrm>
                    <a:off x="4316497" y="6168430"/>
                    <a:ext cx="897675" cy="182880"/>
                    <a:chOff x="4316497" y="6161776"/>
                    <a:chExt cx="897675" cy="182880"/>
                  </a:xfrm>
                </p:grpSpPr>
                <p:sp>
                  <p:nvSpPr>
                    <p:cNvPr id="46" name="KeyEventsTriangle"/>
                    <p:cNvSpPr/>
                    <p:nvPr/>
                  </p:nvSpPr>
                  <p:spPr>
                    <a:xfrm>
                      <a:off x="4316497" y="6161776"/>
                      <a:ext cx="182880" cy="182880"/>
                    </a:xfrm>
                    <a:prstGeom prst="triangle">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a:defRPr/>
                      </a:pPr>
                      <a:endParaRPr lang="en-US" dirty="0">
                        <a:solidFill>
                          <a:prstClr val="white"/>
                        </a:solidFill>
                        <a:cs typeface="Arial" pitchFamily="34" charset="0"/>
                      </a:endParaRPr>
                    </a:p>
                  </p:txBody>
                </p:sp>
                <p:sp>
                  <p:nvSpPr>
                    <p:cNvPr id="47" name="Rectangle 46"/>
                    <p:cNvSpPr/>
                    <p:nvPr/>
                  </p:nvSpPr>
                  <p:spPr>
                    <a:xfrm>
                      <a:off x="4499396" y="6191661"/>
                      <a:ext cx="714776" cy="1231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Key Events</a:t>
                      </a:r>
                    </a:p>
                  </p:txBody>
                </p:sp>
              </p:grpSp>
              <p:grpSp>
                <p:nvGrpSpPr>
                  <p:cNvPr id="37" name="Group 36"/>
                  <p:cNvGrpSpPr/>
                  <p:nvPr/>
                </p:nvGrpSpPr>
                <p:grpSpPr>
                  <a:xfrm>
                    <a:off x="3269278" y="6134520"/>
                    <a:ext cx="1088442" cy="250700"/>
                    <a:chOff x="3269278" y="6147773"/>
                    <a:chExt cx="1088442" cy="250700"/>
                  </a:xfrm>
                </p:grpSpPr>
                <p:sp>
                  <p:nvSpPr>
                    <p:cNvPr id="44" name="Rectangle 43"/>
                    <p:cNvSpPr/>
                    <p:nvPr/>
                  </p:nvSpPr>
                  <p:spPr>
                    <a:xfrm>
                      <a:off x="3509055" y="6147773"/>
                      <a:ext cx="848665"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S&amp;T Insertion Point</a:t>
                      </a:r>
                    </a:p>
                  </p:txBody>
                </p:sp>
                <p:sp>
                  <p:nvSpPr>
                    <p:cNvPr id="45" name="7-Point Star 44"/>
                    <p:cNvSpPr/>
                    <p:nvPr/>
                  </p:nvSpPr>
                  <p:spPr>
                    <a:xfrm>
                      <a:off x="3269278" y="6176141"/>
                      <a:ext cx="193964" cy="193964"/>
                    </a:xfrm>
                    <a:prstGeom prst="star7">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dirty="0">
                        <a:solidFill>
                          <a:prstClr val="white"/>
                        </a:solidFill>
                      </a:endParaRPr>
                    </a:p>
                  </p:txBody>
                </p:sp>
              </p:grpSp>
              <p:grpSp>
                <p:nvGrpSpPr>
                  <p:cNvPr id="38" name="Group 37"/>
                  <p:cNvGrpSpPr/>
                  <p:nvPr/>
                </p:nvGrpSpPr>
                <p:grpSpPr>
                  <a:xfrm>
                    <a:off x="5817920" y="6134520"/>
                    <a:ext cx="910519" cy="250700"/>
                    <a:chOff x="5817920" y="6127866"/>
                    <a:chExt cx="910519" cy="250700"/>
                  </a:xfrm>
                </p:grpSpPr>
                <p:sp>
                  <p:nvSpPr>
                    <p:cNvPr id="42" name="5-Point Star 41"/>
                    <p:cNvSpPr/>
                    <p:nvPr/>
                  </p:nvSpPr>
                  <p:spPr>
                    <a:xfrm>
                      <a:off x="5817920" y="6138916"/>
                      <a:ext cx="234433" cy="228600"/>
                    </a:xfrm>
                    <a:prstGeom prst="star5">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3" name="Rectangle 42"/>
                    <p:cNvSpPr/>
                    <p:nvPr/>
                  </p:nvSpPr>
                  <p:spPr>
                    <a:xfrm>
                      <a:off x="6096931" y="6127866"/>
                      <a:ext cx="631508"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Decision Point</a:t>
                      </a:r>
                    </a:p>
                  </p:txBody>
                </p:sp>
              </p:grpSp>
              <p:grpSp>
                <p:nvGrpSpPr>
                  <p:cNvPr id="39" name="Group 38"/>
                  <p:cNvGrpSpPr/>
                  <p:nvPr/>
                </p:nvGrpSpPr>
                <p:grpSpPr>
                  <a:xfrm>
                    <a:off x="6738153" y="6134520"/>
                    <a:ext cx="1320608" cy="250700"/>
                    <a:chOff x="6687501" y="6127866"/>
                    <a:chExt cx="1320608" cy="250700"/>
                  </a:xfrm>
                </p:grpSpPr>
                <p:sp>
                  <p:nvSpPr>
                    <p:cNvPr id="40" name="Cross 39"/>
                    <p:cNvSpPr/>
                    <p:nvPr/>
                  </p:nvSpPr>
                  <p:spPr>
                    <a:xfrm>
                      <a:off x="6687501" y="6138916"/>
                      <a:ext cx="214810" cy="228600"/>
                    </a:xfrm>
                    <a:prstGeom prst="plus">
                      <a:avLst/>
                    </a:prstGeom>
                    <a:solidFill>
                      <a:schemeClr val="accent4">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1" name="Rectangle 40"/>
                    <p:cNvSpPr/>
                    <p:nvPr/>
                  </p:nvSpPr>
                  <p:spPr>
                    <a:xfrm>
                      <a:off x="6982583" y="6127866"/>
                      <a:ext cx="1025526"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Demonstrations</a:t>
                      </a:r>
                    </a:p>
                  </p:txBody>
                </p:sp>
              </p:grpSp>
            </p:grpSp>
          </p:grpSp>
        </p:grpSp>
        <p:sp>
          <p:nvSpPr>
            <p:cNvPr id="29" name="Rectangle 28"/>
            <p:cNvSpPr/>
            <p:nvPr/>
          </p:nvSpPr>
          <p:spPr>
            <a:xfrm>
              <a:off x="2436055" y="6272634"/>
              <a:ext cx="606964" cy="13716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6.4</a:t>
              </a:r>
            </a:p>
          </p:txBody>
        </p:sp>
        <p:sp>
          <p:nvSpPr>
            <p:cNvPr id="30" name="Rectangle 29"/>
            <p:cNvSpPr/>
            <p:nvPr/>
          </p:nvSpPr>
          <p:spPr>
            <a:xfrm>
              <a:off x="1053878" y="6260983"/>
              <a:ext cx="606964" cy="137160"/>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6.2</a:t>
              </a:r>
            </a:p>
          </p:txBody>
        </p:sp>
      </p:grpSp>
      <p:sp>
        <p:nvSpPr>
          <p:cNvPr id="50" name="Rounded Rectangle 49"/>
          <p:cNvSpPr/>
          <p:nvPr userDrawn="1"/>
        </p:nvSpPr>
        <p:spPr>
          <a:xfrm>
            <a:off x="923523" y="2197100"/>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sp>
        <p:nvSpPr>
          <p:cNvPr id="51" name="Rounded Rectangle 50"/>
          <p:cNvSpPr/>
          <p:nvPr userDrawn="1"/>
        </p:nvSpPr>
        <p:spPr>
          <a:xfrm>
            <a:off x="925303" y="2337198"/>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graphicFrame>
        <p:nvGraphicFramePr>
          <p:cNvPr id="54" name="Table 53"/>
          <p:cNvGraphicFramePr>
            <a:graphicFrameLocks noGrp="1"/>
          </p:cNvGraphicFramePr>
          <p:nvPr userDrawn="1">
            <p:extLst/>
          </p:nvPr>
        </p:nvGraphicFramePr>
        <p:xfrm>
          <a:off x="31022" y="15376"/>
          <a:ext cx="1988346" cy="777242"/>
        </p:xfrm>
        <a:graphic>
          <a:graphicData uri="http://schemas.openxmlformats.org/drawingml/2006/table">
            <a:tbl>
              <a:tblPr firstRow="1" bandRow="1">
                <a:tableStyleId>{5940675A-B579-460E-94D1-54222C63F5DA}</a:tableStyleId>
              </a:tblPr>
              <a:tblGrid>
                <a:gridCol w="1425788">
                  <a:extLst>
                    <a:ext uri="{9D8B030D-6E8A-4147-A177-3AD203B41FA5}">
                      <a16:colId xmlns="" xmlns:a16="http://schemas.microsoft.com/office/drawing/2014/main" val="20000"/>
                    </a:ext>
                  </a:extLst>
                </a:gridCol>
                <a:gridCol w="174586">
                  <a:extLst>
                    <a:ext uri="{9D8B030D-6E8A-4147-A177-3AD203B41FA5}">
                      <a16:colId xmlns="" xmlns:a16="http://schemas.microsoft.com/office/drawing/2014/main" val="20001"/>
                    </a:ext>
                  </a:extLst>
                </a:gridCol>
                <a:gridCol w="193986">
                  <a:extLst>
                    <a:ext uri="{9D8B030D-6E8A-4147-A177-3AD203B41FA5}">
                      <a16:colId xmlns="" xmlns:a16="http://schemas.microsoft.com/office/drawing/2014/main" val="20002"/>
                    </a:ext>
                  </a:extLst>
                </a:gridCol>
                <a:gridCol w="193986">
                  <a:extLst>
                    <a:ext uri="{9D8B030D-6E8A-4147-A177-3AD203B41FA5}">
                      <a16:colId xmlns="" xmlns:a16="http://schemas.microsoft.com/office/drawing/2014/main" val="20003"/>
                    </a:ext>
                  </a:extLst>
                </a:gridCol>
              </a:tblGrid>
              <a:tr h="338436">
                <a:tc rowSpan="2">
                  <a:txBody>
                    <a:bodyPr/>
                    <a:lstStyle/>
                    <a:p>
                      <a:pPr algn="ctr"/>
                      <a:endParaRPr lang="en-US" sz="12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algn="ctr"/>
                      <a:r>
                        <a:rPr lang="en-US" sz="1000" dirty="0"/>
                        <a:t>LEVEL</a:t>
                      </a:r>
                    </a:p>
                  </a:txBody>
                  <a:tcPr marL="9144" marR="9144" marT="9144" marB="914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t>1</a:t>
                      </a:r>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p>
                  </a:txBody>
                  <a:tcPr marL="9144" marR="9144" marT="9144" marB="9144"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38806">
                <a:tc vMerge="1">
                  <a:txBody>
                    <a:bodyPr/>
                    <a:lstStyle/>
                    <a:p>
                      <a:pPr algn="ctr"/>
                      <a:endParaRPr lang="en-US" sz="1100" b="1" dirty="0"/>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p>
                  </a:txBody>
                  <a:tcPr marL="9144" marR="9144" marT="9144" marB="9144">
                    <a:solidFill>
                      <a:schemeClr val="bg1"/>
                    </a:solidFill>
                  </a:tcPr>
                </a:tc>
                <a:tc>
                  <a:txBody>
                    <a:bodyPr/>
                    <a:lstStyle/>
                    <a:p>
                      <a:pPr algn="ctr"/>
                      <a:r>
                        <a:rPr lang="en-US" sz="1200" b="1" dirty="0" smtClean="0"/>
                        <a:t>2</a:t>
                      </a:r>
                      <a:endParaRPr lang="en-US" sz="1200" b="1" dirty="0"/>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ym typeface="Wingdings"/>
                        </a:rPr>
                        <a:t></a:t>
                      </a:r>
                      <a:endParaRPr lang="en-US" sz="1200" b="1" dirty="0" smtClean="0"/>
                    </a:p>
                  </a:txBody>
                  <a:tcPr marL="9144" marR="9144" marT="9144" marB="9144"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3" name="Text Placeholder 2"/>
          <p:cNvSpPr>
            <a:spLocks noGrp="1"/>
          </p:cNvSpPr>
          <p:nvPr>
            <p:ph type="body" sz="quarter" idx="10" hasCustomPrompt="1"/>
          </p:nvPr>
        </p:nvSpPr>
        <p:spPr>
          <a:xfrm>
            <a:off x="99063" y="13111"/>
            <a:ext cx="1305878" cy="775186"/>
          </a:xfrm>
          <a:prstGeom prst="rect">
            <a:avLst/>
          </a:prstGeom>
        </p:spPr>
        <p:txBody>
          <a:bodyPr/>
          <a:lstStyle>
            <a:lvl1pPr marL="0" indent="0" algn="ctr" defTabSz="914344" rtl="0" eaLnBrk="1" latinLnBrk="0" hangingPunct="1">
              <a:buNone/>
              <a:defRPr lang="en-US" sz="1000" b="1" kern="1200" dirty="0">
                <a:solidFill>
                  <a:schemeClr val="tx1"/>
                </a:solidFill>
                <a:latin typeface="+mn-lt"/>
                <a:ea typeface="+mn-ea"/>
                <a:cs typeface="+mn-cs"/>
              </a:defRPr>
            </a:lvl1pPr>
          </a:lstStyle>
          <a:p>
            <a:pPr algn="ctr"/>
            <a:r>
              <a:rPr lang="en-US" sz="1100" b="1" dirty="0" smtClean="0">
                <a:solidFill>
                  <a:schemeClr val="tx1"/>
                </a:solidFill>
              </a:rPr>
              <a:t>STE</a:t>
            </a:r>
          </a:p>
          <a:p>
            <a:pPr algn="ctr"/>
            <a:endParaRPr lang="en-US" sz="1100" b="1" dirty="0" smtClean="0">
              <a:solidFill>
                <a:schemeClr val="tx1"/>
              </a:solidFill>
            </a:endParaRPr>
          </a:p>
          <a:p>
            <a:pPr algn="ctr"/>
            <a:r>
              <a:rPr lang="en-US" sz="1100" b="1" dirty="0" err="1" smtClean="0">
                <a:solidFill>
                  <a:schemeClr val="tx1"/>
                </a:solidFill>
              </a:rPr>
              <a:t>LOE</a:t>
            </a:r>
            <a:r>
              <a:rPr lang="en-US" sz="1100" b="1" dirty="0" smtClean="0">
                <a:solidFill>
                  <a:schemeClr val="tx1"/>
                </a:solidFill>
              </a:rPr>
              <a:t>:</a:t>
            </a:r>
            <a:r>
              <a:rPr lang="en-US" sz="1100" b="1" baseline="0" dirty="0" smtClean="0">
                <a:solidFill>
                  <a:schemeClr val="tx1"/>
                </a:solidFill>
              </a:rPr>
              <a:t> </a:t>
            </a:r>
            <a:endParaRPr lang="en-US" sz="1100" b="1" dirty="0">
              <a:solidFill>
                <a:schemeClr val="tx1"/>
              </a:solidFill>
            </a:endParaRPr>
          </a:p>
        </p:txBody>
      </p:sp>
      <p:pic>
        <p:nvPicPr>
          <p:cNvPr id="52" name="Picture 2" descr="C:\Users\ahmadna\Desktop\Branding\ASAALT_color.png"/>
          <p:cNvPicPr>
            <a:picLocks noChangeAspect="1" noChangeArrowheads="1"/>
          </p:cNvPicPr>
          <p:nvPr userDrawn="1"/>
        </p:nvPicPr>
        <p:blipFill>
          <a:blip r:embed="rId3" cstate="print"/>
          <a:srcRect l="4860" t="2500" r="4956" b="4500"/>
          <a:stretch>
            <a:fillRect/>
          </a:stretch>
        </p:blipFill>
        <p:spPr bwMode="auto">
          <a:xfrm>
            <a:off x="8365334" y="14666"/>
            <a:ext cx="760072" cy="761828"/>
          </a:xfrm>
          <a:prstGeom prst="rect">
            <a:avLst/>
          </a:prstGeom>
          <a:noFill/>
          <a:effectLst>
            <a:outerShdw blurRad="63500" sx="102000" sy="102000" algn="ctr" rotWithShape="0">
              <a:prstClr val="black">
                <a:alpha val="40000"/>
              </a:prstClr>
            </a:outerShdw>
          </a:effectLst>
        </p:spPr>
      </p:pic>
      <p:sp>
        <p:nvSpPr>
          <p:cNvPr id="53" name="63Bar 3">
            <a:extLst>
              <a:ext uri="{FF2B5EF4-FFF2-40B4-BE49-F238E27FC236}">
                <a16:creationId xmlns="" xmlns:a16="http://schemas.microsoft.com/office/drawing/2014/main" id="{D2D625EE-6918-482D-879C-B1B5C078A30B}"/>
              </a:ext>
            </a:extLst>
          </p:cNvPr>
          <p:cNvSpPr/>
          <p:nvPr userDrawn="1"/>
        </p:nvSpPr>
        <p:spPr>
          <a:xfrm>
            <a:off x="1648379" y="1140405"/>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56" name="HTextbox 3">
            <a:extLst>
              <a:ext uri="{FF2B5EF4-FFF2-40B4-BE49-F238E27FC236}">
                <a16:creationId xmlns="" xmlns:a16="http://schemas.microsoft.com/office/drawing/2014/main" id="{AEFB8385-F8DD-453A-82C7-069CA83C35DC}"/>
              </a:ext>
            </a:extLst>
          </p:cNvPr>
          <p:cNvSpPr txBox="1"/>
          <p:nvPr userDrawn="1"/>
        </p:nvSpPr>
        <p:spPr>
          <a:xfrm>
            <a:off x="1127058" y="1415707"/>
            <a:ext cx="457336"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OWT</a:t>
            </a:r>
            <a:endParaRPr lang="en-US" sz="1000" b="1" dirty="0">
              <a:solidFill>
                <a:prstClr val="black"/>
              </a:solidFill>
              <a:cs typeface="Arial" pitchFamily="34" charset="0"/>
            </a:endParaRPr>
          </a:p>
        </p:txBody>
      </p:sp>
      <p:sp>
        <p:nvSpPr>
          <p:cNvPr id="57" name="HTextbox 3">
            <a:extLst>
              <a:ext uri="{FF2B5EF4-FFF2-40B4-BE49-F238E27FC236}">
                <a16:creationId xmlns="" xmlns:a16="http://schemas.microsoft.com/office/drawing/2014/main" id="{AEFB8385-F8DD-453A-82C7-069CA83C35DC}"/>
              </a:ext>
            </a:extLst>
          </p:cNvPr>
          <p:cNvSpPr txBox="1"/>
          <p:nvPr userDrawn="1"/>
        </p:nvSpPr>
        <p:spPr>
          <a:xfrm>
            <a:off x="1127056" y="1674367"/>
            <a:ext cx="457336"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RVCT</a:t>
            </a:r>
            <a:endParaRPr lang="en-US" sz="1000" b="1" dirty="0">
              <a:solidFill>
                <a:prstClr val="black"/>
              </a:solidFill>
              <a:cs typeface="Arial" pitchFamily="34" charset="0"/>
            </a:endParaRPr>
          </a:p>
        </p:txBody>
      </p:sp>
      <p:sp>
        <p:nvSpPr>
          <p:cNvPr id="58" name="HTextbox 3">
            <a:extLst>
              <a:ext uri="{FF2B5EF4-FFF2-40B4-BE49-F238E27FC236}">
                <a16:creationId xmlns="" xmlns:a16="http://schemas.microsoft.com/office/drawing/2014/main" id="{AEFB8385-F8DD-453A-82C7-069CA83C35DC}"/>
              </a:ext>
            </a:extLst>
          </p:cNvPr>
          <p:cNvSpPr txBox="1"/>
          <p:nvPr userDrawn="1"/>
        </p:nvSpPr>
        <p:spPr>
          <a:xfrm>
            <a:off x="971664" y="1933026"/>
            <a:ext cx="615224"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TSS</a:t>
            </a:r>
            <a:r>
              <a:rPr lang="en-US" sz="1000" b="1" dirty="0" smtClean="0">
                <a:solidFill>
                  <a:prstClr val="black"/>
                </a:solidFill>
                <a:cs typeface="Arial" pitchFamily="34" charset="0"/>
              </a:rPr>
              <a:t> / TMT</a:t>
            </a:r>
            <a:endParaRPr lang="en-US" sz="1000" b="1" dirty="0">
              <a:solidFill>
                <a:prstClr val="black"/>
              </a:solidFill>
              <a:cs typeface="Arial" pitchFamily="34" charset="0"/>
            </a:endParaRPr>
          </a:p>
        </p:txBody>
      </p:sp>
      <p:sp>
        <p:nvSpPr>
          <p:cNvPr id="59" name="63Bar 3">
            <a:extLst>
              <a:ext uri="{FF2B5EF4-FFF2-40B4-BE49-F238E27FC236}">
                <a16:creationId xmlns="" xmlns:a16="http://schemas.microsoft.com/office/drawing/2014/main" id="{D2D625EE-6918-482D-879C-B1B5C078A30B}"/>
              </a:ext>
            </a:extLst>
          </p:cNvPr>
          <p:cNvSpPr/>
          <p:nvPr userDrawn="1"/>
        </p:nvSpPr>
        <p:spPr>
          <a:xfrm>
            <a:off x="1648379" y="1399737"/>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0" name="63Bar 3">
            <a:extLst>
              <a:ext uri="{FF2B5EF4-FFF2-40B4-BE49-F238E27FC236}">
                <a16:creationId xmlns="" xmlns:a16="http://schemas.microsoft.com/office/drawing/2014/main" id="{D2D625EE-6918-482D-879C-B1B5C078A30B}"/>
              </a:ext>
            </a:extLst>
          </p:cNvPr>
          <p:cNvSpPr/>
          <p:nvPr userDrawn="1"/>
        </p:nvSpPr>
        <p:spPr>
          <a:xfrm>
            <a:off x="1648379" y="1669649"/>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1" name="63Bar 3">
            <a:extLst>
              <a:ext uri="{FF2B5EF4-FFF2-40B4-BE49-F238E27FC236}">
                <a16:creationId xmlns="" xmlns:a16="http://schemas.microsoft.com/office/drawing/2014/main" id="{D2D625EE-6918-482D-879C-B1B5C078A30B}"/>
              </a:ext>
            </a:extLst>
          </p:cNvPr>
          <p:cNvSpPr/>
          <p:nvPr userDrawn="1"/>
        </p:nvSpPr>
        <p:spPr>
          <a:xfrm>
            <a:off x="1648379" y="1926925"/>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2" name="Isosceles Triangle 61">
            <a:extLst>
              <a:ext uri="{FF2B5EF4-FFF2-40B4-BE49-F238E27FC236}">
                <a16:creationId xmlns:a16="http://schemas.microsoft.com/office/drawing/2014/main" xmlns="" id="{7AF1710F-2E89-4AD6-8F7A-F879BEB5508B}"/>
              </a:ext>
            </a:extLst>
          </p:cNvPr>
          <p:cNvSpPr/>
          <p:nvPr userDrawn="1"/>
        </p:nvSpPr>
        <p:spPr>
          <a:xfrm>
            <a:off x="2522030" y="1160756"/>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3" name="Isosceles Triangle 62">
            <a:extLst>
              <a:ext uri="{FF2B5EF4-FFF2-40B4-BE49-F238E27FC236}">
                <a16:creationId xmlns:a16="http://schemas.microsoft.com/office/drawing/2014/main" xmlns="" id="{7AF1710F-2E89-4AD6-8F7A-F879BEB5508B}"/>
              </a:ext>
            </a:extLst>
          </p:cNvPr>
          <p:cNvSpPr/>
          <p:nvPr userDrawn="1"/>
        </p:nvSpPr>
        <p:spPr>
          <a:xfrm>
            <a:off x="2522030" y="1419846"/>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4" name="Isosceles Triangle 63">
            <a:extLst>
              <a:ext uri="{FF2B5EF4-FFF2-40B4-BE49-F238E27FC236}">
                <a16:creationId xmlns:a16="http://schemas.microsoft.com/office/drawing/2014/main" xmlns="" id="{7AF1710F-2E89-4AD6-8F7A-F879BEB5508B}"/>
              </a:ext>
            </a:extLst>
          </p:cNvPr>
          <p:cNvSpPr/>
          <p:nvPr userDrawn="1"/>
        </p:nvSpPr>
        <p:spPr>
          <a:xfrm>
            <a:off x="2522030" y="1686188"/>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5" name="Isosceles Triangle 64">
            <a:extLst>
              <a:ext uri="{FF2B5EF4-FFF2-40B4-BE49-F238E27FC236}">
                <a16:creationId xmlns:a16="http://schemas.microsoft.com/office/drawing/2014/main" xmlns="" id="{7AF1710F-2E89-4AD6-8F7A-F879BEB5508B}"/>
              </a:ext>
            </a:extLst>
          </p:cNvPr>
          <p:cNvSpPr/>
          <p:nvPr userDrawn="1"/>
        </p:nvSpPr>
        <p:spPr>
          <a:xfrm>
            <a:off x="2522030" y="1945280"/>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6" name="HTextbox 3">
            <a:extLst>
              <a:ext uri="{FF2B5EF4-FFF2-40B4-BE49-F238E27FC236}">
                <a16:creationId xmlns="" xmlns:a16="http://schemas.microsoft.com/office/drawing/2014/main" id="{AEFB8385-F8DD-453A-82C7-069CA83C35DC}"/>
              </a:ext>
            </a:extLst>
          </p:cNvPr>
          <p:cNvSpPr txBox="1"/>
          <p:nvPr userDrawn="1"/>
        </p:nvSpPr>
        <p:spPr>
          <a:xfrm>
            <a:off x="203205" y="1156713"/>
            <a:ext cx="1398122" cy="13157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950" b="1" dirty="0" err="1" smtClean="0">
                <a:solidFill>
                  <a:prstClr val="black"/>
                </a:solidFill>
                <a:cs typeface="Arial" pitchFamily="34" charset="0"/>
              </a:rPr>
              <a:t>IVAS</a:t>
            </a:r>
            <a:r>
              <a:rPr lang="en-US" sz="950" b="1" dirty="0" smtClean="0">
                <a:solidFill>
                  <a:prstClr val="black"/>
                </a:solidFill>
                <a:cs typeface="Arial" pitchFamily="34" charset="0"/>
              </a:rPr>
              <a:t>-STE-</a:t>
            </a:r>
            <a:r>
              <a:rPr lang="en-US" sz="950" b="1" dirty="0" err="1" smtClean="0">
                <a:solidFill>
                  <a:prstClr val="black"/>
                </a:solidFill>
                <a:cs typeface="Arial" pitchFamily="34" charset="0"/>
              </a:rPr>
              <a:t>SiVT</a:t>
            </a:r>
            <a:r>
              <a:rPr lang="en-US" sz="950" b="1" dirty="0" smtClean="0">
                <a:solidFill>
                  <a:prstClr val="black"/>
                </a:solidFill>
                <a:cs typeface="Arial" pitchFamily="34" charset="0"/>
              </a:rPr>
              <a:t>/</a:t>
            </a:r>
            <a:r>
              <a:rPr lang="en-US" sz="950" b="1" dirty="0" err="1" smtClean="0">
                <a:solidFill>
                  <a:prstClr val="black"/>
                </a:solidFill>
                <a:cs typeface="Arial" pitchFamily="34" charset="0"/>
              </a:rPr>
              <a:t>SSVT</a:t>
            </a:r>
            <a:endParaRPr lang="en-US" sz="950" b="1" dirty="0">
              <a:solidFill>
                <a:prstClr val="black"/>
              </a:solidFill>
              <a:cs typeface="Arial" pitchFamily="34" charset="0"/>
            </a:endParaRPr>
          </a:p>
        </p:txBody>
      </p:sp>
    </p:spTree>
    <p:extLst>
      <p:ext uri="{BB962C8B-B14F-4D97-AF65-F5344CB8AC3E}">
        <p14:creationId xmlns:p14="http://schemas.microsoft.com/office/powerpoint/2010/main" val="3156471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ve_Roadmap">
    <p:spTree>
      <p:nvGrpSpPr>
        <p:cNvPr id="1" name=""/>
        <p:cNvGrpSpPr/>
        <p:nvPr/>
      </p:nvGrpSpPr>
      <p:grpSpPr>
        <a:xfrm>
          <a:off x="0" y="0"/>
          <a:ext cx="0" cy="0"/>
          <a:chOff x="0" y="0"/>
          <a:chExt cx="0" cy="0"/>
        </a:xfrm>
      </p:grpSpPr>
      <p:pic>
        <p:nvPicPr>
          <p:cNvPr id="15"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17" name="TextBox 16"/>
          <p:cNvSpPr txBox="1"/>
          <p:nvPr/>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cxnSp>
        <p:nvCxnSpPr>
          <p:cNvPr id="18" name="Straight Connector 17"/>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22" name="Title 31"/>
          <p:cNvSpPr>
            <a:spLocks noGrp="1"/>
          </p:cNvSpPr>
          <p:nvPr>
            <p:ph type="title"/>
          </p:nvPr>
        </p:nvSpPr>
        <p:spPr>
          <a:xfrm>
            <a:off x="2087406" y="10633"/>
            <a:ext cx="6285632" cy="786810"/>
          </a:xfrm>
          <a:prstGeom prst="rect">
            <a:avLst/>
          </a:prstGeom>
        </p:spPr>
        <p:txBody>
          <a:bodyPr bIns="0" anchor="b"/>
          <a:lstStyle>
            <a:lvl1pPr algn="r">
              <a:lnSpc>
                <a:spcPct val="80000"/>
              </a:lnSpc>
              <a:defRPr sz="2800" b="1" i="0">
                <a:latin typeface="Arial" pitchFamily="34" charset="0"/>
                <a:cs typeface="Arial" pitchFamily="34" charset="0"/>
              </a:defRPr>
            </a:lvl1pPr>
          </a:lstStyle>
          <a:p>
            <a:r>
              <a:rPr lang="en-US" dirty="0" smtClean="0"/>
              <a:t>Click to edit Master title style</a:t>
            </a:r>
            <a:endParaRPr lang="en-US" dirty="0"/>
          </a:p>
        </p:txBody>
      </p:sp>
      <p:graphicFrame>
        <p:nvGraphicFramePr>
          <p:cNvPr id="10" name="Table 9"/>
          <p:cNvGraphicFramePr>
            <a:graphicFrameLocks noGrp="1"/>
          </p:cNvGraphicFramePr>
          <p:nvPr userDrawn="1">
            <p:extLst/>
          </p:nvPr>
        </p:nvGraphicFramePr>
        <p:xfrm>
          <a:off x="1647747" y="915836"/>
          <a:ext cx="7372454" cy="6051406"/>
        </p:xfrm>
        <a:graphic>
          <a:graphicData uri="http://schemas.openxmlformats.org/drawingml/2006/table">
            <a:tbl>
              <a:tblPr firstRow="1" bandRow="1"/>
              <a:tblGrid>
                <a:gridCol w="376324">
                  <a:extLst>
                    <a:ext uri="{9D8B030D-6E8A-4147-A177-3AD203B41FA5}">
                      <a16:colId xmlns:a16="http://schemas.microsoft.com/office/drawing/2014/main" xmlns="" val="1983625436"/>
                    </a:ext>
                  </a:extLst>
                </a:gridCol>
                <a:gridCol w="376324">
                  <a:extLst>
                    <a:ext uri="{9D8B030D-6E8A-4147-A177-3AD203B41FA5}">
                      <a16:colId xmlns:a16="http://schemas.microsoft.com/office/drawing/2014/main" xmlns="" val="1013251369"/>
                    </a:ext>
                  </a:extLst>
                </a:gridCol>
                <a:gridCol w="376324">
                  <a:extLst>
                    <a:ext uri="{9D8B030D-6E8A-4147-A177-3AD203B41FA5}">
                      <a16:colId xmlns:a16="http://schemas.microsoft.com/office/drawing/2014/main" xmlns="" val="20000"/>
                    </a:ext>
                  </a:extLst>
                </a:gridCol>
                <a:gridCol w="376324">
                  <a:extLst>
                    <a:ext uri="{9D8B030D-6E8A-4147-A177-3AD203B41FA5}">
                      <a16:colId xmlns:a16="http://schemas.microsoft.com/office/drawing/2014/main" xmlns="" val="20001"/>
                    </a:ext>
                  </a:extLst>
                </a:gridCol>
                <a:gridCol w="376324">
                  <a:extLst>
                    <a:ext uri="{9D8B030D-6E8A-4147-A177-3AD203B41FA5}">
                      <a16:colId xmlns:a16="http://schemas.microsoft.com/office/drawing/2014/main" xmlns="" val="20002"/>
                    </a:ext>
                  </a:extLst>
                </a:gridCol>
                <a:gridCol w="376324">
                  <a:extLst>
                    <a:ext uri="{9D8B030D-6E8A-4147-A177-3AD203B41FA5}">
                      <a16:colId xmlns:a16="http://schemas.microsoft.com/office/drawing/2014/main" xmlns="" val="20003"/>
                    </a:ext>
                  </a:extLst>
                </a:gridCol>
                <a:gridCol w="376324">
                  <a:extLst>
                    <a:ext uri="{9D8B030D-6E8A-4147-A177-3AD203B41FA5}">
                      <a16:colId xmlns:a16="http://schemas.microsoft.com/office/drawing/2014/main" xmlns="" val="20004"/>
                    </a:ext>
                  </a:extLst>
                </a:gridCol>
                <a:gridCol w="376324">
                  <a:extLst>
                    <a:ext uri="{9D8B030D-6E8A-4147-A177-3AD203B41FA5}">
                      <a16:colId xmlns:a16="http://schemas.microsoft.com/office/drawing/2014/main" xmlns="" val="20005"/>
                    </a:ext>
                  </a:extLst>
                </a:gridCol>
                <a:gridCol w="376324">
                  <a:extLst>
                    <a:ext uri="{9D8B030D-6E8A-4147-A177-3AD203B41FA5}">
                      <a16:colId xmlns:a16="http://schemas.microsoft.com/office/drawing/2014/main" xmlns="" val="20006"/>
                    </a:ext>
                  </a:extLst>
                </a:gridCol>
                <a:gridCol w="376324">
                  <a:extLst>
                    <a:ext uri="{9D8B030D-6E8A-4147-A177-3AD203B41FA5}">
                      <a16:colId xmlns:a16="http://schemas.microsoft.com/office/drawing/2014/main" xmlns="" val="20007"/>
                    </a:ext>
                  </a:extLst>
                </a:gridCol>
                <a:gridCol w="1051972">
                  <a:extLst>
                    <a:ext uri="{9D8B030D-6E8A-4147-A177-3AD203B41FA5}">
                      <a16:colId xmlns:a16="http://schemas.microsoft.com/office/drawing/2014/main" xmlns="" val="20008"/>
                    </a:ext>
                  </a:extLst>
                </a:gridCol>
                <a:gridCol w="376314">
                  <a:extLst>
                    <a:ext uri="{9D8B030D-6E8A-4147-A177-3AD203B41FA5}">
                      <a16:colId xmlns:a16="http://schemas.microsoft.com/office/drawing/2014/main" xmlns="" val="3483655350"/>
                    </a:ext>
                  </a:extLst>
                </a:gridCol>
                <a:gridCol w="1428286">
                  <a:extLst>
                    <a:ext uri="{9D8B030D-6E8A-4147-A177-3AD203B41FA5}">
                      <a16:colId xmlns:a16="http://schemas.microsoft.com/office/drawing/2014/main" xmlns="" val="20009"/>
                    </a:ext>
                  </a:extLst>
                </a:gridCol>
                <a:gridCol w="752642">
                  <a:extLst>
                    <a:ext uri="{9D8B030D-6E8A-4147-A177-3AD203B41FA5}">
                      <a16:colId xmlns:a16="http://schemas.microsoft.com/office/drawing/2014/main" xmlns="" val="20010"/>
                    </a:ext>
                  </a:extLst>
                </a:gridCol>
              </a:tblGrid>
              <a:tr h="146550">
                <a:tc>
                  <a:txBody>
                    <a:bodyPr/>
                    <a:lstStyle/>
                    <a:p>
                      <a:pPr algn="ctr"/>
                      <a:r>
                        <a:rPr lang="en-US" sz="800" b="1" dirty="0" smtClean="0">
                          <a:solidFill>
                            <a:schemeClr val="bg1"/>
                          </a:solidFill>
                        </a:rPr>
                        <a:t>FY19</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p>
                      <a:pPr algn="ctr"/>
                      <a:r>
                        <a:rPr lang="en-US" sz="800" b="1" dirty="0" smtClean="0">
                          <a:solidFill>
                            <a:schemeClr val="bg1"/>
                          </a:solidFill>
                        </a:rPr>
                        <a:t>FY20</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FY21</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FY22</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t>FY23</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FY24</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FY25</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FY26</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FY27</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FY28</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FY2029-2032</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Notes</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5399778">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US" sz="1800"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05078">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cxnSp>
        <p:nvCxnSpPr>
          <p:cNvPr id="11" name="Straight Connector 10"/>
          <p:cNvCxnSpPr/>
          <p:nvPr userDrawn="1"/>
        </p:nvCxnSpPr>
        <p:spPr>
          <a:xfrm>
            <a:off x="0" y="3657600"/>
            <a:ext cx="9144000" cy="0"/>
          </a:xfrm>
          <a:prstGeom prst="line">
            <a:avLst/>
          </a:prstGeom>
          <a:noFill/>
          <a:ln w="57150" cap="flat" cmpd="sng" algn="ctr">
            <a:solidFill>
              <a:sysClr val="window" lastClr="FFFFFF">
                <a:lumMod val="65000"/>
              </a:sysClr>
            </a:solidFill>
            <a:prstDash val="sysDash"/>
          </a:ln>
          <a:effectLst/>
        </p:spPr>
      </p:cxnSp>
      <p:sp>
        <p:nvSpPr>
          <p:cNvPr id="13" name="TextBox 12"/>
          <p:cNvSpPr txBox="1"/>
          <p:nvPr userDrawn="1"/>
        </p:nvSpPr>
        <p:spPr>
          <a:xfrm rot="16200000">
            <a:off x="-453170" y="2766338"/>
            <a:ext cx="1371600" cy="258532"/>
          </a:xfrm>
          <a:prstGeom prst="rect">
            <a:avLst/>
          </a:prstGeom>
          <a:solidFill>
            <a:srgbClr val="92D05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a:t>
            </a:r>
          </a:p>
        </p:txBody>
      </p:sp>
      <p:sp>
        <p:nvSpPr>
          <p:cNvPr id="14" name="TextBox 13"/>
          <p:cNvSpPr txBox="1"/>
          <p:nvPr userDrawn="1"/>
        </p:nvSpPr>
        <p:spPr>
          <a:xfrm rot="16200000">
            <a:off x="-1057420" y="4853064"/>
            <a:ext cx="2581388" cy="258532"/>
          </a:xfrm>
          <a:prstGeom prst="rect">
            <a:avLst/>
          </a:prstGeom>
          <a:solidFill>
            <a:srgbClr val="FFC00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 Tasks</a:t>
            </a:r>
          </a:p>
        </p:txBody>
      </p:sp>
      <p:cxnSp>
        <p:nvCxnSpPr>
          <p:cNvPr id="16" name="Straight Connector 15"/>
          <p:cNvCxnSpPr/>
          <p:nvPr userDrawn="1"/>
        </p:nvCxnSpPr>
        <p:spPr>
          <a:xfrm>
            <a:off x="0" y="2171700"/>
            <a:ext cx="9144000" cy="0"/>
          </a:xfrm>
          <a:prstGeom prst="line">
            <a:avLst/>
          </a:prstGeom>
          <a:noFill/>
          <a:ln w="57150" cap="flat" cmpd="sng" algn="ctr">
            <a:solidFill>
              <a:sysClr val="window" lastClr="FFFFFF">
                <a:lumMod val="65000"/>
              </a:sysClr>
            </a:solidFill>
            <a:prstDash val="sysDash"/>
          </a:ln>
          <a:effectLst/>
        </p:spPr>
      </p:cxnSp>
      <p:sp>
        <p:nvSpPr>
          <p:cNvPr id="23" name="TextBox 22"/>
          <p:cNvSpPr txBox="1"/>
          <p:nvPr userDrawn="1"/>
        </p:nvSpPr>
        <p:spPr>
          <a:xfrm rot="16200000">
            <a:off x="-343174" y="1303298"/>
            <a:ext cx="1143000" cy="258532"/>
          </a:xfrm>
          <a:prstGeom prst="rect">
            <a:avLst/>
          </a:prstGeom>
          <a:solidFill>
            <a:schemeClr val="tx1"/>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white"/>
                </a:solidFill>
                <a:cs typeface="Arial" pitchFamily="34" charset="0"/>
              </a:rPr>
              <a:t>CFT LOE</a:t>
            </a:r>
          </a:p>
        </p:txBody>
      </p:sp>
      <p:sp>
        <p:nvSpPr>
          <p:cNvPr id="26" name="Rectangle 25"/>
          <p:cNvSpPr/>
          <p:nvPr userDrawn="1"/>
        </p:nvSpPr>
        <p:spPr>
          <a:xfrm>
            <a:off x="6172200" y="1092363"/>
            <a:ext cx="2837264" cy="2614386"/>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grpSp>
        <p:nvGrpSpPr>
          <p:cNvPr id="27" name="Group 26"/>
          <p:cNvGrpSpPr/>
          <p:nvPr userDrawn="1"/>
        </p:nvGrpSpPr>
        <p:grpSpPr>
          <a:xfrm>
            <a:off x="758840" y="6248400"/>
            <a:ext cx="7725192" cy="323850"/>
            <a:chOff x="407694" y="6153150"/>
            <a:chExt cx="7725192" cy="323850"/>
          </a:xfrm>
        </p:grpSpPr>
        <p:grpSp>
          <p:nvGrpSpPr>
            <p:cNvPr id="28" name="Group 27"/>
            <p:cNvGrpSpPr/>
            <p:nvPr/>
          </p:nvGrpSpPr>
          <p:grpSpPr>
            <a:xfrm>
              <a:off x="407694" y="6153150"/>
              <a:ext cx="7725192" cy="323850"/>
              <a:chOff x="457200" y="6076950"/>
              <a:chExt cx="7873713" cy="323850"/>
            </a:xfrm>
          </p:grpSpPr>
          <p:sp>
            <p:nvSpPr>
              <p:cNvPr id="31" name="Rectangle 30"/>
              <p:cNvSpPr/>
              <p:nvPr/>
            </p:nvSpPr>
            <p:spPr>
              <a:xfrm>
                <a:off x="457200" y="6076950"/>
                <a:ext cx="7873713" cy="32385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defTabSz="914344" fontAlgn="base">
                  <a:spcBef>
                    <a:spcPct val="0"/>
                  </a:spcBef>
                  <a:spcAft>
                    <a:spcPct val="0"/>
                  </a:spcAft>
                  <a:defRPr/>
                </a:pPr>
                <a:r>
                  <a:rPr lang="en-US" sz="1050" b="1" dirty="0">
                    <a:solidFill>
                      <a:prstClr val="black"/>
                    </a:solidFill>
                  </a:rPr>
                  <a:t>Legend:</a:t>
                </a:r>
              </a:p>
            </p:txBody>
          </p:sp>
          <p:grpSp>
            <p:nvGrpSpPr>
              <p:cNvPr id="32" name="Group 31"/>
              <p:cNvGrpSpPr/>
              <p:nvPr/>
            </p:nvGrpSpPr>
            <p:grpSpPr>
              <a:xfrm>
                <a:off x="1816373" y="6106926"/>
                <a:ext cx="6242388" cy="263898"/>
                <a:chOff x="1816373" y="6096000"/>
                <a:chExt cx="6242388" cy="263898"/>
              </a:xfrm>
            </p:grpSpPr>
            <p:sp>
              <p:nvSpPr>
                <p:cNvPr id="33" name="Rectangle 32"/>
                <p:cNvSpPr/>
                <p:nvPr/>
              </p:nvSpPr>
              <p:spPr>
                <a:xfrm>
                  <a:off x="1816373" y="6178684"/>
                  <a:ext cx="606964" cy="13716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6.3</a:t>
                  </a:r>
                </a:p>
              </p:txBody>
            </p:sp>
            <p:grpSp>
              <p:nvGrpSpPr>
                <p:cNvPr id="34" name="Group 33"/>
                <p:cNvGrpSpPr/>
                <p:nvPr/>
              </p:nvGrpSpPr>
              <p:grpSpPr>
                <a:xfrm>
                  <a:off x="3269278" y="6096000"/>
                  <a:ext cx="4789483" cy="263898"/>
                  <a:chOff x="3269278" y="6127921"/>
                  <a:chExt cx="4789483" cy="263898"/>
                </a:xfrm>
              </p:grpSpPr>
              <p:grpSp>
                <p:nvGrpSpPr>
                  <p:cNvPr id="35" name="Group 34"/>
                  <p:cNvGrpSpPr/>
                  <p:nvPr/>
                </p:nvGrpSpPr>
                <p:grpSpPr>
                  <a:xfrm>
                    <a:off x="5259873" y="6127921"/>
                    <a:ext cx="487681" cy="263898"/>
                    <a:chOff x="5259873" y="6121267"/>
                    <a:chExt cx="487681" cy="263898"/>
                  </a:xfrm>
                </p:grpSpPr>
                <p:sp>
                  <p:nvSpPr>
                    <p:cNvPr id="48" name="Diamond 8"/>
                    <p:cNvSpPr/>
                    <p:nvPr/>
                  </p:nvSpPr>
                  <p:spPr>
                    <a:xfrm>
                      <a:off x="5259873" y="6121267"/>
                      <a:ext cx="182880" cy="263898"/>
                    </a:xfrm>
                    <a:prstGeom prst="diamond">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44">
                        <a:defRPr/>
                      </a:pPr>
                      <a:r>
                        <a:rPr lang="en-US" sz="1000" b="1" dirty="0">
                          <a:solidFill>
                            <a:prstClr val="black"/>
                          </a:solidFill>
                          <a:cs typeface="Arial" pitchFamily="34" charset="0"/>
                        </a:rPr>
                        <a:t>#</a:t>
                      </a:r>
                    </a:p>
                  </p:txBody>
                </p:sp>
                <p:sp>
                  <p:nvSpPr>
                    <p:cNvPr id="49" name="Rectangle 9"/>
                    <p:cNvSpPr/>
                    <p:nvPr/>
                  </p:nvSpPr>
                  <p:spPr>
                    <a:xfrm>
                      <a:off x="5485216" y="6183969"/>
                      <a:ext cx="262338"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914344" fontAlgn="base">
                        <a:spcBef>
                          <a:spcPct val="0"/>
                        </a:spcBef>
                        <a:spcAft>
                          <a:spcPct val="0"/>
                        </a:spcAft>
                        <a:defRPr/>
                      </a:pPr>
                      <a:r>
                        <a:rPr lang="en-US" sz="900" b="1" dirty="0">
                          <a:solidFill>
                            <a:prstClr val="black"/>
                          </a:solidFill>
                          <a:cs typeface="Arial" pitchFamily="34" charset="0"/>
                        </a:rPr>
                        <a:t>TRL</a:t>
                      </a:r>
                      <a:endParaRPr lang="en-US" sz="1000" b="1" dirty="0">
                        <a:solidFill>
                          <a:prstClr val="black"/>
                        </a:solidFill>
                        <a:cs typeface="Arial" pitchFamily="34" charset="0"/>
                      </a:endParaRPr>
                    </a:p>
                  </p:txBody>
                </p:sp>
              </p:grpSp>
              <p:grpSp>
                <p:nvGrpSpPr>
                  <p:cNvPr id="36" name="Group 35"/>
                  <p:cNvGrpSpPr/>
                  <p:nvPr/>
                </p:nvGrpSpPr>
                <p:grpSpPr>
                  <a:xfrm>
                    <a:off x="4316497" y="6168430"/>
                    <a:ext cx="897675" cy="182880"/>
                    <a:chOff x="4316497" y="6161776"/>
                    <a:chExt cx="897675" cy="182880"/>
                  </a:xfrm>
                </p:grpSpPr>
                <p:sp>
                  <p:nvSpPr>
                    <p:cNvPr id="46" name="KeyEventsTriangle"/>
                    <p:cNvSpPr/>
                    <p:nvPr/>
                  </p:nvSpPr>
                  <p:spPr>
                    <a:xfrm>
                      <a:off x="4316497" y="6161776"/>
                      <a:ext cx="182880" cy="182880"/>
                    </a:xfrm>
                    <a:prstGeom prst="triangle">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a:defRPr/>
                      </a:pPr>
                      <a:endParaRPr lang="en-US" dirty="0">
                        <a:solidFill>
                          <a:prstClr val="white"/>
                        </a:solidFill>
                        <a:cs typeface="Arial" pitchFamily="34" charset="0"/>
                      </a:endParaRPr>
                    </a:p>
                  </p:txBody>
                </p:sp>
                <p:sp>
                  <p:nvSpPr>
                    <p:cNvPr id="47" name="Rectangle 46"/>
                    <p:cNvSpPr/>
                    <p:nvPr/>
                  </p:nvSpPr>
                  <p:spPr>
                    <a:xfrm>
                      <a:off x="4499396" y="6191661"/>
                      <a:ext cx="714776" cy="1231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Key Events</a:t>
                      </a:r>
                    </a:p>
                  </p:txBody>
                </p:sp>
              </p:grpSp>
              <p:grpSp>
                <p:nvGrpSpPr>
                  <p:cNvPr id="37" name="Group 36"/>
                  <p:cNvGrpSpPr/>
                  <p:nvPr/>
                </p:nvGrpSpPr>
                <p:grpSpPr>
                  <a:xfrm>
                    <a:off x="3269278" y="6134520"/>
                    <a:ext cx="1088442" cy="250700"/>
                    <a:chOff x="3269278" y="6147773"/>
                    <a:chExt cx="1088442" cy="250700"/>
                  </a:xfrm>
                </p:grpSpPr>
                <p:sp>
                  <p:nvSpPr>
                    <p:cNvPr id="44" name="Rectangle 43"/>
                    <p:cNvSpPr/>
                    <p:nvPr/>
                  </p:nvSpPr>
                  <p:spPr>
                    <a:xfrm>
                      <a:off x="3509055" y="6147773"/>
                      <a:ext cx="848665"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S&amp;T Insertion Point</a:t>
                      </a:r>
                    </a:p>
                  </p:txBody>
                </p:sp>
                <p:sp>
                  <p:nvSpPr>
                    <p:cNvPr id="45" name="7-Point Star 44"/>
                    <p:cNvSpPr/>
                    <p:nvPr/>
                  </p:nvSpPr>
                  <p:spPr>
                    <a:xfrm>
                      <a:off x="3269278" y="6176141"/>
                      <a:ext cx="193964" cy="193964"/>
                    </a:xfrm>
                    <a:prstGeom prst="star7">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dirty="0">
                        <a:solidFill>
                          <a:prstClr val="white"/>
                        </a:solidFill>
                      </a:endParaRPr>
                    </a:p>
                  </p:txBody>
                </p:sp>
              </p:grpSp>
              <p:grpSp>
                <p:nvGrpSpPr>
                  <p:cNvPr id="38" name="Group 37"/>
                  <p:cNvGrpSpPr/>
                  <p:nvPr/>
                </p:nvGrpSpPr>
                <p:grpSpPr>
                  <a:xfrm>
                    <a:off x="5817920" y="6134520"/>
                    <a:ext cx="910519" cy="250700"/>
                    <a:chOff x="5817920" y="6127866"/>
                    <a:chExt cx="910519" cy="250700"/>
                  </a:xfrm>
                </p:grpSpPr>
                <p:sp>
                  <p:nvSpPr>
                    <p:cNvPr id="42" name="5-Point Star 41"/>
                    <p:cNvSpPr/>
                    <p:nvPr/>
                  </p:nvSpPr>
                  <p:spPr>
                    <a:xfrm>
                      <a:off x="5817920" y="6138916"/>
                      <a:ext cx="234433" cy="228600"/>
                    </a:xfrm>
                    <a:prstGeom prst="star5">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3" name="Rectangle 42"/>
                    <p:cNvSpPr/>
                    <p:nvPr/>
                  </p:nvSpPr>
                  <p:spPr>
                    <a:xfrm>
                      <a:off x="6096931" y="6127866"/>
                      <a:ext cx="631508"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Decision Point</a:t>
                      </a:r>
                    </a:p>
                  </p:txBody>
                </p:sp>
              </p:grpSp>
              <p:grpSp>
                <p:nvGrpSpPr>
                  <p:cNvPr id="39" name="Group 38"/>
                  <p:cNvGrpSpPr/>
                  <p:nvPr/>
                </p:nvGrpSpPr>
                <p:grpSpPr>
                  <a:xfrm>
                    <a:off x="6738153" y="6134520"/>
                    <a:ext cx="1320608" cy="250700"/>
                    <a:chOff x="6687501" y="6127866"/>
                    <a:chExt cx="1320608" cy="250700"/>
                  </a:xfrm>
                </p:grpSpPr>
                <p:sp>
                  <p:nvSpPr>
                    <p:cNvPr id="40" name="Cross 39"/>
                    <p:cNvSpPr/>
                    <p:nvPr/>
                  </p:nvSpPr>
                  <p:spPr>
                    <a:xfrm>
                      <a:off x="6687501" y="6138916"/>
                      <a:ext cx="214810" cy="228600"/>
                    </a:xfrm>
                    <a:prstGeom prst="plus">
                      <a:avLst/>
                    </a:prstGeom>
                    <a:solidFill>
                      <a:schemeClr val="accent4">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1" name="Rectangle 40"/>
                    <p:cNvSpPr/>
                    <p:nvPr/>
                  </p:nvSpPr>
                  <p:spPr>
                    <a:xfrm>
                      <a:off x="6982583" y="6127866"/>
                      <a:ext cx="1025526"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Demonstrations</a:t>
                      </a:r>
                    </a:p>
                  </p:txBody>
                </p:sp>
              </p:grpSp>
            </p:grpSp>
          </p:grpSp>
        </p:grpSp>
        <p:sp>
          <p:nvSpPr>
            <p:cNvPr id="29" name="Rectangle 28"/>
            <p:cNvSpPr/>
            <p:nvPr/>
          </p:nvSpPr>
          <p:spPr>
            <a:xfrm>
              <a:off x="2436055" y="6272634"/>
              <a:ext cx="606964" cy="13716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6.4</a:t>
              </a:r>
            </a:p>
          </p:txBody>
        </p:sp>
        <p:sp>
          <p:nvSpPr>
            <p:cNvPr id="30" name="Rectangle 29"/>
            <p:cNvSpPr/>
            <p:nvPr/>
          </p:nvSpPr>
          <p:spPr>
            <a:xfrm>
              <a:off x="1053878" y="6260983"/>
              <a:ext cx="606964" cy="137160"/>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6.2</a:t>
              </a:r>
            </a:p>
          </p:txBody>
        </p:sp>
      </p:grpSp>
      <p:sp>
        <p:nvSpPr>
          <p:cNvPr id="50" name="Rounded Rectangle 49"/>
          <p:cNvSpPr/>
          <p:nvPr userDrawn="1"/>
        </p:nvSpPr>
        <p:spPr>
          <a:xfrm>
            <a:off x="923523" y="2197100"/>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sp>
        <p:nvSpPr>
          <p:cNvPr id="51" name="Rounded Rectangle 50"/>
          <p:cNvSpPr/>
          <p:nvPr userDrawn="1"/>
        </p:nvSpPr>
        <p:spPr>
          <a:xfrm>
            <a:off x="925303" y="2337198"/>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graphicFrame>
        <p:nvGraphicFramePr>
          <p:cNvPr id="54" name="Table 53"/>
          <p:cNvGraphicFramePr>
            <a:graphicFrameLocks noGrp="1"/>
          </p:cNvGraphicFramePr>
          <p:nvPr userDrawn="1">
            <p:extLst/>
          </p:nvPr>
        </p:nvGraphicFramePr>
        <p:xfrm>
          <a:off x="31022" y="15376"/>
          <a:ext cx="1988346" cy="777242"/>
        </p:xfrm>
        <a:graphic>
          <a:graphicData uri="http://schemas.openxmlformats.org/drawingml/2006/table">
            <a:tbl>
              <a:tblPr firstRow="1" bandRow="1">
                <a:tableStyleId>{5940675A-B579-460E-94D1-54222C63F5DA}</a:tableStyleId>
              </a:tblPr>
              <a:tblGrid>
                <a:gridCol w="1425788">
                  <a:extLst>
                    <a:ext uri="{9D8B030D-6E8A-4147-A177-3AD203B41FA5}">
                      <a16:colId xmlns="" xmlns:a16="http://schemas.microsoft.com/office/drawing/2014/main" val="20000"/>
                    </a:ext>
                  </a:extLst>
                </a:gridCol>
                <a:gridCol w="174586">
                  <a:extLst>
                    <a:ext uri="{9D8B030D-6E8A-4147-A177-3AD203B41FA5}">
                      <a16:colId xmlns="" xmlns:a16="http://schemas.microsoft.com/office/drawing/2014/main" val="20001"/>
                    </a:ext>
                  </a:extLst>
                </a:gridCol>
                <a:gridCol w="193986">
                  <a:extLst>
                    <a:ext uri="{9D8B030D-6E8A-4147-A177-3AD203B41FA5}">
                      <a16:colId xmlns="" xmlns:a16="http://schemas.microsoft.com/office/drawing/2014/main" val="20002"/>
                    </a:ext>
                  </a:extLst>
                </a:gridCol>
                <a:gridCol w="193986">
                  <a:extLst>
                    <a:ext uri="{9D8B030D-6E8A-4147-A177-3AD203B41FA5}">
                      <a16:colId xmlns="" xmlns:a16="http://schemas.microsoft.com/office/drawing/2014/main" val="20003"/>
                    </a:ext>
                  </a:extLst>
                </a:gridCol>
              </a:tblGrid>
              <a:tr h="338436">
                <a:tc rowSpan="2">
                  <a:txBody>
                    <a:bodyPr/>
                    <a:lstStyle/>
                    <a:p>
                      <a:pPr algn="ctr"/>
                      <a:endParaRPr lang="en-US" sz="12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algn="ctr"/>
                      <a:r>
                        <a:rPr lang="en-US" sz="1000" dirty="0"/>
                        <a:t>LEVEL</a:t>
                      </a:r>
                    </a:p>
                  </a:txBody>
                  <a:tcPr marL="9144" marR="9144" marT="9144" marB="914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t>1</a:t>
                      </a:r>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p>
                  </a:txBody>
                  <a:tcPr marL="9144" marR="9144" marT="9144" marB="9144"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38806">
                <a:tc vMerge="1">
                  <a:txBody>
                    <a:bodyPr/>
                    <a:lstStyle/>
                    <a:p>
                      <a:pPr algn="ctr"/>
                      <a:endParaRPr lang="en-US" sz="1100" b="1" dirty="0"/>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p>
                  </a:txBody>
                  <a:tcPr marL="9144" marR="9144" marT="9144" marB="9144">
                    <a:solidFill>
                      <a:schemeClr val="bg1"/>
                    </a:solidFill>
                  </a:tcPr>
                </a:tc>
                <a:tc>
                  <a:txBody>
                    <a:bodyPr/>
                    <a:lstStyle/>
                    <a:p>
                      <a:pPr algn="ctr"/>
                      <a:r>
                        <a:rPr lang="en-US" sz="1200" b="1" dirty="0" smtClean="0"/>
                        <a:t>2</a:t>
                      </a:r>
                      <a:endParaRPr lang="en-US" sz="1200" b="1" dirty="0"/>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ym typeface="Wingdings"/>
                        </a:rPr>
                        <a:t></a:t>
                      </a:r>
                      <a:endParaRPr lang="en-US" sz="1200" b="1" dirty="0" smtClean="0"/>
                    </a:p>
                  </a:txBody>
                  <a:tcPr marL="9144" marR="9144" marT="9144" marB="9144"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3" name="Text Placeholder 2"/>
          <p:cNvSpPr>
            <a:spLocks noGrp="1"/>
          </p:cNvSpPr>
          <p:nvPr>
            <p:ph type="body" sz="quarter" idx="10" hasCustomPrompt="1"/>
          </p:nvPr>
        </p:nvSpPr>
        <p:spPr>
          <a:xfrm>
            <a:off x="99063" y="13111"/>
            <a:ext cx="1305878" cy="775186"/>
          </a:xfrm>
          <a:prstGeom prst="rect">
            <a:avLst/>
          </a:prstGeom>
        </p:spPr>
        <p:txBody>
          <a:bodyPr/>
          <a:lstStyle>
            <a:lvl1pPr marL="0" indent="0" algn="ctr" defTabSz="914344" rtl="0" eaLnBrk="1" latinLnBrk="0" hangingPunct="1">
              <a:buNone/>
              <a:defRPr lang="en-US" sz="1000" b="1" kern="1200" dirty="0">
                <a:solidFill>
                  <a:schemeClr val="tx1"/>
                </a:solidFill>
                <a:latin typeface="+mn-lt"/>
                <a:ea typeface="+mn-ea"/>
                <a:cs typeface="+mn-cs"/>
              </a:defRPr>
            </a:lvl1pPr>
          </a:lstStyle>
          <a:p>
            <a:pPr algn="ctr"/>
            <a:r>
              <a:rPr lang="en-US" sz="1100" b="1" dirty="0" smtClean="0">
                <a:solidFill>
                  <a:schemeClr val="tx1"/>
                </a:solidFill>
              </a:rPr>
              <a:t>STE</a:t>
            </a:r>
          </a:p>
          <a:p>
            <a:pPr algn="ctr"/>
            <a:endParaRPr lang="en-US" sz="1100" b="1" dirty="0" smtClean="0">
              <a:solidFill>
                <a:schemeClr val="tx1"/>
              </a:solidFill>
            </a:endParaRPr>
          </a:p>
          <a:p>
            <a:pPr algn="ctr"/>
            <a:r>
              <a:rPr lang="en-US" sz="1100" b="1" dirty="0" err="1" smtClean="0">
                <a:solidFill>
                  <a:schemeClr val="tx1"/>
                </a:solidFill>
              </a:rPr>
              <a:t>LOE</a:t>
            </a:r>
            <a:r>
              <a:rPr lang="en-US" sz="1100" b="1" dirty="0" smtClean="0">
                <a:solidFill>
                  <a:schemeClr val="tx1"/>
                </a:solidFill>
              </a:rPr>
              <a:t>:</a:t>
            </a:r>
            <a:r>
              <a:rPr lang="en-US" sz="1100" b="1" baseline="0" dirty="0" smtClean="0">
                <a:solidFill>
                  <a:schemeClr val="tx1"/>
                </a:solidFill>
              </a:rPr>
              <a:t> </a:t>
            </a:r>
            <a:endParaRPr lang="en-US" sz="1100" b="1" dirty="0">
              <a:solidFill>
                <a:schemeClr val="tx1"/>
              </a:solidFill>
            </a:endParaRPr>
          </a:p>
        </p:txBody>
      </p:sp>
      <p:pic>
        <p:nvPicPr>
          <p:cNvPr id="52" name="Picture 2" descr="C:\Users\ahmadna\Desktop\Branding\ASAALT_color.png"/>
          <p:cNvPicPr>
            <a:picLocks noChangeAspect="1" noChangeArrowheads="1"/>
          </p:cNvPicPr>
          <p:nvPr userDrawn="1"/>
        </p:nvPicPr>
        <p:blipFill>
          <a:blip r:embed="rId3" cstate="print"/>
          <a:srcRect l="4860" t="2500" r="4956" b="4500"/>
          <a:stretch>
            <a:fillRect/>
          </a:stretch>
        </p:blipFill>
        <p:spPr bwMode="auto">
          <a:xfrm>
            <a:off x="8365334" y="14666"/>
            <a:ext cx="760072" cy="761828"/>
          </a:xfrm>
          <a:prstGeom prst="rect">
            <a:avLst/>
          </a:prstGeom>
          <a:noFill/>
          <a:effectLst>
            <a:outerShdw blurRad="63500" sx="102000" sy="102000" algn="ctr" rotWithShape="0">
              <a:prstClr val="black">
                <a:alpha val="40000"/>
              </a:prstClr>
            </a:outerShdw>
          </a:effectLst>
        </p:spPr>
      </p:pic>
      <p:sp>
        <p:nvSpPr>
          <p:cNvPr id="53" name="63Bar 3">
            <a:extLst>
              <a:ext uri="{FF2B5EF4-FFF2-40B4-BE49-F238E27FC236}">
                <a16:creationId xmlns="" xmlns:a16="http://schemas.microsoft.com/office/drawing/2014/main" id="{D2D625EE-6918-482D-879C-B1B5C078A30B}"/>
              </a:ext>
            </a:extLst>
          </p:cNvPr>
          <p:cNvSpPr/>
          <p:nvPr userDrawn="1"/>
        </p:nvSpPr>
        <p:spPr>
          <a:xfrm>
            <a:off x="1648379" y="1098071"/>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55" name="HTextbox 3">
            <a:extLst>
              <a:ext uri="{FF2B5EF4-FFF2-40B4-BE49-F238E27FC236}">
                <a16:creationId xmlns="" xmlns:a16="http://schemas.microsoft.com/office/drawing/2014/main" id="{AEFB8385-F8DD-453A-82C7-069CA83C35DC}"/>
              </a:ext>
            </a:extLst>
          </p:cNvPr>
          <p:cNvSpPr txBox="1"/>
          <p:nvPr userDrawn="1"/>
        </p:nvSpPr>
        <p:spPr>
          <a:xfrm>
            <a:off x="194739" y="1114377"/>
            <a:ext cx="1398122" cy="13157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950" b="1" dirty="0" err="1" smtClean="0">
                <a:solidFill>
                  <a:prstClr val="black"/>
                </a:solidFill>
                <a:cs typeface="Arial" pitchFamily="34" charset="0"/>
              </a:rPr>
              <a:t>IVAS</a:t>
            </a:r>
            <a:r>
              <a:rPr lang="en-US" sz="950" b="1" dirty="0" smtClean="0">
                <a:solidFill>
                  <a:prstClr val="black"/>
                </a:solidFill>
                <a:cs typeface="Arial" pitchFamily="34" charset="0"/>
              </a:rPr>
              <a:t>-STE-</a:t>
            </a:r>
            <a:r>
              <a:rPr lang="en-US" sz="950" b="1" dirty="0" err="1" smtClean="0">
                <a:solidFill>
                  <a:prstClr val="black"/>
                </a:solidFill>
                <a:cs typeface="Arial" pitchFamily="34" charset="0"/>
              </a:rPr>
              <a:t>SiVT</a:t>
            </a:r>
            <a:r>
              <a:rPr lang="en-US" sz="950" b="1" dirty="0" smtClean="0">
                <a:solidFill>
                  <a:prstClr val="black"/>
                </a:solidFill>
                <a:cs typeface="Arial" pitchFamily="34" charset="0"/>
              </a:rPr>
              <a:t>/</a:t>
            </a:r>
            <a:r>
              <a:rPr lang="en-US" sz="950" b="1" dirty="0" err="1" smtClean="0">
                <a:solidFill>
                  <a:prstClr val="black"/>
                </a:solidFill>
                <a:cs typeface="Arial" pitchFamily="34" charset="0"/>
              </a:rPr>
              <a:t>SSVT</a:t>
            </a:r>
            <a:endParaRPr lang="en-US" sz="950" b="1" dirty="0">
              <a:solidFill>
                <a:prstClr val="black"/>
              </a:solidFill>
              <a:cs typeface="Arial" pitchFamily="34" charset="0"/>
            </a:endParaRPr>
          </a:p>
        </p:txBody>
      </p:sp>
      <p:sp>
        <p:nvSpPr>
          <p:cNvPr id="56" name="HTextbox 3">
            <a:extLst>
              <a:ext uri="{FF2B5EF4-FFF2-40B4-BE49-F238E27FC236}">
                <a16:creationId xmlns="" xmlns:a16="http://schemas.microsoft.com/office/drawing/2014/main" id="{AEFB8385-F8DD-453A-82C7-069CA83C35DC}"/>
              </a:ext>
            </a:extLst>
          </p:cNvPr>
          <p:cNvSpPr txBox="1"/>
          <p:nvPr userDrawn="1"/>
        </p:nvSpPr>
        <p:spPr>
          <a:xfrm>
            <a:off x="1127058" y="1331037"/>
            <a:ext cx="457336"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OWT</a:t>
            </a:r>
            <a:endParaRPr lang="en-US" sz="1000" b="1" dirty="0">
              <a:solidFill>
                <a:prstClr val="black"/>
              </a:solidFill>
              <a:cs typeface="Arial" pitchFamily="34" charset="0"/>
            </a:endParaRPr>
          </a:p>
        </p:txBody>
      </p:sp>
      <p:sp>
        <p:nvSpPr>
          <p:cNvPr id="57" name="HTextbox 3">
            <a:extLst>
              <a:ext uri="{FF2B5EF4-FFF2-40B4-BE49-F238E27FC236}">
                <a16:creationId xmlns="" xmlns:a16="http://schemas.microsoft.com/office/drawing/2014/main" id="{AEFB8385-F8DD-453A-82C7-069CA83C35DC}"/>
              </a:ext>
            </a:extLst>
          </p:cNvPr>
          <p:cNvSpPr txBox="1"/>
          <p:nvPr userDrawn="1"/>
        </p:nvSpPr>
        <p:spPr>
          <a:xfrm>
            <a:off x="1127056" y="1538895"/>
            <a:ext cx="457336"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RVCT</a:t>
            </a:r>
            <a:endParaRPr lang="en-US" sz="1000" b="1" dirty="0">
              <a:solidFill>
                <a:prstClr val="black"/>
              </a:solidFill>
              <a:cs typeface="Arial" pitchFamily="34" charset="0"/>
            </a:endParaRPr>
          </a:p>
        </p:txBody>
      </p:sp>
      <p:sp>
        <p:nvSpPr>
          <p:cNvPr id="58" name="HTextbox 3">
            <a:extLst>
              <a:ext uri="{FF2B5EF4-FFF2-40B4-BE49-F238E27FC236}">
                <a16:creationId xmlns="" xmlns:a16="http://schemas.microsoft.com/office/drawing/2014/main" id="{AEFB8385-F8DD-453A-82C7-069CA83C35DC}"/>
              </a:ext>
            </a:extLst>
          </p:cNvPr>
          <p:cNvSpPr txBox="1"/>
          <p:nvPr userDrawn="1"/>
        </p:nvSpPr>
        <p:spPr>
          <a:xfrm>
            <a:off x="971664" y="1755224"/>
            <a:ext cx="615224"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TSS</a:t>
            </a:r>
            <a:r>
              <a:rPr lang="en-US" sz="1000" b="1" dirty="0" smtClean="0">
                <a:solidFill>
                  <a:prstClr val="black"/>
                </a:solidFill>
                <a:cs typeface="Arial" pitchFamily="34" charset="0"/>
              </a:rPr>
              <a:t> / TMT</a:t>
            </a:r>
            <a:endParaRPr lang="en-US" sz="1000" b="1" dirty="0">
              <a:solidFill>
                <a:prstClr val="black"/>
              </a:solidFill>
              <a:cs typeface="Arial" pitchFamily="34" charset="0"/>
            </a:endParaRPr>
          </a:p>
        </p:txBody>
      </p:sp>
      <p:sp>
        <p:nvSpPr>
          <p:cNvPr id="59" name="63Bar 3">
            <a:extLst>
              <a:ext uri="{FF2B5EF4-FFF2-40B4-BE49-F238E27FC236}">
                <a16:creationId xmlns="" xmlns:a16="http://schemas.microsoft.com/office/drawing/2014/main" id="{D2D625EE-6918-482D-879C-B1B5C078A30B}"/>
              </a:ext>
            </a:extLst>
          </p:cNvPr>
          <p:cNvSpPr/>
          <p:nvPr userDrawn="1"/>
        </p:nvSpPr>
        <p:spPr>
          <a:xfrm>
            <a:off x="1648379" y="1315067"/>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0" name="63Bar 3">
            <a:extLst>
              <a:ext uri="{FF2B5EF4-FFF2-40B4-BE49-F238E27FC236}">
                <a16:creationId xmlns="" xmlns:a16="http://schemas.microsoft.com/office/drawing/2014/main" id="{D2D625EE-6918-482D-879C-B1B5C078A30B}"/>
              </a:ext>
            </a:extLst>
          </p:cNvPr>
          <p:cNvSpPr/>
          <p:nvPr userDrawn="1"/>
        </p:nvSpPr>
        <p:spPr>
          <a:xfrm>
            <a:off x="1648379" y="1534177"/>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1" name="63Bar 3">
            <a:extLst>
              <a:ext uri="{FF2B5EF4-FFF2-40B4-BE49-F238E27FC236}">
                <a16:creationId xmlns="" xmlns:a16="http://schemas.microsoft.com/office/drawing/2014/main" id="{D2D625EE-6918-482D-879C-B1B5C078A30B}"/>
              </a:ext>
            </a:extLst>
          </p:cNvPr>
          <p:cNvSpPr/>
          <p:nvPr userDrawn="1"/>
        </p:nvSpPr>
        <p:spPr>
          <a:xfrm>
            <a:off x="1648379" y="1749121"/>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2" name="Isosceles Triangle 61">
            <a:extLst>
              <a:ext uri="{FF2B5EF4-FFF2-40B4-BE49-F238E27FC236}">
                <a16:creationId xmlns:a16="http://schemas.microsoft.com/office/drawing/2014/main" xmlns="" id="{7AF1710F-2E89-4AD6-8F7A-F879BEB5508B}"/>
              </a:ext>
            </a:extLst>
          </p:cNvPr>
          <p:cNvSpPr/>
          <p:nvPr userDrawn="1"/>
        </p:nvSpPr>
        <p:spPr>
          <a:xfrm>
            <a:off x="2522030" y="1118422"/>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3" name="Isosceles Triangle 62">
            <a:extLst>
              <a:ext uri="{FF2B5EF4-FFF2-40B4-BE49-F238E27FC236}">
                <a16:creationId xmlns:a16="http://schemas.microsoft.com/office/drawing/2014/main" xmlns="" id="{7AF1710F-2E89-4AD6-8F7A-F879BEB5508B}"/>
              </a:ext>
            </a:extLst>
          </p:cNvPr>
          <p:cNvSpPr/>
          <p:nvPr userDrawn="1"/>
        </p:nvSpPr>
        <p:spPr>
          <a:xfrm>
            <a:off x="2522030" y="1335176"/>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4" name="Isosceles Triangle 63">
            <a:extLst>
              <a:ext uri="{FF2B5EF4-FFF2-40B4-BE49-F238E27FC236}">
                <a16:creationId xmlns:a16="http://schemas.microsoft.com/office/drawing/2014/main" xmlns="" id="{7AF1710F-2E89-4AD6-8F7A-F879BEB5508B}"/>
              </a:ext>
            </a:extLst>
          </p:cNvPr>
          <p:cNvSpPr/>
          <p:nvPr userDrawn="1"/>
        </p:nvSpPr>
        <p:spPr>
          <a:xfrm>
            <a:off x="2522030" y="1550718"/>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5" name="Isosceles Triangle 64">
            <a:extLst>
              <a:ext uri="{FF2B5EF4-FFF2-40B4-BE49-F238E27FC236}">
                <a16:creationId xmlns:a16="http://schemas.microsoft.com/office/drawing/2014/main" xmlns="" id="{7AF1710F-2E89-4AD6-8F7A-F879BEB5508B}"/>
              </a:ext>
            </a:extLst>
          </p:cNvPr>
          <p:cNvSpPr/>
          <p:nvPr userDrawn="1"/>
        </p:nvSpPr>
        <p:spPr>
          <a:xfrm>
            <a:off x="2522030" y="1767476"/>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6" name="HTextbox 3">
            <a:extLst>
              <a:ext uri="{FF2B5EF4-FFF2-40B4-BE49-F238E27FC236}">
                <a16:creationId xmlns="" xmlns:a16="http://schemas.microsoft.com/office/drawing/2014/main" id="{AEFB8385-F8DD-453A-82C7-069CA83C35DC}"/>
              </a:ext>
            </a:extLst>
          </p:cNvPr>
          <p:cNvSpPr txBox="1"/>
          <p:nvPr userDrawn="1"/>
        </p:nvSpPr>
        <p:spPr>
          <a:xfrm>
            <a:off x="712933" y="1966894"/>
            <a:ext cx="873958"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smtClean="0">
                <a:solidFill>
                  <a:prstClr val="black"/>
                </a:solidFill>
                <a:cs typeface="Arial" pitchFamily="34" charset="0"/>
              </a:rPr>
              <a:t>Live Training *</a:t>
            </a:r>
            <a:endParaRPr lang="en-US" sz="1000" b="1" dirty="0">
              <a:solidFill>
                <a:prstClr val="black"/>
              </a:solidFill>
              <a:cs typeface="Arial" pitchFamily="34" charset="0"/>
            </a:endParaRPr>
          </a:p>
        </p:txBody>
      </p:sp>
      <p:sp>
        <p:nvSpPr>
          <p:cNvPr id="67" name="63Bar 3">
            <a:extLst>
              <a:ext uri="{FF2B5EF4-FFF2-40B4-BE49-F238E27FC236}">
                <a16:creationId xmlns="" xmlns:a16="http://schemas.microsoft.com/office/drawing/2014/main" id="{D2D625EE-6918-482D-879C-B1B5C078A30B}"/>
              </a:ext>
            </a:extLst>
          </p:cNvPr>
          <p:cNvSpPr/>
          <p:nvPr userDrawn="1"/>
        </p:nvSpPr>
        <p:spPr>
          <a:xfrm>
            <a:off x="1648377" y="1960793"/>
            <a:ext cx="2257114" cy="147938"/>
          </a:xfrm>
          <a:prstGeom prst="rect">
            <a:avLst/>
          </a:prstGeom>
          <a:pattFill prst="wdUpDiag">
            <a:fgClr>
              <a:srgbClr val="92D050"/>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8" name="Isosceles Triangle 67">
            <a:extLst>
              <a:ext uri="{FF2B5EF4-FFF2-40B4-BE49-F238E27FC236}">
                <a16:creationId xmlns:a16="http://schemas.microsoft.com/office/drawing/2014/main" xmlns="" id="{7AF1710F-2E89-4AD6-8F7A-F879BEB5508B}"/>
              </a:ext>
            </a:extLst>
          </p:cNvPr>
          <p:cNvSpPr/>
          <p:nvPr userDrawn="1"/>
        </p:nvSpPr>
        <p:spPr>
          <a:xfrm>
            <a:off x="2522028" y="1979146"/>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2" name="TextBox 1"/>
          <p:cNvSpPr txBox="1"/>
          <p:nvPr userDrawn="1"/>
        </p:nvSpPr>
        <p:spPr>
          <a:xfrm>
            <a:off x="4260831" y="1836532"/>
            <a:ext cx="1466922" cy="249299"/>
          </a:xfrm>
          <a:prstGeom prst="rect">
            <a:avLst/>
          </a:prstGeom>
          <a:noFill/>
        </p:spPr>
        <p:txBody>
          <a:bodyPr wrap="square" lIns="0" tIns="0" rIns="0" bIns="0" rtlCol="0" anchor="t">
            <a:spAutoFit/>
          </a:bodyPr>
          <a:lstStyle/>
          <a:p>
            <a:pPr algn="ctr" defTabSz="914344" fontAlgn="base">
              <a:lnSpc>
                <a:spcPct val="90000"/>
              </a:lnSpc>
              <a:spcBef>
                <a:spcPct val="0"/>
              </a:spcBef>
              <a:spcAft>
                <a:spcPct val="0"/>
              </a:spcAft>
            </a:pPr>
            <a:r>
              <a:rPr lang="en-US" sz="900" b="1" dirty="0" smtClean="0">
                <a:solidFill>
                  <a:prstClr val="black"/>
                </a:solidFill>
                <a:cs typeface="Arial" pitchFamily="34" charset="0"/>
              </a:rPr>
              <a:t>* Not Depicted on STE Strategic Roadmap</a:t>
            </a:r>
            <a:endParaRPr lang="en-US" sz="900" b="1" dirty="0">
              <a:solidFill>
                <a:prstClr val="black"/>
              </a:solidFill>
              <a:cs typeface="Arial" pitchFamily="34" charset="0"/>
            </a:endParaRPr>
          </a:p>
        </p:txBody>
      </p:sp>
      <p:sp>
        <p:nvSpPr>
          <p:cNvPr id="69" name="Rounded Rectangle 68"/>
          <p:cNvSpPr/>
          <p:nvPr userDrawn="1"/>
        </p:nvSpPr>
        <p:spPr>
          <a:xfrm>
            <a:off x="921745" y="2501048"/>
            <a:ext cx="5102966" cy="1141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266"/>
            <a:endParaRPr lang="en-US" sz="1080">
              <a:solidFill>
                <a:prstClr val="white"/>
              </a:solidFill>
            </a:endParaRPr>
          </a:p>
        </p:txBody>
      </p:sp>
      <p:sp>
        <p:nvSpPr>
          <p:cNvPr id="70" name="Rounded Rectangle 69"/>
          <p:cNvSpPr/>
          <p:nvPr userDrawn="1"/>
        </p:nvSpPr>
        <p:spPr>
          <a:xfrm>
            <a:off x="923523" y="2641148"/>
            <a:ext cx="5102966" cy="1141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266"/>
            <a:endParaRPr lang="en-US" sz="1080">
              <a:solidFill>
                <a:prstClr val="white"/>
              </a:solidFill>
            </a:endParaRPr>
          </a:p>
        </p:txBody>
      </p:sp>
    </p:spTree>
    <p:extLst>
      <p:ext uri="{BB962C8B-B14F-4D97-AF65-F5344CB8AC3E}">
        <p14:creationId xmlns:p14="http://schemas.microsoft.com/office/powerpoint/2010/main" val="1756707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5197477"/>
            <a:ext cx="9156700" cy="1670050"/>
          </a:xfrm>
          <a:prstGeom prst="rect">
            <a:avLst/>
          </a:prstGeom>
          <a:noFill/>
          <a:ln w="9525">
            <a:noFill/>
            <a:miter lim="800000"/>
            <a:headEnd/>
            <a:tailEnd/>
          </a:ln>
          <a:effectLst/>
        </p:spPr>
      </p:pic>
      <p:sp>
        <p:nvSpPr>
          <p:cNvPr id="20" name="Rectangle 89"/>
          <p:cNvSpPr>
            <a:spLocks noChangeArrowheads="1"/>
          </p:cNvSpPr>
          <p:nvPr/>
        </p:nvSpPr>
        <p:spPr bwMode="auto">
          <a:xfrm>
            <a:off x="123826" y="342903"/>
            <a:ext cx="8839200" cy="492443"/>
          </a:xfrm>
          <a:prstGeom prst="rect">
            <a:avLst/>
          </a:prstGeom>
          <a:noFill/>
          <a:ln w="12700">
            <a:noFill/>
            <a:miter lim="800000"/>
            <a:headEnd/>
            <a:tailEnd/>
          </a:ln>
          <a:effectLst/>
        </p:spPr>
        <p:txBody>
          <a:bodyPr wrap="square" lIns="0" tIns="0" rIns="0" bIns="0">
            <a:spAutoFit/>
          </a:bodyPr>
          <a:lstStyle/>
          <a:p>
            <a:pPr defTabSz="914266" eaLnBrk="0" hangingPunct="0">
              <a:defRPr/>
            </a:pPr>
            <a:r>
              <a:rPr lang="en-US" altLang="en-US" sz="3200" b="1" i="1" spc="500" dirty="0">
                <a:solidFill>
                  <a:srgbClr val="4F81BD">
                    <a:lumMod val="75000"/>
                  </a:srgbClr>
                </a:solidFill>
                <a:effectLst>
                  <a:outerShdw blurRad="38100" dist="38100" dir="2700000" algn="tl">
                    <a:srgbClr val="000000">
                      <a:alpha val="43137"/>
                    </a:srgbClr>
                  </a:outerShdw>
                </a:effectLst>
                <a:latin typeface="Arial Black" pitchFamily="34" charset="0"/>
                <a:ea typeface="Kozuka Gothic Pro B" pitchFamily="34" charset="-128"/>
                <a:cs typeface="Arial" pitchFamily="34" charset="0"/>
              </a:rPr>
              <a:t>Army Science &amp; Technology</a:t>
            </a:r>
          </a:p>
        </p:txBody>
      </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 y="-9524"/>
            <a:ext cx="9182100" cy="122236"/>
          </a:xfrm>
          <a:prstGeom prst="rect">
            <a:avLst/>
          </a:prstGeom>
          <a:noFill/>
          <a:ln w="9525">
            <a:noFill/>
            <a:miter lim="800000"/>
            <a:headEnd/>
            <a:tailEnd/>
          </a:ln>
          <a:effectLst/>
        </p:spPr>
      </p:pic>
      <p:pic>
        <p:nvPicPr>
          <p:cNvPr id="7" name="Picture 2" descr="C:\Users\ahmadna\Desktop\Branding\ASAALT_color.png"/>
          <p:cNvPicPr>
            <a:picLocks noChangeAspect="1" noChangeArrowheads="1"/>
          </p:cNvPicPr>
          <p:nvPr userDrawn="1"/>
        </p:nvPicPr>
        <p:blipFill>
          <a:blip r:embed="rId4" cstate="print"/>
          <a:srcRect l="4860" t="2500" r="4956" b="4500"/>
          <a:stretch>
            <a:fillRect/>
          </a:stretch>
        </p:blipFill>
        <p:spPr bwMode="auto">
          <a:xfrm>
            <a:off x="8365334" y="14666"/>
            <a:ext cx="760072" cy="76182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28578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 descr="C:\Users\ahmadna\Desktop\Picture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4" name="TextBox 3"/>
          <p:cNvSpPr txBox="1"/>
          <p:nvPr userDrawn="1"/>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pic>
        <p:nvPicPr>
          <p:cNvPr id="5" name="Picture 2" descr="C:\Users\ahmadna\Desktop\Branding\ASAALT_color.png"/>
          <p:cNvPicPr>
            <a:picLocks noChangeAspect="1" noChangeArrowheads="1"/>
          </p:cNvPicPr>
          <p:nvPr userDrawn="1"/>
        </p:nvPicPr>
        <p:blipFill>
          <a:blip r:embed="rId3" cstate="print"/>
          <a:srcRect l="4860" t="2500" r="4956" b="4500"/>
          <a:stretch>
            <a:fillRect/>
          </a:stretch>
        </p:blipFill>
        <p:spPr bwMode="auto">
          <a:xfrm>
            <a:off x="21434" y="-4384"/>
            <a:ext cx="760072" cy="761828"/>
          </a:xfrm>
          <a:prstGeom prst="rect">
            <a:avLst/>
          </a:prstGeom>
          <a:noFill/>
          <a:effectLst>
            <a:outerShdw blurRad="63500" sx="102000" sy="102000" algn="ctr" rotWithShape="0">
              <a:prstClr val="black">
                <a:alpha val="42000"/>
              </a:prstClr>
            </a:outerShdw>
          </a:effectLst>
        </p:spPr>
      </p:pic>
    </p:spTree>
    <p:extLst>
      <p:ext uri="{BB962C8B-B14F-4D97-AF65-F5344CB8AC3E}">
        <p14:creationId xmlns:p14="http://schemas.microsoft.com/office/powerpoint/2010/main" val="720682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pic>
        <p:nvPicPr>
          <p:cNvPr id="4" name="Picture 1" descr="Bottom Ba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6534151"/>
            <a:ext cx="9131300" cy="323850"/>
          </a:xfrm>
          <a:prstGeom prst="rect">
            <a:avLst/>
          </a:prstGeom>
          <a:noFill/>
          <a:ln w="9525">
            <a:noFill/>
            <a:miter lim="800000"/>
            <a:headEnd/>
            <a:tailEnd/>
          </a:ln>
        </p:spPr>
      </p:pic>
      <p:sp>
        <p:nvSpPr>
          <p:cNvPr id="5" name="Rounded Rectangle 4"/>
          <p:cNvSpPr/>
          <p:nvPr/>
        </p:nvSpPr>
        <p:spPr>
          <a:xfrm>
            <a:off x="2" y="28577"/>
            <a:ext cx="9144000" cy="764526"/>
          </a:xfrm>
          <a:prstGeom prst="roundRect">
            <a:avLst>
              <a:gd name="adj" fmla="val 0"/>
            </a:avLst>
          </a:prstGeom>
          <a:gradFill flip="none" rotWithShape="1">
            <a:gsLst>
              <a:gs pos="55000">
                <a:schemeClr val="bg1"/>
              </a:gs>
              <a:gs pos="100000">
                <a:schemeClr val="bg1">
                  <a:lumMod val="85000"/>
                </a:schemeClr>
              </a:gs>
            </a:gsLst>
            <a:lin ang="5400000" scaled="0"/>
            <a:tileRect/>
          </a:gradFill>
          <a:ln w="19050">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266" eaLnBrk="0" fontAlgn="base" hangingPunct="0">
              <a:lnSpc>
                <a:spcPct val="80000"/>
              </a:lnSpc>
              <a:spcBef>
                <a:spcPct val="0"/>
              </a:spcBef>
              <a:spcAft>
                <a:spcPct val="0"/>
              </a:spcAft>
              <a:defRPr/>
            </a:pPr>
            <a:endParaRPr lang="en-US" sz="2800" b="1" i="1" dirty="0">
              <a:solidFill>
                <a:prstClr val="black"/>
              </a:solidFill>
            </a:endParaRPr>
          </a:p>
        </p:txBody>
      </p:sp>
      <p:sp>
        <p:nvSpPr>
          <p:cNvPr id="6" name="TextBox 5"/>
          <p:cNvSpPr txBox="1"/>
          <p:nvPr/>
        </p:nvSpPr>
        <p:spPr>
          <a:xfrm>
            <a:off x="8990977" y="6453190"/>
            <a:ext cx="143501" cy="141577"/>
          </a:xfrm>
          <a:prstGeom prst="rect">
            <a:avLst/>
          </a:prstGeom>
          <a:noFill/>
        </p:spPr>
        <p:txBody>
          <a:bodyPr wrap="none" lIns="9144" tIns="9144" rIns="9144" bIns="9144">
            <a:spAutoFit/>
          </a:bodyPr>
          <a:lstStyle/>
          <a:p>
            <a:pPr algn="r" defTabSz="914266" eaLnBrk="0" hangingPunct="0">
              <a:defRPr/>
            </a:pPr>
            <a:fld id="{9E3E87BF-4570-46FC-8918-A40C2910C3E9}" type="slidenum">
              <a:rPr lang="en-US" sz="800" b="1" i="1">
                <a:solidFill>
                  <a:prstClr val="black"/>
                </a:solidFill>
                <a:latin typeface="Myriad Pro" pitchFamily="34" charset="0"/>
                <a:cs typeface="Arial" charset="0"/>
              </a:rPr>
              <a:pPr algn="r" defTabSz="914266" eaLnBrk="0" hangingPunct="0">
                <a:defRPr/>
              </a:pPr>
              <a:t>‹#›</a:t>
            </a:fld>
            <a:endParaRPr lang="en-US" sz="800" b="1" i="1" dirty="0">
              <a:solidFill>
                <a:prstClr val="black"/>
              </a:solidFill>
              <a:latin typeface="Myriad Pro" pitchFamily="34" charset="0"/>
              <a:cs typeface="Arial" charset="0"/>
            </a:endParaRPr>
          </a:p>
        </p:txBody>
      </p:sp>
      <p:cxnSp>
        <p:nvCxnSpPr>
          <p:cNvPr id="7" name="Straight Connector 6"/>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32" name="Title 31"/>
          <p:cNvSpPr>
            <a:spLocks noGrp="1"/>
          </p:cNvSpPr>
          <p:nvPr>
            <p:ph type="title"/>
          </p:nvPr>
        </p:nvSpPr>
        <p:spPr>
          <a:xfrm>
            <a:off x="304800" y="10633"/>
            <a:ext cx="8731624" cy="786810"/>
          </a:xfrm>
          <a:prstGeom prst="rect">
            <a:avLst/>
          </a:prstGeom>
        </p:spPr>
        <p:txBody>
          <a:bodyPr anchor="ctr"/>
          <a:lstStyle>
            <a:lvl1pPr>
              <a:lnSpc>
                <a:spcPct val="80000"/>
              </a:lnSpc>
              <a:defRPr sz="3600" b="1" i="1">
                <a:latin typeface="Calibri" pitchFamily="34" charset="0"/>
              </a:defRPr>
            </a:lvl1pPr>
          </a:lstStyle>
          <a:p>
            <a:r>
              <a:rPr lang="en-US" dirty="0"/>
              <a:t>Click to edit Master title style</a:t>
            </a:r>
          </a:p>
        </p:txBody>
      </p:sp>
      <p:sp>
        <p:nvSpPr>
          <p:cNvPr id="34" name="Text Placeholder 33"/>
          <p:cNvSpPr>
            <a:spLocks noGrp="1"/>
          </p:cNvSpPr>
          <p:nvPr>
            <p:ph type="body" sz="quarter" idx="10"/>
          </p:nvPr>
        </p:nvSpPr>
        <p:spPr>
          <a:xfrm>
            <a:off x="187452" y="905895"/>
            <a:ext cx="8769096" cy="5613782"/>
          </a:xfrm>
          <a:prstGeom prst="rect">
            <a:avLst/>
          </a:prstGeom>
        </p:spPr>
        <p:txBody>
          <a:bodyPr/>
          <a:lstStyle>
            <a:lvl1pPr marL="228586" indent="-228586">
              <a:lnSpc>
                <a:spcPct val="90000"/>
              </a:lnSpc>
              <a:spcBef>
                <a:spcPts val="600"/>
              </a:spcBef>
              <a:spcAft>
                <a:spcPts val="0"/>
              </a:spcAft>
              <a:defRPr sz="2800" b="1">
                <a:latin typeface="Arial" pitchFamily="34" charset="0"/>
                <a:cs typeface="Arial" pitchFamily="34" charset="0"/>
              </a:defRPr>
            </a:lvl1pPr>
            <a:lvl2pPr marL="685758" indent="-228586">
              <a:lnSpc>
                <a:spcPct val="90000"/>
              </a:lnSpc>
              <a:spcBef>
                <a:spcPts val="600"/>
              </a:spcBef>
              <a:spcAft>
                <a:spcPts val="0"/>
              </a:spcAft>
              <a:defRPr sz="2400" b="1">
                <a:latin typeface="Arial" pitchFamily="34" charset="0"/>
                <a:cs typeface="Arial" pitchFamily="34" charset="0"/>
              </a:defRPr>
            </a:lvl2pPr>
            <a:lvl3pPr>
              <a:lnSpc>
                <a:spcPct val="90000"/>
              </a:lnSpc>
              <a:spcBef>
                <a:spcPts val="600"/>
              </a:spcBef>
              <a:spcAft>
                <a:spcPts val="0"/>
              </a:spcAft>
              <a:defRPr sz="2000" b="1">
                <a:latin typeface="Arial" pitchFamily="34" charset="0"/>
                <a:cs typeface="Arial" pitchFamily="34" charset="0"/>
              </a:defRPr>
            </a:lvl3pPr>
            <a:lvl4pPr>
              <a:lnSpc>
                <a:spcPct val="90000"/>
              </a:lnSpc>
              <a:spcBef>
                <a:spcPts val="600"/>
              </a:spcBef>
              <a:spcAft>
                <a:spcPts val="0"/>
              </a:spcAft>
              <a:defRPr sz="1800" b="1">
                <a:latin typeface="Arial" pitchFamily="34" charset="0"/>
                <a:cs typeface="Arial" pitchFamily="34" charset="0"/>
              </a:defRPr>
            </a:lvl4pPr>
            <a:lvl5pPr>
              <a:lnSpc>
                <a:spcPct val="90000"/>
              </a:lnSpc>
              <a:spcBef>
                <a:spcPts val="600"/>
              </a:spcBef>
              <a:spcAft>
                <a:spcPts val="0"/>
              </a:spcAft>
              <a:defRPr sz="1800" b="1">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4" descr="C:\Users\ahmadna\Desktop\Army\Army logo_hires.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4" y="6"/>
            <a:ext cx="790576" cy="790576"/>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71674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4"/>
            <a:ext cx="7886700" cy="1325564"/>
          </a:xfrm>
          <a:prstGeom prst="rect">
            <a:avLst/>
          </a:prstGeom>
        </p:spPr>
        <p:txBody>
          <a:bodyPr/>
          <a:lstStyle/>
          <a:p>
            <a:r>
              <a:rPr lang="en-US"/>
              <a:t>Click to edit Master title style</a:t>
            </a:r>
          </a:p>
        </p:txBody>
      </p:sp>
      <p:sp>
        <p:nvSpPr>
          <p:cNvPr id="3" name="Date Placeholder 4"/>
          <p:cNvSpPr>
            <a:spLocks noGrp="1"/>
          </p:cNvSpPr>
          <p:nvPr>
            <p:ph type="dt" sz="half" idx="10"/>
          </p:nvPr>
        </p:nvSpPr>
        <p:spPr>
          <a:xfrm>
            <a:off x="0" y="6583364"/>
            <a:ext cx="838200" cy="274636"/>
          </a:xfrm>
          <a:prstGeom prst="rect">
            <a:avLst/>
          </a:prstGeom>
        </p:spPr>
        <p:txBody>
          <a:bodyPr/>
          <a:lstStyle>
            <a:lvl1pPr>
              <a:defRPr/>
            </a:lvl1pPr>
          </a:lstStyle>
          <a:p>
            <a:pPr defTabSz="914266" eaLnBrk="0" fontAlgn="base" hangingPunct="0">
              <a:spcBef>
                <a:spcPct val="0"/>
              </a:spcBef>
              <a:spcAft>
                <a:spcPct val="0"/>
              </a:spcAft>
              <a:defRPr/>
            </a:pPr>
            <a:fld id="{5E317AD1-92D8-4B2C-8A12-DF946B2A17DA}" type="datetime1">
              <a:rPr lang="en-US" sz="1400" b="1" i="1">
                <a:solidFill>
                  <a:prstClr val="black"/>
                </a:solidFill>
                <a:cs typeface="Arial" charset="0"/>
              </a:rPr>
              <a:pPr defTabSz="914266" eaLnBrk="0" fontAlgn="base" hangingPunct="0">
                <a:spcBef>
                  <a:spcPct val="0"/>
                </a:spcBef>
                <a:spcAft>
                  <a:spcPct val="0"/>
                </a:spcAft>
                <a:defRPr/>
              </a:pPr>
              <a:t>5/16/2019</a:t>
            </a:fld>
            <a:endParaRPr lang="en-US" sz="1400" b="1" i="1" dirty="0">
              <a:solidFill>
                <a:prstClr val="black"/>
              </a:solidFill>
              <a:cs typeface="Arial" charset="0"/>
            </a:endParaRPr>
          </a:p>
        </p:txBody>
      </p:sp>
      <p:sp>
        <p:nvSpPr>
          <p:cNvPr id="4" name="Slide Number Placeholder 5"/>
          <p:cNvSpPr>
            <a:spLocks noGrp="1"/>
          </p:cNvSpPr>
          <p:nvPr>
            <p:ph type="sldNum" sz="quarter" idx="11"/>
          </p:nvPr>
        </p:nvSpPr>
        <p:spPr>
          <a:xfrm>
            <a:off x="8534400" y="6583364"/>
            <a:ext cx="609600" cy="274636"/>
          </a:xfrm>
          <a:prstGeom prst="rect">
            <a:avLst/>
          </a:prstGeom>
        </p:spPr>
        <p:txBody>
          <a:bodyPr/>
          <a:lstStyle>
            <a:lvl1pPr>
              <a:defRPr/>
            </a:lvl1pPr>
          </a:lstStyle>
          <a:p>
            <a:pPr defTabSz="914266" eaLnBrk="0" fontAlgn="base" hangingPunct="0">
              <a:spcBef>
                <a:spcPct val="0"/>
              </a:spcBef>
              <a:spcAft>
                <a:spcPct val="0"/>
              </a:spcAft>
              <a:defRPr/>
            </a:pPr>
            <a:fld id="{1C8A8D68-58E4-48F6-82DD-BB6CA6352227}" type="slidenum">
              <a:rPr lang="en-US" sz="1400" b="1" i="1">
                <a:solidFill>
                  <a:prstClr val="black"/>
                </a:solidFill>
                <a:cs typeface="Arial" charset="0"/>
              </a:rPr>
              <a:pPr defTabSz="914266" eaLnBrk="0" fontAlgn="base" hangingPunct="0">
                <a:spcBef>
                  <a:spcPct val="0"/>
                </a:spcBef>
                <a:spcAft>
                  <a:spcPct val="0"/>
                </a:spcAft>
                <a:defRPr/>
              </a:pPr>
              <a:t>‹#›</a:t>
            </a:fld>
            <a:endParaRPr lang="en-US" sz="1400" b="1" i="1" dirty="0">
              <a:solidFill>
                <a:prstClr val="black"/>
              </a:solidFill>
              <a:cs typeface="Arial" charset="0"/>
            </a:endParaRPr>
          </a:p>
        </p:txBody>
      </p:sp>
    </p:spTree>
    <p:extLst>
      <p:ext uri="{BB962C8B-B14F-4D97-AF65-F5344CB8AC3E}">
        <p14:creationId xmlns:p14="http://schemas.microsoft.com/office/powerpoint/2010/main" val="4248734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4"/>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2"/>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90"/>
            <a:ext cx="4038600" cy="21875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0" y="6583364"/>
            <a:ext cx="838200" cy="274636"/>
          </a:xfrm>
          <a:prstGeom prst="rect">
            <a:avLst/>
          </a:prstGeom>
        </p:spPr>
        <p:txBody>
          <a:bodyPr/>
          <a:lstStyle>
            <a:lvl1pPr>
              <a:defRPr/>
            </a:lvl1pPr>
          </a:lstStyle>
          <a:p>
            <a:pPr defTabSz="914266" eaLnBrk="0" fontAlgn="base" hangingPunct="0">
              <a:spcBef>
                <a:spcPct val="0"/>
              </a:spcBef>
              <a:spcAft>
                <a:spcPct val="0"/>
              </a:spcAft>
              <a:defRPr/>
            </a:pPr>
            <a:fld id="{CCDE10AC-8C25-458F-8217-FEB8954EDDDC}" type="datetime1">
              <a:rPr lang="en-US" sz="1400" b="1" i="1">
                <a:solidFill>
                  <a:prstClr val="black"/>
                </a:solidFill>
                <a:cs typeface="Arial" charset="0"/>
              </a:rPr>
              <a:pPr defTabSz="914266" eaLnBrk="0" fontAlgn="base" hangingPunct="0">
                <a:spcBef>
                  <a:spcPct val="0"/>
                </a:spcBef>
                <a:spcAft>
                  <a:spcPct val="0"/>
                </a:spcAft>
                <a:defRPr/>
              </a:pPr>
              <a:t>5/16/2019</a:t>
            </a:fld>
            <a:endParaRPr lang="en-US" sz="1400" b="1" i="1" dirty="0">
              <a:solidFill>
                <a:prstClr val="black"/>
              </a:solidFill>
              <a:cs typeface="Arial" charset="0"/>
            </a:endParaRPr>
          </a:p>
        </p:txBody>
      </p:sp>
      <p:sp>
        <p:nvSpPr>
          <p:cNvPr id="7" name="Slide Number Placeholder 5"/>
          <p:cNvSpPr>
            <a:spLocks noGrp="1"/>
          </p:cNvSpPr>
          <p:nvPr>
            <p:ph type="sldNum" sz="quarter" idx="11"/>
          </p:nvPr>
        </p:nvSpPr>
        <p:spPr>
          <a:xfrm>
            <a:off x="8534400" y="6583364"/>
            <a:ext cx="609600" cy="274636"/>
          </a:xfrm>
          <a:prstGeom prst="rect">
            <a:avLst/>
          </a:prstGeom>
        </p:spPr>
        <p:txBody>
          <a:bodyPr/>
          <a:lstStyle>
            <a:lvl1pPr>
              <a:defRPr/>
            </a:lvl1pPr>
          </a:lstStyle>
          <a:p>
            <a:pPr defTabSz="914266" eaLnBrk="0" fontAlgn="base" hangingPunct="0">
              <a:spcBef>
                <a:spcPct val="0"/>
              </a:spcBef>
              <a:spcAft>
                <a:spcPct val="0"/>
              </a:spcAft>
              <a:defRPr/>
            </a:pPr>
            <a:fld id="{E4F2820C-FBED-4CC2-9BA4-A26D6C744EF4}" type="slidenum">
              <a:rPr lang="en-US" sz="1400" b="1" i="1">
                <a:solidFill>
                  <a:prstClr val="black"/>
                </a:solidFill>
                <a:cs typeface="Arial" charset="0"/>
              </a:rPr>
              <a:pPr defTabSz="914266" eaLnBrk="0" fontAlgn="base" hangingPunct="0">
                <a:spcBef>
                  <a:spcPct val="0"/>
                </a:spcBef>
                <a:spcAft>
                  <a:spcPct val="0"/>
                </a:spcAft>
                <a:defRPr/>
              </a:pPr>
              <a:t>‹#›</a:t>
            </a:fld>
            <a:endParaRPr lang="en-US" sz="1400" b="1" i="1" dirty="0">
              <a:solidFill>
                <a:prstClr val="black"/>
              </a:solidFill>
              <a:cs typeface="Arial" charset="0"/>
            </a:endParaRPr>
          </a:p>
        </p:txBody>
      </p:sp>
    </p:spTree>
    <p:extLst>
      <p:ext uri="{BB962C8B-B14F-4D97-AF65-F5344CB8AC3E}">
        <p14:creationId xmlns:p14="http://schemas.microsoft.com/office/powerpoint/2010/main" val="146524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terior Slide - Title &amp; 1-Column Content">
    <p:spTree>
      <p:nvGrpSpPr>
        <p:cNvPr id="1" name=""/>
        <p:cNvGrpSpPr/>
        <p:nvPr/>
      </p:nvGrpSpPr>
      <p:grpSpPr>
        <a:xfrm>
          <a:off x="0" y="0"/>
          <a:ext cx="0" cy="0"/>
          <a:chOff x="0" y="0"/>
          <a:chExt cx="0" cy="0"/>
        </a:xfrm>
      </p:grpSpPr>
      <p:sp>
        <p:nvSpPr>
          <p:cNvPr id="4" name="Content Placeholder 5"/>
          <p:cNvSpPr>
            <a:spLocks noGrp="1"/>
          </p:cNvSpPr>
          <p:nvPr>
            <p:ph sz="quarter" idx="10"/>
          </p:nvPr>
        </p:nvSpPr>
        <p:spPr>
          <a:xfrm>
            <a:off x="228600" y="1295401"/>
            <a:ext cx="8686800" cy="1717393"/>
          </a:xfrm>
          <a:prstGeom prst="rect">
            <a:avLst/>
          </a:prstGeom>
        </p:spPr>
        <p:txBody>
          <a:bodyPr wrap="square">
            <a:spAutoFit/>
          </a:bodyPr>
          <a:lstStyle>
            <a:lvl1pPr marL="230174" indent="-230174">
              <a:defRPr sz="2400">
                <a:latin typeface="Arial Black" pitchFamily="34" charset="0"/>
              </a:defRPr>
            </a:lvl1pPr>
            <a:lvl2pPr marL="511144" indent="-280970">
              <a:buFont typeface="Arial" pitchFamily="34" charset="0"/>
              <a:buChar char="–"/>
              <a:defRPr sz="2000"/>
            </a:lvl2pPr>
            <a:lvl3pPr marL="741318" indent="-230174">
              <a:defRPr sz="1800"/>
            </a:lvl3pPr>
            <a:lvl4pPr marL="971490" indent="-230174">
              <a:defRPr sz="1600"/>
            </a:lvl4pPr>
            <a:lvl5pPr marL="1260398" indent="-288906">
              <a:buFont typeface="Arial" pitchFamily="34" charset="0"/>
              <a:buChar char="•"/>
              <a:tabLs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2514600" y="131064"/>
            <a:ext cx="4572000" cy="762000"/>
          </a:xfrm>
          <a:prstGeom prst="rect">
            <a:avLst/>
          </a:prstGeom>
        </p:spPr>
        <p:txBody>
          <a:bodyPr/>
          <a:lstStyle>
            <a:lvl1pPr algn="l">
              <a:lnSpc>
                <a:spcPts val="2500"/>
              </a:lnSpc>
              <a:defRPr sz="2300">
                <a:solidFill>
                  <a:schemeClr val="bg1"/>
                </a:solidFill>
                <a:latin typeface="Arial Black" pitchFamily="34" charset="0"/>
              </a:defRPr>
            </a:lvl1pPr>
          </a:lstStyle>
          <a:p>
            <a:r>
              <a:rPr lang="en-US" dirty="0"/>
              <a:t>Click to edit Master title style</a:t>
            </a:r>
          </a:p>
        </p:txBody>
      </p:sp>
    </p:spTree>
    <p:extLst>
      <p:ext uri="{BB962C8B-B14F-4D97-AF65-F5344CB8AC3E}">
        <p14:creationId xmlns:p14="http://schemas.microsoft.com/office/powerpoint/2010/main" val="1575209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
            <a:ext cx="8229600" cy="63976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54617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Interior Slide - Title Only">
    <p:spTree>
      <p:nvGrpSpPr>
        <p:cNvPr id="1" name=""/>
        <p:cNvGrpSpPr/>
        <p:nvPr/>
      </p:nvGrpSpPr>
      <p:grpSpPr>
        <a:xfrm>
          <a:off x="0" y="0"/>
          <a:ext cx="0" cy="0"/>
          <a:chOff x="0" y="0"/>
          <a:chExt cx="0" cy="0"/>
        </a:xfrm>
      </p:grpSpPr>
      <p:sp>
        <p:nvSpPr>
          <p:cNvPr id="5" name="Title 1"/>
          <p:cNvSpPr>
            <a:spLocks noGrp="1"/>
          </p:cNvSpPr>
          <p:nvPr>
            <p:ph type="title"/>
          </p:nvPr>
        </p:nvSpPr>
        <p:spPr>
          <a:xfrm>
            <a:off x="1160586" y="76200"/>
            <a:ext cx="6400800" cy="762000"/>
          </a:xfrm>
          <a:prstGeom prst="rect">
            <a:avLst/>
          </a:prstGeom>
        </p:spPr>
        <p:txBody>
          <a:bodyPr/>
          <a:lstStyle>
            <a:lvl1pPr algn="ctr">
              <a:defRPr sz="2800" b="0">
                <a:solidFill>
                  <a:schemeClr val="bg1"/>
                </a:solidFill>
                <a:latin typeface="Arial Bold" panose="020B0704020202020204" pitchFamily="34" charset="0"/>
                <a:cs typeface="Arial Bold" panose="020B07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7988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smtClean="0"/>
              <a:t>SECTION SUBTITLE GOES HERE</a:t>
            </a:r>
          </a:p>
        </p:txBody>
      </p:sp>
    </p:spTree>
    <p:extLst>
      <p:ext uri="{BB962C8B-B14F-4D97-AF65-F5344CB8AC3E}">
        <p14:creationId xmlns:p14="http://schemas.microsoft.com/office/powerpoint/2010/main" val="34007134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terior Slide - Quad Chart">
    <p:spTree>
      <p:nvGrpSpPr>
        <p:cNvPr id="1" name=""/>
        <p:cNvGrpSpPr/>
        <p:nvPr/>
      </p:nvGrpSpPr>
      <p:grpSpPr>
        <a:xfrm>
          <a:off x="0" y="0"/>
          <a:ext cx="0" cy="0"/>
          <a:chOff x="0" y="0"/>
          <a:chExt cx="0" cy="0"/>
        </a:xfrm>
      </p:grpSpPr>
      <p:sp>
        <p:nvSpPr>
          <p:cNvPr id="7" name="Title 1"/>
          <p:cNvSpPr txBox="1">
            <a:spLocks/>
          </p:cNvSpPr>
          <p:nvPr/>
        </p:nvSpPr>
        <p:spPr>
          <a:xfrm>
            <a:off x="2286000" y="283464"/>
            <a:ext cx="5105400" cy="478536"/>
          </a:xfrm>
          <a:prstGeom prst="rect">
            <a:avLst/>
          </a:prstGeom>
        </p:spPr>
        <p:txBody>
          <a:bodyPr anchor="ctr"/>
          <a:lstStyle>
            <a:lvl1pPr algn="l">
              <a:lnSpc>
                <a:spcPts val="2500"/>
              </a:lnSpc>
              <a:defRPr sz="2300">
                <a:solidFill>
                  <a:schemeClr val="bg1"/>
                </a:solidFill>
                <a:latin typeface="Arial Black" pitchFamily="34" charset="0"/>
              </a:defRPr>
            </a:lvl1pPr>
          </a:lstStyle>
          <a:p>
            <a:pPr algn="ctr" defTabSz="914266" eaLnBrk="0" fontAlgn="base" hangingPunct="0">
              <a:spcBef>
                <a:spcPct val="0"/>
              </a:spcBef>
              <a:spcAft>
                <a:spcPct val="0"/>
              </a:spcAft>
              <a:defRPr/>
            </a:pPr>
            <a:r>
              <a:rPr lang="en-US" dirty="0">
                <a:solidFill>
                  <a:prstClr val="white"/>
                </a:solidFill>
                <a:cs typeface="Arial" charset="0"/>
              </a:rPr>
              <a:t>Modular Appliances for Configurable Kitchens (MACK)</a:t>
            </a:r>
          </a:p>
        </p:txBody>
      </p:sp>
    </p:spTree>
    <p:extLst>
      <p:ext uri="{BB962C8B-B14F-4D97-AF65-F5344CB8AC3E}">
        <p14:creationId xmlns:p14="http://schemas.microsoft.com/office/powerpoint/2010/main" val="1848502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241770"/>
            <a:ext cx="82296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p:nvCxnSpPr>
        <p:spPr>
          <a:xfrm flipV="1">
            <a:off x="0" y="852490"/>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8" name="Title 31"/>
          <p:cNvSpPr>
            <a:spLocks noGrp="1"/>
          </p:cNvSpPr>
          <p:nvPr>
            <p:ph type="title"/>
          </p:nvPr>
        </p:nvSpPr>
        <p:spPr>
          <a:xfrm>
            <a:off x="770967" y="10633"/>
            <a:ext cx="7602070" cy="786810"/>
          </a:xfrm>
          <a:prstGeom prst="rect">
            <a:avLst/>
          </a:prstGeom>
        </p:spPr>
        <p:txBody>
          <a:bodyPr anchor="b"/>
          <a:lstStyle>
            <a:lvl1pPr algn="r">
              <a:lnSpc>
                <a:spcPct val="80000"/>
              </a:lnSpc>
              <a:defRPr sz="3000" b="1" i="0">
                <a:latin typeface="Arial" pitchFamily="34" charset="0"/>
                <a:cs typeface="Arial" pitchFamily="34" charset="0"/>
              </a:defRPr>
            </a:lvl1pPr>
          </a:lstStyle>
          <a:p>
            <a:r>
              <a:rPr lang="en-US" dirty="0"/>
              <a:t>Click to edit Master title style</a:t>
            </a:r>
          </a:p>
        </p:txBody>
      </p:sp>
      <p:cxnSp>
        <p:nvCxnSpPr>
          <p:cNvPr id="9" name="Straight Connector 8"/>
          <p:cNvCxnSpPr/>
          <p:nvPr/>
        </p:nvCxnSpPr>
        <p:spPr>
          <a:xfrm>
            <a:off x="0" y="833440"/>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555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812804"/>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pic>
        <p:nvPicPr>
          <p:cNvPr id="12"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6503990"/>
            <a:ext cx="8832850" cy="354012"/>
          </a:xfrm>
          <a:prstGeom prst="rect">
            <a:avLst/>
          </a:prstGeom>
          <a:noFill/>
        </p:spPr>
      </p:pic>
      <p:sp>
        <p:nvSpPr>
          <p:cNvPr id="13" name="TextBox 12"/>
          <p:cNvSpPr txBox="1"/>
          <p:nvPr/>
        </p:nvSpPr>
        <p:spPr>
          <a:xfrm>
            <a:off x="8820153" y="6601676"/>
            <a:ext cx="285190" cy="172355"/>
          </a:xfrm>
          <a:prstGeom prst="rect">
            <a:avLst/>
          </a:prstGeom>
          <a:noFill/>
        </p:spPr>
        <p:txBody>
          <a:bodyPr wrap="square" lIns="9144" tIns="9144" rIns="9144" bIns="9144" anchor="ctr">
            <a:spAutoFit/>
          </a:bodyPr>
          <a:lstStyle/>
          <a:p>
            <a:pPr algn="ctr" defTabSz="914266">
              <a:defRPr/>
            </a:pPr>
            <a:fld id="{6A538B20-F103-4B61-9340-A201FCCC8171}" type="slidenum">
              <a:rPr lang="en-US" sz="1000" b="1">
                <a:solidFill>
                  <a:prstClr val="black"/>
                </a:solidFill>
                <a:latin typeface="Myriad Pro" pitchFamily="34" charset="0"/>
                <a:cs typeface="Arial" pitchFamily="34" charset="0"/>
              </a:rPr>
              <a:pPr algn="ctr" defTabSz="914266">
                <a:defRPr/>
              </a:pPr>
              <a:t>‹#›</a:t>
            </a:fld>
            <a:endParaRPr lang="en-US" sz="1000" b="1" dirty="0">
              <a:solidFill>
                <a:prstClr val="black"/>
              </a:solidFill>
              <a:latin typeface="Myriad Pro" pitchFamily="34" charset="0"/>
              <a:cs typeface="Arial" pitchFamily="34" charset="0"/>
            </a:endParaRPr>
          </a:p>
        </p:txBody>
      </p:sp>
      <p:pic>
        <p:nvPicPr>
          <p:cNvPr id="15" name="Picture 2" descr="C:\Users\ahmadna\Desktop\Branding\ASAALT_color.png"/>
          <p:cNvPicPr>
            <a:picLocks noChangeAspect="1" noChangeArrowheads="1"/>
          </p:cNvPicPr>
          <p:nvPr userDrawn="1"/>
        </p:nvPicPr>
        <p:blipFill>
          <a:blip r:embed="rId3"/>
          <a:srcRect l="4860" t="2500" r="4956" b="4500"/>
          <a:stretch>
            <a:fillRect/>
          </a:stretch>
        </p:blipFill>
        <p:spPr bwMode="auto">
          <a:xfrm>
            <a:off x="8366129" y="14288"/>
            <a:ext cx="758826" cy="76200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29610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pic>
        <p:nvPicPr>
          <p:cNvPr id="7"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1" y="6496051"/>
            <a:ext cx="8832850" cy="35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8820151" y="6601964"/>
            <a:ext cx="285750"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66" fontAlgn="base">
              <a:spcBef>
                <a:spcPct val="0"/>
              </a:spcBef>
              <a:spcAft>
                <a:spcPct val="0"/>
              </a:spcAft>
              <a:defRPr/>
            </a:pPr>
            <a:fld id="{5CC32F32-4613-44BD-B6E1-6D9C3244836C}" type="slidenum">
              <a:rPr lang="en-US" altLang="en-US" sz="1000" b="1" i="1" smtClean="0">
                <a:solidFill>
                  <a:srgbClr val="000000"/>
                </a:solidFill>
                <a:latin typeface="Myriad Pro" pitchFamily="34" charset="0"/>
              </a:rPr>
              <a:pPr algn="ctr" defTabSz="914266" fontAlgn="base">
                <a:spcBef>
                  <a:spcPct val="0"/>
                </a:spcBef>
                <a:spcAft>
                  <a:spcPct val="0"/>
                </a:spcAft>
                <a:defRPr/>
              </a:pPr>
              <a:t>‹#›</a:t>
            </a:fld>
            <a:endParaRPr lang="en-US" altLang="en-US" sz="1000" b="1" i="1">
              <a:solidFill>
                <a:srgbClr val="000000"/>
              </a:solidFill>
              <a:latin typeface="Myriad Pro" pitchFamily="34" charset="0"/>
            </a:endParaRPr>
          </a:p>
        </p:txBody>
      </p:sp>
      <p:cxnSp>
        <p:nvCxnSpPr>
          <p:cNvPr id="9" name="Straight Connector 8"/>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14" name="Title 31"/>
          <p:cNvSpPr>
            <a:spLocks noGrp="1"/>
          </p:cNvSpPr>
          <p:nvPr>
            <p:ph type="title"/>
          </p:nvPr>
        </p:nvSpPr>
        <p:spPr>
          <a:xfrm>
            <a:off x="770969" y="10633"/>
            <a:ext cx="7602070" cy="786810"/>
          </a:xfrm>
          <a:prstGeom prst="rect">
            <a:avLst/>
          </a:prstGeom>
        </p:spPr>
        <p:txBody>
          <a:bodyPr anchor="b"/>
          <a:lstStyle>
            <a:lvl1pPr algn="r">
              <a:lnSpc>
                <a:spcPct val="80000"/>
              </a:lnSpc>
              <a:defRPr sz="2800" b="1" i="0">
                <a:latin typeface="Arial" pitchFamily="34" charset="0"/>
                <a:cs typeface="Arial" pitchFamily="34" charset="0"/>
              </a:defRPr>
            </a:lvl1pPr>
          </a:lstStyle>
          <a:p>
            <a:r>
              <a:rPr lang="en-US" dirty="0"/>
              <a:t>Click to edit Master title style</a:t>
            </a:r>
          </a:p>
        </p:txBody>
      </p:sp>
      <p:sp>
        <p:nvSpPr>
          <p:cNvPr id="20" name="Content Placeholder 2"/>
          <p:cNvSpPr>
            <a:spLocks noGrp="1"/>
          </p:cNvSpPr>
          <p:nvPr>
            <p:ph sz="quarter" idx="1"/>
          </p:nvPr>
        </p:nvSpPr>
        <p:spPr>
          <a:xfrm>
            <a:off x="457200" y="1317392"/>
            <a:ext cx="4038600" cy="218598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quarter" idx="2"/>
          </p:nvPr>
        </p:nvSpPr>
        <p:spPr>
          <a:xfrm>
            <a:off x="457200" y="3938590"/>
            <a:ext cx="4038600" cy="2187576"/>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p:cNvSpPr>
            <a:spLocks noGrp="1"/>
          </p:cNvSpPr>
          <p:nvPr>
            <p:ph type="body" sz="half" idx="3"/>
          </p:nvPr>
        </p:nvSpPr>
        <p:spPr>
          <a:xfrm>
            <a:off x="4648200" y="1187781"/>
            <a:ext cx="4038600" cy="4938386"/>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2" descr="C:\Users\ahmadna\Desktop\Branding\ASAALT_color.png"/>
          <p:cNvPicPr>
            <a:picLocks noChangeAspect="1" noChangeArrowheads="1"/>
          </p:cNvPicPr>
          <p:nvPr userDrawn="1"/>
        </p:nvPicPr>
        <p:blipFill>
          <a:blip r:embed="rId3"/>
          <a:srcRect l="4860" t="2500" r="4956" b="4500"/>
          <a:stretch>
            <a:fillRect/>
          </a:stretch>
        </p:blipFill>
        <p:spPr bwMode="auto">
          <a:xfrm>
            <a:off x="8366129" y="14288"/>
            <a:ext cx="758826" cy="76200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26908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7"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1" y="6496051"/>
            <a:ext cx="8832850" cy="35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8820151" y="6601964"/>
            <a:ext cx="285750"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66" fontAlgn="base">
              <a:spcBef>
                <a:spcPct val="0"/>
              </a:spcBef>
              <a:spcAft>
                <a:spcPct val="0"/>
              </a:spcAft>
              <a:defRPr/>
            </a:pPr>
            <a:fld id="{CAE4C4B6-2E46-41E2-9C8A-21ADD609E6F6}" type="slidenum">
              <a:rPr lang="en-US" altLang="en-US" sz="1000" b="1" i="1" smtClean="0">
                <a:solidFill>
                  <a:srgbClr val="000000"/>
                </a:solidFill>
                <a:latin typeface="Myriad Pro" pitchFamily="34" charset="0"/>
              </a:rPr>
              <a:pPr algn="ctr" defTabSz="914266" fontAlgn="base">
                <a:spcBef>
                  <a:spcPct val="0"/>
                </a:spcBef>
                <a:spcAft>
                  <a:spcPct val="0"/>
                </a:spcAft>
                <a:defRPr/>
              </a:pPr>
              <a:t>‹#›</a:t>
            </a:fld>
            <a:endParaRPr lang="en-US" altLang="en-US" sz="1000" b="1" i="1">
              <a:solidFill>
                <a:srgbClr val="000000"/>
              </a:solidFill>
              <a:latin typeface="Myriad Pro" pitchFamily="34" charset="0"/>
            </a:endParaRPr>
          </a:p>
        </p:txBody>
      </p:sp>
      <p:cxnSp>
        <p:nvCxnSpPr>
          <p:cNvPr id="9" name="Straight Connector 8"/>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14" name="Title 31"/>
          <p:cNvSpPr>
            <a:spLocks noGrp="1"/>
          </p:cNvSpPr>
          <p:nvPr>
            <p:ph type="title"/>
          </p:nvPr>
        </p:nvSpPr>
        <p:spPr>
          <a:xfrm>
            <a:off x="770969" y="10633"/>
            <a:ext cx="7602070" cy="786810"/>
          </a:xfrm>
          <a:prstGeom prst="rect">
            <a:avLst/>
          </a:prstGeom>
        </p:spPr>
        <p:txBody>
          <a:bodyPr anchor="b"/>
          <a:lstStyle>
            <a:lvl1pPr algn="r">
              <a:lnSpc>
                <a:spcPct val="80000"/>
              </a:lnSpc>
              <a:defRPr sz="2800" b="1" i="0">
                <a:latin typeface="Arial" pitchFamily="34" charset="0"/>
                <a:cs typeface="Arial" pitchFamily="34" charset="0"/>
              </a:defRPr>
            </a:lvl1pPr>
          </a:lstStyle>
          <a:p>
            <a:r>
              <a:rPr lang="en-US" dirty="0"/>
              <a:t>Click to edit Master title style</a:t>
            </a:r>
          </a:p>
        </p:txBody>
      </p:sp>
      <p:sp>
        <p:nvSpPr>
          <p:cNvPr id="20" name="Content Placeholder 2"/>
          <p:cNvSpPr>
            <a:spLocks noGrp="1"/>
          </p:cNvSpPr>
          <p:nvPr>
            <p:ph sz="quarter" idx="1"/>
          </p:nvPr>
        </p:nvSpPr>
        <p:spPr>
          <a:xfrm>
            <a:off x="457200" y="1317392"/>
            <a:ext cx="4038600" cy="218598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quarter" idx="2"/>
          </p:nvPr>
        </p:nvSpPr>
        <p:spPr>
          <a:xfrm>
            <a:off x="457200" y="3938590"/>
            <a:ext cx="4038600" cy="2187576"/>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p:cNvSpPr>
            <a:spLocks noGrp="1"/>
          </p:cNvSpPr>
          <p:nvPr>
            <p:ph type="body" sz="half" idx="3"/>
          </p:nvPr>
        </p:nvSpPr>
        <p:spPr>
          <a:xfrm>
            <a:off x="4648200" y="1187781"/>
            <a:ext cx="4038600" cy="4938386"/>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C:\Users\ahmadna\Desktop\Branding\ASAALT_color.png"/>
          <p:cNvPicPr>
            <a:picLocks noChangeAspect="1" noChangeArrowheads="1"/>
          </p:cNvPicPr>
          <p:nvPr userDrawn="1"/>
        </p:nvPicPr>
        <p:blipFill>
          <a:blip r:embed="rId3"/>
          <a:srcRect l="4860" t="2500" r="4956" b="4500"/>
          <a:stretch>
            <a:fillRect/>
          </a:stretch>
        </p:blipFill>
        <p:spPr bwMode="auto">
          <a:xfrm>
            <a:off x="8366129" y="14288"/>
            <a:ext cx="758826" cy="76200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26743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5029200"/>
          </a:xfrm>
          <a:prstGeom prst="rect">
            <a:avLst/>
          </a:prstGeom>
        </p:spPr>
        <p:txBody>
          <a:bodyPr/>
          <a:lstStyle>
            <a:lvl1pPr>
              <a:defRPr b="1">
                <a:latin typeface="Arial" pitchFamily="34" charset="0"/>
                <a:cs typeface="Arial" pitchFamily="34" charset="0"/>
              </a:defRPr>
            </a:lvl1pPr>
            <a:lvl2pPr>
              <a:defRPr b="1">
                <a:latin typeface="Arial" pitchFamily="34" charset="0"/>
                <a:cs typeface="Arial" pitchFamily="34" charset="0"/>
              </a:defRPr>
            </a:lvl2pPr>
            <a:lvl3pPr>
              <a:defRPr b="1">
                <a:latin typeface="Arial" pitchFamily="34" charset="0"/>
                <a:cs typeface="Arial" pitchFamily="34" charset="0"/>
              </a:defRPr>
            </a:lvl3pPr>
            <a:lvl4pPr>
              <a:defRPr b="1">
                <a:latin typeface="Arial" pitchFamily="34" charset="0"/>
                <a:cs typeface="Arial" pitchFamily="34" charset="0"/>
              </a:defRPr>
            </a:lvl4pPr>
            <a:lvl5pPr>
              <a:defRPr b="1">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3519489" y="152400"/>
            <a:ext cx="4322186" cy="533400"/>
          </a:xfrm>
          <a:prstGeom prst="rect">
            <a:avLst/>
          </a:prstGeom>
        </p:spPr>
        <p:txBody>
          <a:bodyPr lIns="45720" rIns="45720" anchor="ctr">
            <a:normAutofit/>
          </a:bodyPr>
          <a:lstStyle>
            <a:lvl1pPr>
              <a:defRPr sz="2400">
                <a:latin typeface="Arial" pitchFamily="34" charset="0"/>
                <a:cs typeface="Arial" pitchFamily="34" charset="0"/>
              </a:defRPr>
            </a:lvl1pPr>
          </a:lstStyle>
          <a:p>
            <a:r>
              <a:rPr lang="en-US" dirty="0" smtClean="0"/>
              <a:t>Click to edit Master title style</a:t>
            </a:r>
            <a:endParaRPr lang="en-US" dirty="0"/>
          </a:p>
        </p:txBody>
      </p:sp>
      <p:pic>
        <p:nvPicPr>
          <p:cNvPr id="5" name="Picture 4" descr="ARL_Logo_March2012_WhiteGold_smal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1785" y="267256"/>
            <a:ext cx="914402" cy="338328"/>
          </a:xfrm>
          <a:prstGeom prst="rect">
            <a:avLst/>
          </a:prstGeom>
        </p:spPr>
      </p:pic>
    </p:spTree>
    <p:extLst>
      <p:ext uri="{BB962C8B-B14F-4D97-AF65-F5344CB8AC3E}">
        <p14:creationId xmlns:p14="http://schemas.microsoft.com/office/powerpoint/2010/main" val="295004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95800" y="6528"/>
            <a:ext cx="4648200" cy="609600"/>
          </a:xfrm>
          <a:prstGeom prst="rect">
            <a:avLst/>
          </a:prstGeom>
        </p:spPr>
        <p:txBody>
          <a:bodyPr anchor="ctr" anchorCtr="0"/>
          <a:lstStyle>
            <a:lvl1pPr algn="ctr">
              <a:defRPr lang="en-US" sz="2000" b="1" i="1" kern="1200" baseline="0" dirty="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a:t>Title (Arial, 20, Bold)</a:t>
            </a:r>
            <a:br>
              <a:rPr lang="en-US" dirty="0"/>
            </a:br>
            <a:r>
              <a:rPr lang="en-US" dirty="0"/>
              <a:t>for 2 lines</a:t>
            </a:r>
          </a:p>
        </p:txBody>
      </p:sp>
      <p:sp>
        <p:nvSpPr>
          <p:cNvPr id="4" name="Content Placeholder 2"/>
          <p:cNvSpPr>
            <a:spLocks noGrp="1"/>
          </p:cNvSpPr>
          <p:nvPr>
            <p:ph idx="1"/>
          </p:nvPr>
        </p:nvSpPr>
        <p:spPr>
          <a:xfrm>
            <a:off x="160425" y="685800"/>
            <a:ext cx="8823158" cy="5562600"/>
          </a:xfrm>
          <a:prstGeom prst="rect">
            <a:avLst/>
          </a:prstGeo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8686800" y="6492881"/>
            <a:ext cx="457200" cy="365126"/>
          </a:xfrm>
          <a:prstGeom prst="rect">
            <a:avLst/>
          </a:prstGeom>
        </p:spPr>
        <p:txBody>
          <a:bodyPr/>
          <a:lstStyle/>
          <a:p>
            <a:pPr defTabSz="914266"/>
            <a:fld id="{01F288AE-1A0B-479E-AB32-116F4187E394}" type="slidenum">
              <a:rPr lang="en-US" smtClean="0">
                <a:solidFill>
                  <a:prstClr val="black"/>
                </a:solidFill>
                <a:latin typeface="Calibri"/>
                <a:cs typeface="Arial" panose="020B0604020202020204" pitchFamily="34" charset="0"/>
              </a:rPr>
              <a:pPr defTabSz="914266"/>
              <a:t>‹#›</a:t>
            </a:fld>
            <a:endParaRPr lang="en-US"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350355486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95800" y="6528"/>
            <a:ext cx="4648200" cy="609600"/>
          </a:xfrm>
          <a:prstGeom prst="rect">
            <a:avLst/>
          </a:prstGeom>
        </p:spPr>
        <p:txBody>
          <a:bodyPr anchor="ctr" anchorCtr="0"/>
          <a:lstStyle>
            <a:lvl1pPr algn="ctr">
              <a:defRPr lang="en-US" sz="2000" b="1" i="1" kern="1200" baseline="0" dirty="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a:t>Title (Arial, 20, Bold)</a:t>
            </a:r>
            <a:br>
              <a:rPr lang="en-US" dirty="0"/>
            </a:br>
            <a:r>
              <a:rPr lang="en-US" dirty="0"/>
              <a:t>for 2 lines</a:t>
            </a:r>
          </a:p>
        </p:txBody>
      </p:sp>
      <p:sp>
        <p:nvSpPr>
          <p:cNvPr id="4" name="Content Placeholder 2"/>
          <p:cNvSpPr>
            <a:spLocks noGrp="1"/>
          </p:cNvSpPr>
          <p:nvPr>
            <p:ph idx="1"/>
          </p:nvPr>
        </p:nvSpPr>
        <p:spPr>
          <a:xfrm>
            <a:off x="160425" y="685800"/>
            <a:ext cx="8823158" cy="5562600"/>
          </a:xfrm>
          <a:prstGeom prst="rect">
            <a:avLst/>
          </a:prstGeo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8686800" y="6492881"/>
            <a:ext cx="457200" cy="365126"/>
          </a:xfrm>
          <a:prstGeom prst="rect">
            <a:avLst/>
          </a:prstGeom>
        </p:spPr>
        <p:txBody>
          <a:bodyPr/>
          <a:lstStyle/>
          <a:p>
            <a:pPr defTabSz="914266"/>
            <a:fld id="{01F288AE-1A0B-479E-AB32-116F4187E394}" type="slidenum">
              <a:rPr lang="en-US" smtClean="0">
                <a:solidFill>
                  <a:prstClr val="black"/>
                </a:solidFill>
                <a:latin typeface="Calibri"/>
                <a:cs typeface="Arial" panose="020B0604020202020204" pitchFamily="34" charset="0"/>
              </a:rPr>
              <a:pPr defTabSz="914266"/>
              <a:t>‹#›</a:t>
            </a:fld>
            <a:endParaRPr lang="en-US"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329835759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6528"/>
            <a:ext cx="4572000" cy="640080"/>
          </a:xfrm>
          <a:prstGeom prst="rect">
            <a:avLst/>
          </a:prstGeom>
        </p:spPr>
        <p:txBody>
          <a:bodyPr lIns="18288" tIns="18288" rIns="18288" bIns="18288"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smtClean="0"/>
              <a:t>Title (Calibri, 32, Bold)</a:t>
            </a:r>
            <a:endParaRPr lang="en-US" dirty="0"/>
          </a:p>
        </p:txBody>
      </p:sp>
      <p:sp>
        <p:nvSpPr>
          <p:cNvPr id="6" name="Slide Number Placeholder 5"/>
          <p:cNvSpPr>
            <a:spLocks noGrp="1"/>
          </p:cNvSpPr>
          <p:nvPr>
            <p:ph type="sldNum" sz="quarter" idx="12"/>
          </p:nvPr>
        </p:nvSpPr>
        <p:spPr>
          <a:xfrm>
            <a:off x="8686800" y="6492881"/>
            <a:ext cx="457200" cy="365126"/>
          </a:xfrm>
          <a:prstGeom prst="rect">
            <a:avLst/>
          </a:prstGeom>
        </p:spPr>
        <p:txBody>
          <a:bodyPr/>
          <a:lstStyle/>
          <a:p>
            <a:pPr defTabSz="914266"/>
            <a:fld id="{01F288AE-1A0B-479E-AB32-116F4187E394}" type="slidenum">
              <a:rPr lang="en-US" smtClean="0">
                <a:solidFill>
                  <a:prstClr val="black"/>
                </a:solidFill>
                <a:latin typeface="Calibri"/>
                <a:cs typeface="Arial" panose="020B0604020202020204" pitchFamily="34" charset="0"/>
              </a:rPr>
              <a:pPr defTabSz="914266"/>
              <a:t>‹#›</a:t>
            </a:fld>
            <a:endParaRPr lang="en-US"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42785311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Roadmap">
    <p:spTree>
      <p:nvGrpSpPr>
        <p:cNvPr id="1" name=""/>
        <p:cNvGrpSpPr/>
        <p:nvPr/>
      </p:nvGrpSpPr>
      <p:grpSpPr>
        <a:xfrm>
          <a:off x="0" y="0"/>
          <a:ext cx="0" cy="0"/>
          <a:chOff x="0" y="0"/>
          <a:chExt cx="0" cy="0"/>
        </a:xfrm>
      </p:grpSpPr>
      <p:pic>
        <p:nvPicPr>
          <p:cNvPr id="15"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17" name="TextBox 16"/>
          <p:cNvSpPr txBox="1"/>
          <p:nvPr/>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cxnSp>
        <p:nvCxnSpPr>
          <p:cNvPr id="18" name="Straight Connector 17"/>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22" name="Title 31"/>
          <p:cNvSpPr>
            <a:spLocks noGrp="1"/>
          </p:cNvSpPr>
          <p:nvPr>
            <p:ph type="title"/>
          </p:nvPr>
        </p:nvSpPr>
        <p:spPr>
          <a:xfrm>
            <a:off x="770967" y="10633"/>
            <a:ext cx="7602070" cy="786810"/>
          </a:xfrm>
          <a:prstGeom prst="rect">
            <a:avLst/>
          </a:prstGeom>
        </p:spPr>
        <p:txBody>
          <a:bodyPr anchor="b"/>
          <a:lstStyle>
            <a:lvl1pPr algn="r">
              <a:lnSpc>
                <a:spcPct val="80000"/>
              </a:lnSpc>
              <a:defRPr sz="2800" b="1" i="0">
                <a:latin typeface="Arial" pitchFamily="34" charset="0"/>
                <a:cs typeface="Arial" pitchFamily="34" charset="0"/>
              </a:defRPr>
            </a:lvl1pPr>
          </a:lstStyle>
          <a:p>
            <a:r>
              <a:rPr lang="en-US" dirty="0"/>
              <a:t>Click to edit Master title style</a:t>
            </a:r>
          </a:p>
        </p:txBody>
      </p:sp>
      <p:graphicFrame>
        <p:nvGraphicFramePr>
          <p:cNvPr id="10" name="Table 9"/>
          <p:cNvGraphicFramePr>
            <a:graphicFrameLocks noGrp="1"/>
          </p:cNvGraphicFramePr>
          <p:nvPr userDrawn="1">
            <p:extLst/>
          </p:nvPr>
        </p:nvGraphicFramePr>
        <p:xfrm>
          <a:off x="1647747" y="915836"/>
          <a:ext cx="7372442" cy="6051408"/>
        </p:xfrm>
        <a:graphic>
          <a:graphicData uri="http://schemas.openxmlformats.org/drawingml/2006/table">
            <a:tbl>
              <a:tblPr firstRow="1" bandRow="1"/>
              <a:tblGrid>
                <a:gridCol w="376324">
                  <a:extLst>
                    <a:ext uri="{9D8B030D-6E8A-4147-A177-3AD203B41FA5}">
                      <a16:colId xmlns:a16="http://schemas.microsoft.com/office/drawing/2014/main" xmlns="" val="1983625436"/>
                    </a:ext>
                  </a:extLst>
                </a:gridCol>
                <a:gridCol w="376324">
                  <a:extLst>
                    <a:ext uri="{9D8B030D-6E8A-4147-A177-3AD203B41FA5}">
                      <a16:colId xmlns:a16="http://schemas.microsoft.com/office/drawing/2014/main" xmlns="" val="1013251369"/>
                    </a:ext>
                  </a:extLst>
                </a:gridCol>
                <a:gridCol w="376324">
                  <a:extLst>
                    <a:ext uri="{9D8B030D-6E8A-4147-A177-3AD203B41FA5}">
                      <a16:colId xmlns:a16="http://schemas.microsoft.com/office/drawing/2014/main" xmlns="" val="20000"/>
                    </a:ext>
                  </a:extLst>
                </a:gridCol>
                <a:gridCol w="376324">
                  <a:extLst>
                    <a:ext uri="{9D8B030D-6E8A-4147-A177-3AD203B41FA5}">
                      <a16:colId xmlns:a16="http://schemas.microsoft.com/office/drawing/2014/main" xmlns="" val="20001"/>
                    </a:ext>
                  </a:extLst>
                </a:gridCol>
                <a:gridCol w="376324">
                  <a:extLst>
                    <a:ext uri="{9D8B030D-6E8A-4147-A177-3AD203B41FA5}">
                      <a16:colId xmlns:a16="http://schemas.microsoft.com/office/drawing/2014/main" xmlns="" val="20002"/>
                    </a:ext>
                  </a:extLst>
                </a:gridCol>
                <a:gridCol w="376324">
                  <a:extLst>
                    <a:ext uri="{9D8B030D-6E8A-4147-A177-3AD203B41FA5}">
                      <a16:colId xmlns:a16="http://schemas.microsoft.com/office/drawing/2014/main" xmlns="" val="20003"/>
                    </a:ext>
                  </a:extLst>
                </a:gridCol>
                <a:gridCol w="376324">
                  <a:extLst>
                    <a:ext uri="{9D8B030D-6E8A-4147-A177-3AD203B41FA5}">
                      <a16:colId xmlns:a16="http://schemas.microsoft.com/office/drawing/2014/main" xmlns="" val="20004"/>
                    </a:ext>
                  </a:extLst>
                </a:gridCol>
                <a:gridCol w="376324">
                  <a:extLst>
                    <a:ext uri="{9D8B030D-6E8A-4147-A177-3AD203B41FA5}">
                      <a16:colId xmlns:a16="http://schemas.microsoft.com/office/drawing/2014/main" xmlns="" val="20005"/>
                    </a:ext>
                  </a:extLst>
                </a:gridCol>
                <a:gridCol w="376324">
                  <a:extLst>
                    <a:ext uri="{9D8B030D-6E8A-4147-A177-3AD203B41FA5}">
                      <a16:colId xmlns:a16="http://schemas.microsoft.com/office/drawing/2014/main" xmlns="" val="20006"/>
                    </a:ext>
                  </a:extLst>
                </a:gridCol>
                <a:gridCol w="376324">
                  <a:extLst>
                    <a:ext uri="{9D8B030D-6E8A-4147-A177-3AD203B41FA5}">
                      <a16:colId xmlns:a16="http://schemas.microsoft.com/office/drawing/2014/main" xmlns="" val="20007"/>
                    </a:ext>
                  </a:extLst>
                </a:gridCol>
                <a:gridCol w="1051972">
                  <a:extLst>
                    <a:ext uri="{9D8B030D-6E8A-4147-A177-3AD203B41FA5}">
                      <a16:colId xmlns:a16="http://schemas.microsoft.com/office/drawing/2014/main" xmlns="" val="20008"/>
                    </a:ext>
                  </a:extLst>
                </a:gridCol>
                <a:gridCol w="376314">
                  <a:extLst>
                    <a:ext uri="{9D8B030D-6E8A-4147-A177-3AD203B41FA5}">
                      <a16:colId xmlns:a16="http://schemas.microsoft.com/office/drawing/2014/main" xmlns="" val="3483655350"/>
                    </a:ext>
                  </a:extLst>
                </a:gridCol>
                <a:gridCol w="1428286">
                  <a:extLst>
                    <a:ext uri="{9D8B030D-6E8A-4147-A177-3AD203B41FA5}">
                      <a16:colId xmlns:a16="http://schemas.microsoft.com/office/drawing/2014/main" xmlns="" val="20009"/>
                    </a:ext>
                  </a:extLst>
                </a:gridCol>
                <a:gridCol w="752642">
                  <a:extLst>
                    <a:ext uri="{9D8B030D-6E8A-4147-A177-3AD203B41FA5}">
                      <a16:colId xmlns:a16="http://schemas.microsoft.com/office/drawing/2014/main" xmlns="" val="20010"/>
                    </a:ext>
                  </a:extLst>
                </a:gridCol>
              </a:tblGrid>
              <a:tr h="146550">
                <a:tc>
                  <a:txBody>
                    <a:bodyPr/>
                    <a:lstStyle/>
                    <a:p>
                      <a:pPr algn="ctr"/>
                      <a:r>
                        <a:rPr lang="en-US" sz="800" b="1" dirty="0" smtClean="0">
                          <a:solidFill>
                            <a:schemeClr val="bg1"/>
                          </a:solidFill>
                        </a:rPr>
                        <a:t>FY19</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p>
                      <a:pPr algn="ctr"/>
                      <a:r>
                        <a:rPr lang="en-US" sz="800" b="1" dirty="0" smtClean="0">
                          <a:solidFill>
                            <a:schemeClr val="bg1"/>
                          </a:solidFill>
                        </a:rPr>
                        <a:t>FY20</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FY21</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FY22</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t>FY23</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FY24</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FY25</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FY26</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FY27</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FY28</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FY2029-2032</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Notes</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5399778">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US" sz="1800"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05078">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cxnSp>
        <p:nvCxnSpPr>
          <p:cNvPr id="11" name="Straight Connector 10"/>
          <p:cNvCxnSpPr/>
          <p:nvPr userDrawn="1"/>
        </p:nvCxnSpPr>
        <p:spPr>
          <a:xfrm>
            <a:off x="0" y="3657600"/>
            <a:ext cx="9144000" cy="0"/>
          </a:xfrm>
          <a:prstGeom prst="line">
            <a:avLst/>
          </a:prstGeom>
          <a:noFill/>
          <a:ln w="57150" cap="flat" cmpd="sng" algn="ctr">
            <a:solidFill>
              <a:sysClr val="window" lastClr="FFFFFF">
                <a:lumMod val="65000"/>
              </a:sysClr>
            </a:solidFill>
            <a:prstDash val="sysDash"/>
          </a:ln>
          <a:effectLst/>
        </p:spPr>
      </p:cxnSp>
      <p:sp>
        <p:nvSpPr>
          <p:cNvPr id="13" name="TextBox 12"/>
          <p:cNvSpPr txBox="1"/>
          <p:nvPr userDrawn="1"/>
        </p:nvSpPr>
        <p:spPr>
          <a:xfrm rot="16200000">
            <a:off x="-453170" y="2766338"/>
            <a:ext cx="1371600" cy="258532"/>
          </a:xfrm>
          <a:prstGeom prst="rect">
            <a:avLst/>
          </a:prstGeom>
          <a:solidFill>
            <a:srgbClr val="92D05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a:t>
            </a:r>
          </a:p>
        </p:txBody>
      </p:sp>
      <p:sp>
        <p:nvSpPr>
          <p:cNvPr id="14" name="TextBox 13"/>
          <p:cNvSpPr txBox="1"/>
          <p:nvPr userDrawn="1"/>
        </p:nvSpPr>
        <p:spPr>
          <a:xfrm rot="16200000">
            <a:off x="-1057420" y="4853064"/>
            <a:ext cx="2581388" cy="258532"/>
          </a:xfrm>
          <a:prstGeom prst="rect">
            <a:avLst/>
          </a:prstGeom>
          <a:solidFill>
            <a:srgbClr val="FFC00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 Tasks</a:t>
            </a:r>
          </a:p>
        </p:txBody>
      </p:sp>
      <p:cxnSp>
        <p:nvCxnSpPr>
          <p:cNvPr id="16" name="Straight Connector 15"/>
          <p:cNvCxnSpPr/>
          <p:nvPr userDrawn="1"/>
        </p:nvCxnSpPr>
        <p:spPr>
          <a:xfrm>
            <a:off x="0" y="2171700"/>
            <a:ext cx="9144000" cy="0"/>
          </a:xfrm>
          <a:prstGeom prst="line">
            <a:avLst/>
          </a:prstGeom>
          <a:noFill/>
          <a:ln w="57150" cap="flat" cmpd="sng" algn="ctr">
            <a:solidFill>
              <a:sysClr val="window" lastClr="FFFFFF">
                <a:lumMod val="65000"/>
              </a:sysClr>
            </a:solidFill>
            <a:prstDash val="sysDash"/>
          </a:ln>
          <a:effectLst/>
        </p:spPr>
      </p:cxnSp>
      <p:sp>
        <p:nvSpPr>
          <p:cNvPr id="23" name="TextBox 22"/>
          <p:cNvSpPr txBox="1"/>
          <p:nvPr userDrawn="1"/>
        </p:nvSpPr>
        <p:spPr>
          <a:xfrm rot="16200000">
            <a:off x="-343174" y="1303298"/>
            <a:ext cx="1143000" cy="258532"/>
          </a:xfrm>
          <a:prstGeom prst="rect">
            <a:avLst/>
          </a:prstGeom>
          <a:solidFill>
            <a:schemeClr val="tx1"/>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white"/>
                </a:solidFill>
                <a:cs typeface="Arial" pitchFamily="34" charset="0"/>
              </a:rPr>
              <a:t>CFT LOE</a:t>
            </a:r>
          </a:p>
        </p:txBody>
      </p:sp>
      <p:sp>
        <p:nvSpPr>
          <p:cNvPr id="26" name="Rectangle 25"/>
          <p:cNvSpPr/>
          <p:nvPr userDrawn="1"/>
        </p:nvSpPr>
        <p:spPr>
          <a:xfrm>
            <a:off x="6172200" y="1092363"/>
            <a:ext cx="2837264" cy="2614386"/>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grpSp>
        <p:nvGrpSpPr>
          <p:cNvPr id="27" name="Group 26"/>
          <p:cNvGrpSpPr/>
          <p:nvPr userDrawn="1"/>
        </p:nvGrpSpPr>
        <p:grpSpPr>
          <a:xfrm>
            <a:off x="758840" y="6248400"/>
            <a:ext cx="7725192" cy="323850"/>
            <a:chOff x="407694" y="6153150"/>
            <a:chExt cx="7725192" cy="323850"/>
          </a:xfrm>
        </p:grpSpPr>
        <p:grpSp>
          <p:nvGrpSpPr>
            <p:cNvPr id="28" name="Group 27"/>
            <p:cNvGrpSpPr/>
            <p:nvPr/>
          </p:nvGrpSpPr>
          <p:grpSpPr>
            <a:xfrm>
              <a:off x="407694" y="6153150"/>
              <a:ext cx="7725192" cy="323850"/>
              <a:chOff x="457200" y="6076950"/>
              <a:chExt cx="7873713" cy="323850"/>
            </a:xfrm>
          </p:grpSpPr>
          <p:sp>
            <p:nvSpPr>
              <p:cNvPr id="31" name="Rectangle 30"/>
              <p:cNvSpPr/>
              <p:nvPr/>
            </p:nvSpPr>
            <p:spPr>
              <a:xfrm>
                <a:off x="457200" y="6076950"/>
                <a:ext cx="7873713" cy="32385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defTabSz="914344" fontAlgn="base">
                  <a:spcBef>
                    <a:spcPct val="0"/>
                  </a:spcBef>
                  <a:spcAft>
                    <a:spcPct val="0"/>
                  </a:spcAft>
                  <a:defRPr/>
                </a:pPr>
                <a:r>
                  <a:rPr lang="en-US" sz="1050" b="1" dirty="0">
                    <a:solidFill>
                      <a:prstClr val="black"/>
                    </a:solidFill>
                  </a:rPr>
                  <a:t>Legend:</a:t>
                </a:r>
              </a:p>
            </p:txBody>
          </p:sp>
          <p:grpSp>
            <p:nvGrpSpPr>
              <p:cNvPr id="32" name="Group 31"/>
              <p:cNvGrpSpPr/>
              <p:nvPr/>
            </p:nvGrpSpPr>
            <p:grpSpPr>
              <a:xfrm>
                <a:off x="1816373" y="6106926"/>
                <a:ext cx="6242388" cy="263898"/>
                <a:chOff x="1816373" y="6096000"/>
                <a:chExt cx="6242388" cy="263898"/>
              </a:xfrm>
            </p:grpSpPr>
            <p:sp>
              <p:nvSpPr>
                <p:cNvPr id="33" name="Rectangle 32"/>
                <p:cNvSpPr/>
                <p:nvPr/>
              </p:nvSpPr>
              <p:spPr>
                <a:xfrm>
                  <a:off x="1816373" y="6178684"/>
                  <a:ext cx="606964" cy="13716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6.3</a:t>
                  </a:r>
                </a:p>
              </p:txBody>
            </p:sp>
            <p:grpSp>
              <p:nvGrpSpPr>
                <p:cNvPr id="34" name="Group 33"/>
                <p:cNvGrpSpPr/>
                <p:nvPr/>
              </p:nvGrpSpPr>
              <p:grpSpPr>
                <a:xfrm>
                  <a:off x="3269278" y="6096000"/>
                  <a:ext cx="4789483" cy="263898"/>
                  <a:chOff x="3269278" y="6127921"/>
                  <a:chExt cx="4789483" cy="263898"/>
                </a:xfrm>
              </p:grpSpPr>
              <p:grpSp>
                <p:nvGrpSpPr>
                  <p:cNvPr id="35" name="Group 34"/>
                  <p:cNvGrpSpPr/>
                  <p:nvPr/>
                </p:nvGrpSpPr>
                <p:grpSpPr>
                  <a:xfrm>
                    <a:off x="5259873" y="6127921"/>
                    <a:ext cx="487681" cy="263898"/>
                    <a:chOff x="5259873" y="6121267"/>
                    <a:chExt cx="487681" cy="263898"/>
                  </a:xfrm>
                </p:grpSpPr>
                <p:sp>
                  <p:nvSpPr>
                    <p:cNvPr id="48" name="Diamond 8"/>
                    <p:cNvSpPr/>
                    <p:nvPr/>
                  </p:nvSpPr>
                  <p:spPr>
                    <a:xfrm>
                      <a:off x="5259873" y="6121267"/>
                      <a:ext cx="182880" cy="263898"/>
                    </a:xfrm>
                    <a:prstGeom prst="diamond">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44">
                        <a:defRPr/>
                      </a:pPr>
                      <a:r>
                        <a:rPr lang="en-US" sz="1000" b="1" dirty="0">
                          <a:solidFill>
                            <a:prstClr val="black"/>
                          </a:solidFill>
                          <a:cs typeface="Arial" pitchFamily="34" charset="0"/>
                        </a:rPr>
                        <a:t>#</a:t>
                      </a:r>
                    </a:p>
                  </p:txBody>
                </p:sp>
                <p:sp>
                  <p:nvSpPr>
                    <p:cNvPr id="49" name="Rectangle 9"/>
                    <p:cNvSpPr/>
                    <p:nvPr/>
                  </p:nvSpPr>
                  <p:spPr>
                    <a:xfrm>
                      <a:off x="5485216" y="6183969"/>
                      <a:ext cx="262338"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914344" fontAlgn="base">
                        <a:spcBef>
                          <a:spcPct val="0"/>
                        </a:spcBef>
                        <a:spcAft>
                          <a:spcPct val="0"/>
                        </a:spcAft>
                        <a:defRPr/>
                      </a:pPr>
                      <a:r>
                        <a:rPr lang="en-US" sz="900" b="1" dirty="0">
                          <a:solidFill>
                            <a:prstClr val="black"/>
                          </a:solidFill>
                          <a:cs typeface="Arial" pitchFamily="34" charset="0"/>
                        </a:rPr>
                        <a:t>TRL</a:t>
                      </a:r>
                      <a:endParaRPr lang="en-US" sz="1000" b="1" dirty="0">
                        <a:solidFill>
                          <a:prstClr val="black"/>
                        </a:solidFill>
                        <a:cs typeface="Arial" pitchFamily="34" charset="0"/>
                      </a:endParaRPr>
                    </a:p>
                  </p:txBody>
                </p:sp>
              </p:grpSp>
              <p:grpSp>
                <p:nvGrpSpPr>
                  <p:cNvPr id="36" name="Group 35"/>
                  <p:cNvGrpSpPr/>
                  <p:nvPr/>
                </p:nvGrpSpPr>
                <p:grpSpPr>
                  <a:xfrm>
                    <a:off x="4316497" y="6168430"/>
                    <a:ext cx="897675" cy="182880"/>
                    <a:chOff x="4316497" y="6161776"/>
                    <a:chExt cx="897675" cy="182880"/>
                  </a:xfrm>
                </p:grpSpPr>
                <p:sp>
                  <p:nvSpPr>
                    <p:cNvPr id="46" name="KeyEventsTriangle"/>
                    <p:cNvSpPr/>
                    <p:nvPr/>
                  </p:nvSpPr>
                  <p:spPr>
                    <a:xfrm>
                      <a:off x="4316497" y="6161776"/>
                      <a:ext cx="182880" cy="182880"/>
                    </a:xfrm>
                    <a:prstGeom prst="triangle">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a:defRPr/>
                      </a:pPr>
                      <a:endParaRPr lang="en-US" dirty="0">
                        <a:solidFill>
                          <a:prstClr val="white"/>
                        </a:solidFill>
                        <a:cs typeface="Arial" pitchFamily="34" charset="0"/>
                      </a:endParaRPr>
                    </a:p>
                  </p:txBody>
                </p:sp>
                <p:sp>
                  <p:nvSpPr>
                    <p:cNvPr id="47" name="Rectangle 46"/>
                    <p:cNvSpPr/>
                    <p:nvPr/>
                  </p:nvSpPr>
                  <p:spPr>
                    <a:xfrm>
                      <a:off x="4499396" y="6191661"/>
                      <a:ext cx="714776" cy="1231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Key Events</a:t>
                      </a:r>
                    </a:p>
                  </p:txBody>
                </p:sp>
              </p:grpSp>
              <p:grpSp>
                <p:nvGrpSpPr>
                  <p:cNvPr id="37" name="Group 36"/>
                  <p:cNvGrpSpPr/>
                  <p:nvPr/>
                </p:nvGrpSpPr>
                <p:grpSpPr>
                  <a:xfrm>
                    <a:off x="3269278" y="6134520"/>
                    <a:ext cx="1088442" cy="250700"/>
                    <a:chOff x="3269278" y="6147773"/>
                    <a:chExt cx="1088442" cy="250700"/>
                  </a:xfrm>
                </p:grpSpPr>
                <p:sp>
                  <p:nvSpPr>
                    <p:cNvPr id="44" name="Rectangle 43"/>
                    <p:cNvSpPr/>
                    <p:nvPr/>
                  </p:nvSpPr>
                  <p:spPr>
                    <a:xfrm>
                      <a:off x="3509055" y="6147773"/>
                      <a:ext cx="848665"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S&amp;T Insertion Point</a:t>
                      </a:r>
                    </a:p>
                  </p:txBody>
                </p:sp>
                <p:sp>
                  <p:nvSpPr>
                    <p:cNvPr id="45" name="7-Point Star 44"/>
                    <p:cNvSpPr/>
                    <p:nvPr/>
                  </p:nvSpPr>
                  <p:spPr>
                    <a:xfrm>
                      <a:off x="3269278" y="6176141"/>
                      <a:ext cx="193964" cy="193964"/>
                    </a:xfrm>
                    <a:prstGeom prst="star7">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dirty="0">
                        <a:solidFill>
                          <a:prstClr val="white"/>
                        </a:solidFill>
                      </a:endParaRPr>
                    </a:p>
                  </p:txBody>
                </p:sp>
              </p:grpSp>
              <p:grpSp>
                <p:nvGrpSpPr>
                  <p:cNvPr id="38" name="Group 37"/>
                  <p:cNvGrpSpPr/>
                  <p:nvPr/>
                </p:nvGrpSpPr>
                <p:grpSpPr>
                  <a:xfrm>
                    <a:off x="5817920" y="6134520"/>
                    <a:ext cx="910519" cy="250700"/>
                    <a:chOff x="5817920" y="6127866"/>
                    <a:chExt cx="910519" cy="250700"/>
                  </a:xfrm>
                </p:grpSpPr>
                <p:sp>
                  <p:nvSpPr>
                    <p:cNvPr id="42" name="5-Point Star 41"/>
                    <p:cNvSpPr/>
                    <p:nvPr/>
                  </p:nvSpPr>
                  <p:spPr>
                    <a:xfrm>
                      <a:off x="5817920" y="6138916"/>
                      <a:ext cx="234433" cy="228600"/>
                    </a:xfrm>
                    <a:prstGeom prst="star5">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3" name="Rectangle 42"/>
                    <p:cNvSpPr/>
                    <p:nvPr/>
                  </p:nvSpPr>
                  <p:spPr>
                    <a:xfrm>
                      <a:off x="6096931" y="6127866"/>
                      <a:ext cx="631508"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Decision Point</a:t>
                      </a:r>
                    </a:p>
                  </p:txBody>
                </p:sp>
              </p:grpSp>
              <p:grpSp>
                <p:nvGrpSpPr>
                  <p:cNvPr id="39" name="Group 38"/>
                  <p:cNvGrpSpPr/>
                  <p:nvPr/>
                </p:nvGrpSpPr>
                <p:grpSpPr>
                  <a:xfrm>
                    <a:off x="6738153" y="6134520"/>
                    <a:ext cx="1320608" cy="250700"/>
                    <a:chOff x="6687501" y="6127866"/>
                    <a:chExt cx="1320608" cy="250700"/>
                  </a:xfrm>
                </p:grpSpPr>
                <p:sp>
                  <p:nvSpPr>
                    <p:cNvPr id="40" name="Cross 39"/>
                    <p:cNvSpPr/>
                    <p:nvPr/>
                  </p:nvSpPr>
                  <p:spPr>
                    <a:xfrm>
                      <a:off x="6687501" y="6138916"/>
                      <a:ext cx="214810" cy="228600"/>
                    </a:xfrm>
                    <a:prstGeom prst="plus">
                      <a:avLst/>
                    </a:prstGeom>
                    <a:solidFill>
                      <a:schemeClr val="accent4">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1" name="Rectangle 40"/>
                    <p:cNvSpPr/>
                    <p:nvPr/>
                  </p:nvSpPr>
                  <p:spPr>
                    <a:xfrm>
                      <a:off x="6982583" y="6127866"/>
                      <a:ext cx="1025526"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Demonstrations</a:t>
                      </a:r>
                    </a:p>
                  </p:txBody>
                </p:sp>
              </p:grpSp>
            </p:grpSp>
          </p:grpSp>
        </p:grpSp>
        <p:sp>
          <p:nvSpPr>
            <p:cNvPr id="29" name="Rectangle 28"/>
            <p:cNvSpPr/>
            <p:nvPr/>
          </p:nvSpPr>
          <p:spPr>
            <a:xfrm>
              <a:off x="2436055" y="6272634"/>
              <a:ext cx="606964" cy="13716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6.4</a:t>
              </a:r>
            </a:p>
          </p:txBody>
        </p:sp>
        <p:sp>
          <p:nvSpPr>
            <p:cNvPr id="30" name="Rectangle 29"/>
            <p:cNvSpPr/>
            <p:nvPr/>
          </p:nvSpPr>
          <p:spPr>
            <a:xfrm>
              <a:off x="1053878" y="6260983"/>
              <a:ext cx="606964" cy="137160"/>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6.2</a:t>
              </a:r>
            </a:p>
          </p:txBody>
        </p:sp>
      </p:grpSp>
      <p:sp>
        <p:nvSpPr>
          <p:cNvPr id="50" name="Rounded Rectangle 49"/>
          <p:cNvSpPr/>
          <p:nvPr userDrawn="1"/>
        </p:nvSpPr>
        <p:spPr>
          <a:xfrm>
            <a:off x="923523" y="2197100"/>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sp>
        <p:nvSpPr>
          <p:cNvPr id="51" name="Rounded Rectangle 50"/>
          <p:cNvSpPr/>
          <p:nvPr userDrawn="1"/>
        </p:nvSpPr>
        <p:spPr>
          <a:xfrm>
            <a:off x="925303" y="2337198"/>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pic>
        <p:nvPicPr>
          <p:cNvPr id="52" name="Picture 2" descr="C:\Users\ahmadna\Desktop\Branding\ASAALT_color.png"/>
          <p:cNvPicPr>
            <a:picLocks noChangeAspect="1" noChangeArrowheads="1"/>
          </p:cNvPicPr>
          <p:nvPr userDrawn="1"/>
        </p:nvPicPr>
        <p:blipFill>
          <a:blip r:embed="rId3"/>
          <a:srcRect l="4860" t="2500" r="4956" b="4500"/>
          <a:stretch>
            <a:fillRect/>
          </a:stretch>
        </p:blipFill>
        <p:spPr bwMode="auto">
          <a:xfrm>
            <a:off x="8366129" y="14288"/>
            <a:ext cx="758826" cy="76200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09558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41"/>
            <a:ext cx="6858000" cy="1655762"/>
          </a:xfrm>
          <a:prstGeom prst="rect">
            <a:avLst/>
          </a:prstGeom>
        </p:spPr>
        <p:txBody>
          <a:bodyPr/>
          <a:lstStyle>
            <a:lvl1pPr marL="0" indent="0" algn="ctr">
              <a:buNone/>
              <a:defRPr sz="1800"/>
            </a:lvl1pPr>
            <a:lvl2pPr marL="342880" indent="0" algn="ctr">
              <a:buNone/>
              <a:defRPr sz="1500"/>
            </a:lvl2pPr>
            <a:lvl3pPr marL="685758" indent="0" algn="ctr">
              <a:buNone/>
              <a:defRPr sz="1350"/>
            </a:lvl3pPr>
            <a:lvl4pPr marL="1028638" indent="0" algn="ctr">
              <a:buNone/>
              <a:defRPr sz="1200"/>
            </a:lvl4pPr>
            <a:lvl5pPr marL="1371516" indent="0" algn="ctr">
              <a:buNone/>
              <a:defRPr sz="1200"/>
            </a:lvl5pPr>
            <a:lvl6pPr marL="1714394" indent="0" algn="ctr">
              <a:buNone/>
              <a:defRPr sz="1200"/>
            </a:lvl6pPr>
            <a:lvl7pPr marL="2057272" indent="0" algn="ctr">
              <a:buNone/>
              <a:defRPr sz="1200"/>
            </a:lvl7pPr>
            <a:lvl8pPr marL="2400152" indent="0" algn="ctr">
              <a:buNone/>
              <a:defRPr sz="1200"/>
            </a:lvl8pPr>
            <a:lvl9pPr marL="27430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5"/>
            <a:ext cx="2057400" cy="365126"/>
          </a:xfrm>
          <a:prstGeom prst="rect">
            <a:avLst/>
          </a:prstGeom>
        </p:spPr>
        <p:txBody>
          <a:bodyPr/>
          <a:lstStyle/>
          <a:p>
            <a:pPr defTabSz="914266"/>
            <a:fld id="{748B2595-42BC-49B0-A4AA-C2AF044BF9C7}" type="datetimeFigureOut">
              <a:rPr lang="en-US" smtClean="0">
                <a:solidFill>
                  <a:prstClr val="black"/>
                </a:solidFill>
              </a:rPr>
              <a:pPr defTabSz="914266"/>
              <a:t>5/16/2019</a:t>
            </a:fld>
            <a:endParaRPr lang="en-US">
              <a:solidFill>
                <a:prstClr val="black"/>
              </a:solidFill>
            </a:endParaRPr>
          </a:p>
        </p:txBody>
      </p:sp>
      <p:sp>
        <p:nvSpPr>
          <p:cNvPr id="5" name="Footer Placeholder 4"/>
          <p:cNvSpPr>
            <a:spLocks noGrp="1"/>
          </p:cNvSpPr>
          <p:nvPr>
            <p:ph type="ftr" sz="quarter" idx="11"/>
          </p:nvPr>
        </p:nvSpPr>
        <p:spPr>
          <a:xfrm>
            <a:off x="3028950" y="6356355"/>
            <a:ext cx="3086100" cy="365126"/>
          </a:xfrm>
          <a:prstGeom prst="rect">
            <a:avLst/>
          </a:prstGeom>
        </p:spPr>
        <p:txBody>
          <a:bodyPr/>
          <a:lstStyle/>
          <a:p>
            <a:pPr defTabSz="914266"/>
            <a:endParaRPr lang="en-US">
              <a:solidFill>
                <a:prstClr val="black"/>
              </a:solidFill>
            </a:endParaRPr>
          </a:p>
        </p:txBody>
      </p:sp>
      <p:sp>
        <p:nvSpPr>
          <p:cNvPr id="6" name="Slide Number Placeholder 5"/>
          <p:cNvSpPr>
            <a:spLocks noGrp="1"/>
          </p:cNvSpPr>
          <p:nvPr>
            <p:ph type="sldNum" sz="quarter" idx="12"/>
          </p:nvPr>
        </p:nvSpPr>
        <p:spPr>
          <a:xfrm>
            <a:off x="6457950" y="6356355"/>
            <a:ext cx="2057400" cy="365126"/>
          </a:xfrm>
          <a:prstGeom prst="rect">
            <a:avLst/>
          </a:prstGeom>
        </p:spPr>
        <p:txBody>
          <a:bodyPr/>
          <a:lstStyle/>
          <a:p>
            <a:pPr defTabSz="914266"/>
            <a:fld id="{0A9317AB-D6B6-4E02-828D-A4D4E49740D7}" type="slidenum">
              <a:rPr lang="en-US" smtClean="0">
                <a:solidFill>
                  <a:prstClr val="black"/>
                </a:solidFill>
              </a:rPr>
              <a:pPr defTabSz="914266"/>
              <a:t>‹#›</a:t>
            </a:fld>
            <a:endParaRPr lang="en-US">
              <a:solidFill>
                <a:prstClr val="black"/>
              </a:solidFill>
            </a:endParaRPr>
          </a:p>
        </p:txBody>
      </p:sp>
    </p:spTree>
    <p:extLst>
      <p:ext uri="{BB962C8B-B14F-4D97-AF65-F5344CB8AC3E}">
        <p14:creationId xmlns:p14="http://schemas.microsoft.com/office/powerpoint/2010/main" val="332742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6377952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77784"/>
            <a:ext cx="4038600" cy="5669280"/>
          </a:xfrm>
          <a:prstGeom prst="rect">
            <a:avLst/>
          </a:prstGeo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77784"/>
            <a:ext cx="4038600" cy="5669280"/>
          </a:xfrm>
          <a:prstGeom prst="rect">
            <a:avLst/>
          </a:prstGeo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686800" y="6492881"/>
            <a:ext cx="457200" cy="365126"/>
          </a:xfrm>
          <a:prstGeom prst="rect">
            <a:avLst/>
          </a:prstGeom>
        </p:spPr>
        <p:txBody>
          <a:bodyPr/>
          <a:lstStyle/>
          <a:p>
            <a:pPr defTabSz="914266"/>
            <a:fld id="{01F288AE-1A0B-479E-AB32-116F4187E394}" type="slidenum">
              <a:rPr lang="en-US" smtClean="0">
                <a:solidFill>
                  <a:prstClr val="black"/>
                </a:solidFill>
              </a:rPr>
              <a:pPr defTabSz="914266"/>
              <a:t>‹#›</a:t>
            </a:fld>
            <a:endParaRPr lang="en-US" dirty="0">
              <a:solidFill>
                <a:prstClr val="black"/>
              </a:solidFill>
            </a:endParaRPr>
          </a:p>
        </p:txBody>
      </p:sp>
      <p:sp>
        <p:nvSpPr>
          <p:cNvPr id="8" name="Title 1"/>
          <p:cNvSpPr>
            <a:spLocks noGrp="1"/>
          </p:cNvSpPr>
          <p:nvPr>
            <p:ph type="title" hasCustomPrompt="1"/>
          </p:nvPr>
        </p:nvSpPr>
        <p:spPr>
          <a:xfrm>
            <a:off x="4572000" y="0"/>
            <a:ext cx="4572000" cy="640080"/>
          </a:xfrm>
          <a:prstGeom prst="rect">
            <a:avLst/>
          </a:prstGeom>
        </p:spPr>
        <p:txBody>
          <a:bodyPr lIns="18288" tIns="18288" rIns="18288" bIns="18288"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a:t>Title (Calibri, 32, Bold)</a:t>
            </a:r>
          </a:p>
        </p:txBody>
      </p:sp>
    </p:spTree>
    <p:extLst>
      <p:ext uri="{BB962C8B-B14F-4D97-AF65-F5344CB8AC3E}">
        <p14:creationId xmlns:p14="http://schemas.microsoft.com/office/powerpoint/2010/main" val="163393416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1967944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747" indent="0" algn="ctr">
              <a:buNone/>
              <a:defRPr>
                <a:solidFill>
                  <a:schemeClr val="tx1">
                    <a:tint val="75000"/>
                  </a:schemeClr>
                </a:solidFill>
              </a:defRPr>
            </a:lvl2pPr>
            <a:lvl3pPr marL="685495" indent="0" algn="ctr">
              <a:buNone/>
              <a:defRPr>
                <a:solidFill>
                  <a:schemeClr val="tx1">
                    <a:tint val="75000"/>
                  </a:schemeClr>
                </a:solidFill>
              </a:defRPr>
            </a:lvl3pPr>
            <a:lvl4pPr marL="1028240" indent="0" algn="ctr">
              <a:buNone/>
              <a:defRPr>
                <a:solidFill>
                  <a:schemeClr val="tx1">
                    <a:tint val="75000"/>
                  </a:schemeClr>
                </a:solidFill>
              </a:defRPr>
            </a:lvl4pPr>
            <a:lvl5pPr marL="1370989" indent="0" algn="ctr">
              <a:buNone/>
              <a:defRPr>
                <a:solidFill>
                  <a:schemeClr val="tx1">
                    <a:tint val="75000"/>
                  </a:schemeClr>
                </a:solidFill>
              </a:defRPr>
            </a:lvl5pPr>
            <a:lvl6pPr marL="1713737" indent="0" algn="ctr">
              <a:buNone/>
              <a:defRPr>
                <a:solidFill>
                  <a:schemeClr val="tx1">
                    <a:tint val="75000"/>
                  </a:schemeClr>
                </a:solidFill>
              </a:defRPr>
            </a:lvl6pPr>
            <a:lvl7pPr marL="2056485" indent="0" algn="ctr">
              <a:buNone/>
              <a:defRPr>
                <a:solidFill>
                  <a:schemeClr val="tx1">
                    <a:tint val="75000"/>
                  </a:schemeClr>
                </a:solidFill>
              </a:defRPr>
            </a:lvl7pPr>
            <a:lvl8pPr marL="2399231" indent="0" algn="ctr">
              <a:buNone/>
              <a:defRPr>
                <a:solidFill>
                  <a:schemeClr val="tx1">
                    <a:tint val="75000"/>
                  </a:schemeClr>
                </a:solidFill>
              </a:defRPr>
            </a:lvl8pPr>
            <a:lvl9pPr marL="2741978"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81040887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2460" y="347619"/>
            <a:ext cx="7073399" cy="450871"/>
          </a:xfrm>
          <a:prstGeom prst="rect">
            <a:avLst/>
          </a:prstGeo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321972" y="974501"/>
            <a:ext cx="8517228" cy="53404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412772432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1500">
                <a:solidFill>
                  <a:schemeClr val="tx1">
                    <a:tint val="75000"/>
                  </a:schemeClr>
                </a:solidFill>
              </a:defRPr>
            </a:lvl1pPr>
            <a:lvl2pPr marL="342747" indent="0">
              <a:buNone/>
              <a:defRPr sz="1350">
                <a:solidFill>
                  <a:schemeClr val="tx1">
                    <a:tint val="75000"/>
                  </a:schemeClr>
                </a:solidFill>
              </a:defRPr>
            </a:lvl2pPr>
            <a:lvl3pPr marL="685495" indent="0">
              <a:buNone/>
              <a:defRPr sz="1200">
                <a:solidFill>
                  <a:schemeClr val="tx1">
                    <a:tint val="75000"/>
                  </a:schemeClr>
                </a:solidFill>
              </a:defRPr>
            </a:lvl3pPr>
            <a:lvl4pPr marL="1028240" indent="0">
              <a:buNone/>
              <a:defRPr sz="1050">
                <a:solidFill>
                  <a:schemeClr val="tx1">
                    <a:tint val="75000"/>
                  </a:schemeClr>
                </a:solidFill>
              </a:defRPr>
            </a:lvl4pPr>
            <a:lvl5pPr marL="1370989" indent="0">
              <a:buNone/>
              <a:defRPr sz="1050">
                <a:solidFill>
                  <a:schemeClr val="tx1">
                    <a:tint val="75000"/>
                  </a:schemeClr>
                </a:solidFill>
              </a:defRPr>
            </a:lvl5pPr>
            <a:lvl6pPr marL="1713737" indent="0">
              <a:buNone/>
              <a:defRPr sz="1050">
                <a:solidFill>
                  <a:schemeClr val="tx1">
                    <a:tint val="75000"/>
                  </a:schemeClr>
                </a:solidFill>
              </a:defRPr>
            </a:lvl6pPr>
            <a:lvl7pPr marL="2056485" indent="0">
              <a:buNone/>
              <a:defRPr sz="1050">
                <a:solidFill>
                  <a:schemeClr val="tx1">
                    <a:tint val="75000"/>
                  </a:schemeClr>
                </a:solidFill>
              </a:defRPr>
            </a:lvl7pPr>
            <a:lvl8pPr marL="2399231" indent="0">
              <a:buNone/>
              <a:defRPr sz="1050">
                <a:solidFill>
                  <a:schemeClr val="tx1">
                    <a:tint val="75000"/>
                  </a:schemeClr>
                </a:solidFill>
              </a:defRPr>
            </a:lvl8pPr>
            <a:lvl9pPr marL="2741978"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86744920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15973462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5.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6.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3.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7"/>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APPROVED FOR</a:t>
            </a:r>
            <a:r>
              <a:rPr lang="en-US" sz="800" baseline="0" dirty="0" smtClean="0">
                <a:solidFill>
                  <a:schemeClr val="accent2"/>
                </a:solidFill>
                <a:latin typeface="Arial Bold" panose="020B0704020202020204" pitchFamily="34" charset="0"/>
                <a:cs typeface="Arial Bold" panose="020B0704020202020204" pitchFamily="34" charset="0"/>
              </a:rPr>
              <a:t>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APPROVED FOR</a:t>
            </a:r>
            <a:r>
              <a:rPr lang="en-US" sz="800" baseline="0" dirty="0" smtClean="0">
                <a:solidFill>
                  <a:schemeClr val="accent2"/>
                </a:solidFill>
                <a:latin typeface="Arial Bold" panose="020B0704020202020204" pitchFamily="34" charset="0"/>
                <a:cs typeface="Arial Bold" panose="020B0704020202020204" pitchFamily="34" charset="0"/>
              </a:rPr>
              <a:t>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9" name="TextBox 18"/>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39486082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399" tIns="45700" rIns="91399" bIns="457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6800" y="6492882"/>
            <a:ext cx="457200" cy="365125"/>
          </a:xfrm>
          <a:prstGeom prst="rect">
            <a:avLst/>
          </a:prstGeom>
        </p:spPr>
        <p:txBody>
          <a:bodyPr vert="horz" lIns="91399" tIns="45700" rIns="91399" bIns="45700" rtlCol="0" anchor="ctr"/>
          <a:lstStyle>
            <a:lvl1pPr algn="r">
              <a:defRPr sz="900">
                <a:solidFill>
                  <a:schemeClr val="tx1"/>
                </a:solidFill>
                <a:latin typeface="Arial" pitchFamily="34" charset="0"/>
                <a:cs typeface="Arial" pitchFamily="34" charset="0"/>
              </a:defRPr>
            </a:lvl1pPr>
          </a:lstStyle>
          <a:p>
            <a:fld id="{688CEC32-6F1E-46EC-921F-9DC5F5BCD152}" type="slidenum">
              <a:rPr lang="en-US" smtClean="0"/>
              <a:t>‹#›</a:t>
            </a:fld>
            <a:endParaRPr lang="en-US"/>
          </a:p>
        </p:txBody>
      </p:sp>
      <p:pic>
        <p:nvPicPr>
          <p:cNvPr id="18" name="Picture 17"/>
          <p:cNvPicPr>
            <a:picLocks noChangeAspect="1"/>
          </p:cNvPicPr>
          <p:nvPr/>
        </p:nvPicPr>
        <p:blipFill rotWithShape="1">
          <a:blip r:embed="rId14"/>
          <a:srcRect l="18045" t="17931" r="51361" b="73488"/>
          <a:stretch/>
        </p:blipFill>
        <p:spPr>
          <a:xfrm>
            <a:off x="0" y="0"/>
            <a:ext cx="9144000" cy="812800"/>
          </a:xfrm>
          <a:prstGeom prst="rect">
            <a:avLst/>
          </a:prstGeom>
        </p:spPr>
      </p:pic>
      <p:sp>
        <p:nvSpPr>
          <p:cNvPr id="19" name="object 2"/>
          <p:cNvSpPr txBox="1">
            <a:spLocks/>
          </p:cNvSpPr>
          <p:nvPr/>
        </p:nvSpPr>
        <p:spPr>
          <a:xfrm>
            <a:off x="1016913" y="60387"/>
            <a:ext cx="6958208" cy="207749"/>
          </a:xfrm>
          <a:prstGeom prst="rect">
            <a:avLst/>
          </a:prstGeom>
        </p:spPr>
        <p:txBody>
          <a:bodyPr vert="horz" wrap="square" lIns="0" tIns="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9525" algn="ctr">
              <a:lnSpc>
                <a:spcPct val="100000"/>
              </a:lnSpc>
            </a:pPr>
            <a:r>
              <a:rPr lang="en-US" sz="1350" b="1" spc="-4" dirty="0">
                <a:solidFill>
                  <a:schemeClr val="bg1"/>
                </a:solidFill>
                <a:latin typeface=" Arial"/>
              </a:rPr>
              <a:t>Synthetic Training </a:t>
            </a:r>
            <a:r>
              <a:rPr lang="en-US" sz="1350" b="1" spc="-4" dirty="0" smtClean="0">
                <a:solidFill>
                  <a:schemeClr val="bg1"/>
                </a:solidFill>
                <a:latin typeface=" Arial"/>
              </a:rPr>
              <a:t>Environment</a:t>
            </a:r>
            <a:endParaRPr lang="en-US" sz="1350" b="1" spc="-15" dirty="0">
              <a:solidFill>
                <a:schemeClr val="bg1"/>
              </a:solidFill>
              <a:latin typeface=" Arial"/>
            </a:endParaRPr>
          </a:p>
        </p:txBody>
      </p:sp>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59757" y="369652"/>
            <a:ext cx="1484243" cy="420985"/>
          </a:xfrm>
          <a:prstGeom prst="rect">
            <a:avLst/>
          </a:prstGeom>
        </p:spPr>
      </p:pic>
      <p:sp>
        <p:nvSpPr>
          <p:cNvPr id="7" name="Rectangle 6"/>
          <p:cNvSpPr/>
          <p:nvPr/>
        </p:nvSpPr>
        <p:spPr>
          <a:xfrm>
            <a:off x="1449281" y="6590539"/>
            <a:ext cx="6245441" cy="253916"/>
          </a:xfrm>
          <a:prstGeom prst="rect">
            <a:avLst/>
          </a:prstGeom>
        </p:spPr>
        <p:txBody>
          <a:bodyPr wrap="square">
            <a:spAutoFit/>
          </a:bodyPr>
          <a:lstStyle/>
          <a:p>
            <a:pPr algn="ctr"/>
            <a:r>
              <a:rPr lang="en-US" sz="1050" b="1" dirty="0">
                <a:solidFill>
                  <a:srgbClr val="00B050"/>
                </a:solidFill>
                <a:ea typeface="Calibri" panose="020F0502020204030204" pitchFamily="34" charset="0"/>
                <a:cs typeface="Times New Roman" panose="02020603050405020304" pitchFamily="18" charset="0"/>
              </a:rPr>
              <a:t>Draft/Pre-Decisional/ </a:t>
            </a:r>
            <a:r>
              <a:rPr lang="en-US" sz="1050" b="1" dirty="0">
                <a:solidFill>
                  <a:srgbClr val="00B050"/>
                </a:solidFill>
              </a:rPr>
              <a:t>UNCLASSIFIED//FOUO//DISTRIBUTION B</a:t>
            </a:r>
          </a:p>
        </p:txBody>
      </p:sp>
    </p:spTree>
    <p:extLst>
      <p:ext uri="{BB962C8B-B14F-4D97-AF65-F5344CB8AC3E}">
        <p14:creationId xmlns:p14="http://schemas.microsoft.com/office/powerpoint/2010/main" val="5617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6" r:id="rId12"/>
  </p:sldLayoutIdLst>
  <p:transition spd="med">
    <p:fade/>
  </p:transition>
  <p:txStyles>
    <p:titleStyle>
      <a:lvl1pPr algn="ctr" defTabSz="685495" rtl="0" eaLnBrk="1" latinLnBrk="0" hangingPunct="1">
        <a:spcBef>
          <a:spcPct val="0"/>
        </a:spcBef>
        <a:buNone/>
        <a:defRPr sz="3300" kern="1200">
          <a:solidFill>
            <a:schemeClr val="tx1"/>
          </a:solidFill>
          <a:latin typeface="Arial" pitchFamily="34" charset="0"/>
          <a:ea typeface="+mj-ea"/>
          <a:cs typeface="Arial" pitchFamily="34" charset="0"/>
        </a:defRPr>
      </a:lvl1pPr>
    </p:titleStyle>
    <p:bodyStyle>
      <a:lvl1pPr marL="257061" indent="-257061" algn="l" defTabSz="685495"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56964" indent="-214217" algn="l" defTabSz="685495"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2pPr>
      <a:lvl3pPr marL="856868" indent="-171374" algn="l" defTabSz="685495"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199615" indent="-171374" algn="l" defTabSz="685495"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542364" indent="-171374" algn="l" defTabSz="685495"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1885110"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58"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604"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51"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95" rtl="0" eaLnBrk="1" latinLnBrk="0" hangingPunct="1">
        <a:defRPr sz="1350" kern="1200">
          <a:solidFill>
            <a:schemeClr val="tx1"/>
          </a:solidFill>
          <a:latin typeface="+mn-lt"/>
          <a:ea typeface="+mn-ea"/>
          <a:cs typeface="+mn-cs"/>
        </a:defRPr>
      </a:lvl1pPr>
      <a:lvl2pPr marL="342747" algn="l" defTabSz="685495" rtl="0" eaLnBrk="1" latinLnBrk="0" hangingPunct="1">
        <a:defRPr sz="1350" kern="1200">
          <a:solidFill>
            <a:schemeClr val="tx1"/>
          </a:solidFill>
          <a:latin typeface="+mn-lt"/>
          <a:ea typeface="+mn-ea"/>
          <a:cs typeface="+mn-cs"/>
        </a:defRPr>
      </a:lvl2pPr>
      <a:lvl3pPr marL="685495" algn="l" defTabSz="685495" rtl="0" eaLnBrk="1" latinLnBrk="0" hangingPunct="1">
        <a:defRPr sz="1350" kern="1200">
          <a:solidFill>
            <a:schemeClr val="tx1"/>
          </a:solidFill>
          <a:latin typeface="+mn-lt"/>
          <a:ea typeface="+mn-ea"/>
          <a:cs typeface="+mn-cs"/>
        </a:defRPr>
      </a:lvl3pPr>
      <a:lvl4pPr marL="1028240" algn="l" defTabSz="685495" rtl="0" eaLnBrk="1" latinLnBrk="0" hangingPunct="1">
        <a:defRPr sz="1350" kern="1200">
          <a:solidFill>
            <a:schemeClr val="tx1"/>
          </a:solidFill>
          <a:latin typeface="+mn-lt"/>
          <a:ea typeface="+mn-ea"/>
          <a:cs typeface="+mn-cs"/>
        </a:defRPr>
      </a:lvl4pPr>
      <a:lvl5pPr marL="1370989" algn="l" defTabSz="685495" rtl="0" eaLnBrk="1" latinLnBrk="0" hangingPunct="1">
        <a:defRPr sz="1350" kern="1200">
          <a:solidFill>
            <a:schemeClr val="tx1"/>
          </a:solidFill>
          <a:latin typeface="+mn-lt"/>
          <a:ea typeface="+mn-ea"/>
          <a:cs typeface="+mn-cs"/>
        </a:defRPr>
      </a:lvl5pPr>
      <a:lvl6pPr marL="1713737" algn="l" defTabSz="685495" rtl="0" eaLnBrk="1" latinLnBrk="0" hangingPunct="1">
        <a:defRPr sz="1350" kern="1200">
          <a:solidFill>
            <a:schemeClr val="tx1"/>
          </a:solidFill>
          <a:latin typeface="+mn-lt"/>
          <a:ea typeface="+mn-ea"/>
          <a:cs typeface="+mn-cs"/>
        </a:defRPr>
      </a:lvl6pPr>
      <a:lvl7pPr marL="2056485" algn="l" defTabSz="685495" rtl="0" eaLnBrk="1" latinLnBrk="0" hangingPunct="1">
        <a:defRPr sz="1350" kern="1200">
          <a:solidFill>
            <a:schemeClr val="tx1"/>
          </a:solidFill>
          <a:latin typeface="+mn-lt"/>
          <a:ea typeface="+mn-ea"/>
          <a:cs typeface="+mn-cs"/>
        </a:defRPr>
      </a:lvl7pPr>
      <a:lvl8pPr marL="2399231" algn="l" defTabSz="685495" rtl="0" eaLnBrk="1" latinLnBrk="0" hangingPunct="1">
        <a:defRPr sz="1350" kern="1200">
          <a:solidFill>
            <a:schemeClr val="tx1"/>
          </a:solidFill>
          <a:latin typeface="+mn-lt"/>
          <a:ea typeface="+mn-ea"/>
          <a:cs typeface="+mn-cs"/>
        </a:defRPr>
      </a:lvl8pPr>
      <a:lvl9pPr marL="2741978" algn="l" defTabSz="68549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07177" y="1"/>
            <a:ext cx="125034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66" fontAlgn="base">
              <a:spcBef>
                <a:spcPct val="0"/>
              </a:spcBef>
              <a:spcAft>
                <a:spcPct val="0"/>
              </a:spcAft>
              <a:defRPr/>
            </a:pPr>
            <a:r>
              <a:rPr lang="en-US" altLang="en-US" sz="900" b="1" i="1" dirty="0">
                <a:solidFill>
                  <a:srgbClr val="C00000"/>
                </a:solidFill>
              </a:rPr>
              <a:t>UNCLASSIFIED</a:t>
            </a:r>
            <a:r>
              <a:rPr lang="en-US" altLang="en-US" sz="900" b="1" i="1" dirty="0" smtClean="0">
                <a:solidFill>
                  <a:srgbClr val="C00000"/>
                </a:solidFill>
              </a:rPr>
              <a:t>//</a:t>
            </a:r>
            <a:r>
              <a:rPr lang="en-US" altLang="en-US" sz="900" b="1" i="1" dirty="0" err="1" smtClean="0">
                <a:solidFill>
                  <a:srgbClr val="C00000"/>
                </a:solidFill>
              </a:rPr>
              <a:t>FOUO</a:t>
            </a:r>
            <a:endParaRPr lang="en-US" altLang="en-US" sz="900" b="1" i="1" dirty="0">
              <a:solidFill>
                <a:srgbClr val="C00000"/>
              </a:solidFill>
            </a:endParaRPr>
          </a:p>
        </p:txBody>
      </p:sp>
      <p:sp>
        <p:nvSpPr>
          <p:cNvPr id="3" name="TextBox 2"/>
          <p:cNvSpPr txBox="1">
            <a:spLocks noChangeArrowheads="1"/>
          </p:cNvSpPr>
          <p:nvPr/>
        </p:nvSpPr>
        <p:spPr bwMode="auto">
          <a:xfrm>
            <a:off x="4107175" y="6719889"/>
            <a:ext cx="125034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66" fontAlgn="base">
              <a:spcBef>
                <a:spcPct val="0"/>
              </a:spcBef>
              <a:spcAft>
                <a:spcPct val="0"/>
              </a:spcAft>
              <a:defRPr/>
            </a:pPr>
            <a:r>
              <a:rPr lang="en-US" altLang="en-US" sz="900" b="1" i="1" dirty="0" smtClean="0">
                <a:solidFill>
                  <a:srgbClr val="C00000"/>
                </a:solidFill>
              </a:rPr>
              <a:t>UNCLASSIFIED//</a:t>
            </a:r>
            <a:r>
              <a:rPr lang="en-US" altLang="en-US" sz="900" b="1" i="1" dirty="0" err="1" smtClean="0">
                <a:solidFill>
                  <a:srgbClr val="C00000"/>
                </a:solidFill>
              </a:rPr>
              <a:t>FOUO</a:t>
            </a:r>
            <a:endParaRPr lang="en-US" altLang="en-US" sz="900" b="1" i="1" dirty="0">
              <a:solidFill>
                <a:srgbClr val="C00000"/>
              </a:solidFill>
            </a:endParaRPr>
          </a:p>
        </p:txBody>
      </p:sp>
      <p:pic>
        <p:nvPicPr>
          <p:cNvPr id="4" name="Picture 3"/>
          <p:cNvPicPr>
            <a:picLocks noChangeAspect="1" noChangeArrowheads="1"/>
          </p:cNvPicPr>
          <p:nvPr userDrawn="1"/>
        </p:nvPicPr>
        <p:blipFill>
          <a:blip r:embed="rId25" cstate="email">
            <a:duotone>
              <a:schemeClr val="accent1">
                <a:shade val="45000"/>
                <a:satMod val="135000"/>
              </a:schemeClr>
              <a:prstClr val="white"/>
            </a:duotone>
            <a:lum bright="20000"/>
          </a:blip>
          <a:srcRect/>
          <a:stretch>
            <a:fillRect/>
          </a:stretch>
        </p:blipFill>
        <p:spPr bwMode="auto">
          <a:xfrm rot="16200000">
            <a:off x="1181429" y="-1091871"/>
            <a:ext cx="6781146" cy="9143998"/>
          </a:xfrm>
          <a:prstGeom prst="rect">
            <a:avLst/>
          </a:prstGeom>
          <a:noFill/>
          <a:ln w="9525">
            <a:noFill/>
            <a:miter lim="800000"/>
            <a:headEnd/>
            <a:tailEnd/>
          </a:ln>
          <a:effectLst/>
        </p:spPr>
      </p:pic>
    </p:spTree>
    <p:extLst>
      <p:ext uri="{BB962C8B-B14F-4D97-AF65-F5344CB8AC3E}">
        <p14:creationId xmlns:p14="http://schemas.microsoft.com/office/powerpoint/2010/main" val="36551813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2" algn="ctr" rtl="0" fontAlgn="base">
        <a:spcBef>
          <a:spcPct val="0"/>
        </a:spcBef>
        <a:spcAft>
          <a:spcPct val="0"/>
        </a:spcAft>
        <a:defRPr sz="4400">
          <a:solidFill>
            <a:schemeClr val="tx1"/>
          </a:solidFill>
          <a:latin typeface="Myriad Pro" pitchFamily="34" charset="0"/>
        </a:defRPr>
      </a:lvl6pPr>
      <a:lvl7pPr marL="914344" algn="ctr" rtl="0" fontAlgn="base">
        <a:spcBef>
          <a:spcPct val="0"/>
        </a:spcBef>
        <a:spcAft>
          <a:spcPct val="0"/>
        </a:spcAft>
        <a:defRPr sz="4400">
          <a:solidFill>
            <a:schemeClr val="tx1"/>
          </a:solidFill>
          <a:latin typeface="Myriad Pro" pitchFamily="34" charset="0"/>
        </a:defRPr>
      </a:lvl7pPr>
      <a:lvl8pPr marL="1371516" algn="ctr" rtl="0" fontAlgn="base">
        <a:spcBef>
          <a:spcPct val="0"/>
        </a:spcBef>
        <a:spcAft>
          <a:spcPct val="0"/>
        </a:spcAft>
        <a:defRPr sz="4400">
          <a:solidFill>
            <a:schemeClr val="tx1"/>
          </a:solidFill>
          <a:latin typeface="Myriad Pro" pitchFamily="34" charset="0"/>
        </a:defRPr>
      </a:lvl8pPr>
      <a:lvl9pPr marL="1828688" algn="ctr" rtl="0" fontAlgn="base">
        <a:spcBef>
          <a:spcPct val="0"/>
        </a:spcBef>
        <a:spcAft>
          <a:spcPct val="0"/>
        </a:spcAft>
        <a:defRPr sz="4400">
          <a:solidFill>
            <a:schemeClr val="tx1"/>
          </a:solidFill>
          <a:latin typeface="Myriad Pro" pitchFamily="34" charset="0"/>
        </a:defRPr>
      </a:lvl9pPr>
    </p:titleStyle>
    <p:bodyStyle>
      <a:lvl1pPr marL="342880" indent="-34288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06" indent="-28573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30" indent="-22858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00" indent="-22858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272" indent="-22858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44" indent="-228586" algn="l" defTabSz="9143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6" indent="-228586" algn="l" defTabSz="9143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90" indent="-228586" algn="l" defTabSz="9143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62" indent="-228586" algn="l" defTabSz="9143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4" rtl="0" eaLnBrk="1" latinLnBrk="0" hangingPunct="1">
        <a:defRPr sz="1800" kern="1200">
          <a:solidFill>
            <a:schemeClr val="tx1"/>
          </a:solidFill>
          <a:latin typeface="+mn-lt"/>
          <a:ea typeface="+mn-ea"/>
          <a:cs typeface="+mn-cs"/>
        </a:defRPr>
      </a:lvl1pPr>
      <a:lvl2pPr marL="457172" algn="l" defTabSz="914344" rtl="0" eaLnBrk="1" latinLnBrk="0" hangingPunct="1">
        <a:defRPr sz="1800" kern="1200">
          <a:solidFill>
            <a:schemeClr val="tx1"/>
          </a:solidFill>
          <a:latin typeface="+mn-lt"/>
          <a:ea typeface="+mn-ea"/>
          <a:cs typeface="+mn-cs"/>
        </a:defRPr>
      </a:lvl2pPr>
      <a:lvl3pPr marL="914344" algn="l" defTabSz="914344" rtl="0" eaLnBrk="1" latinLnBrk="0" hangingPunct="1">
        <a:defRPr sz="1800" kern="1200">
          <a:solidFill>
            <a:schemeClr val="tx1"/>
          </a:solidFill>
          <a:latin typeface="+mn-lt"/>
          <a:ea typeface="+mn-ea"/>
          <a:cs typeface="+mn-cs"/>
        </a:defRPr>
      </a:lvl3pPr>
      <a:lvl4pPr marL="1371516" algn="l" defTabSz="914344" rtl="0" eaLnBrk="1" latinLnBrk="0" hangingPunct="1">
        <a:defRPr sz="1800" kern="1200">
          <a:solidFill>
            <a:schemeClr val="tx1"/>
          </a:solidFill>
          <a:latin typeface="+mn-lt"/>
          <a:ea typeface="+mn-ea"/>
          <a:cs typeface="+mn-cs"/>
        </a:defRPr>
      </a:lvl4pPr>
      <a:lvl5pPr marL="1828688" algn="l" defTabSz="914344" rtl="0" eaLnBrk="1" latinLnBrk="0" hangingPunct="1">
        <a:defRPr sz="1800" kern="1200">
          <a:solidFill>
            <a:schemeClr val="tx1"/>
          </a:solidFill>
          <a:latin typeface="+mn-lt"/>
          <a:ea typeface="+mn-ea"/>
          <a:cs typeface="+mn-cs"/>
        </a:defRPr>
      </a:lvl5pPr>
      <a:lvl6pPr marL="2285860" algn="l" defTabSz="914344" rtl="0" eaLnBrk="1" latinLnBrk="0" hangingPunct="1">
        <a:defRPr sz="1800" kern="1200">
          <a:solidFill>
            <a:schemeClr val="tx1"/>
          </a:solidFill>
          <a:latin typeface="+mn-lt"/>
          <a:ea typeface="+mn-ea"/>
          <a:cs typeface="+mn-cs"/>
        </a:defRPr>
      </a:lvl6pPr>
      <a:lvl7pPr marL="2743032" algn="l" defTabSz="914344" rtl="0" eaLnBrk="1" latinLnBrk="0" hangingPunct="1">
        <a:defRPr sz="1800" kern="1200">
          <a:solidFill>
            <a:schemeClr val="tx1"/>
          </a:solidFill>
          <a:latin typeface="+mn-lt"/>
          <a:ea typeface="+mn-ea"/>
          <a:cs typeface="+mn-cs"/>
        </a:defRPr>
      </a:lvl7pPr>
      <a:lvl8pPr marL="3200204" algn="l" defTabSz="914344" rtl="0" eaLnBrk="1" latinLnBrk="0" hangingPunct="1">
        <a:defRPr sz="1800" kern="1200">
          <a:solidFill>
            <a:schemeClr val="tx1"/>
          </a:solidFill>
          <a:latin typeface="+mn-lt"/>
          <a:ea typeface="+mn-ea"/>
          <a:cs typeface="+mn-cs"/>
        </a:defRPr>
      </a:lvl8pPr>
      <a:lvl9pPr marL="3657376" algn="l" defTabSz="9143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Gregory A. Goodwin</a:t>
            </a:r>
            <a:endParaRPr lang="en-US" dirty="0"/>
          </a:p>
        </p:txBody>
      </p:sp>
      <p:sp>
        <p:nvSpPr>
          <p:cNvPr id="7" name="Text Placeholder 6"/>
          <p:cNvSpPr>
            <a:spLocks noGrp="1"/>
          </p:cNvSpPr>
          <p:nvPr>
            <p:ph type="body" sz="quarter" idx="14"/>
          </p:nvPr>
        </p:nvSpPr>
        <p:spPr/>
        <p:txBody>
          <a:bodyPr/>
          <a:lstStyle/>
          <a:p>
            <a:r>
              <a:rPr lang="en-US" dirty="0" smtClean="0"/>
              <a:t>Senior Research Scientist</a:t>
            </a:r>
            <a:endParaRPr lang="en-US" dirty="0"/>
          </a:p>
        </p:txBody>
      </p:sp>
      <p:sp>
        <p:nvSpPr>
          <p:cNvPr id="8" name="Text Placeholder 7"/>
          <p:cNvSpPr>
            <a:spLocks noGrp="1"/>
          </p:cNvSpPr>
          <p:nvPr>
            <p:ph type="body" sz="quarter" idx="15"/>
          </p:nvPr>
        </p:nvSpPr>
        <p:spPr/>
        <p:txBody>
          <a:bodyPr/>
          <a:lstStyle/>
          <a:p>
            <a:r>
              <a:rPr lang="en-US" dirty="0" smtClean="0"/>
              <a:t>CCDC-SC-STTC</a:t>
            </a:r>
            <a:endParaRPr lang="en-US" dirty="0"/>
          </a:p>
        </p:txBody>
      </p:sp>
      <p:sp>
        <p:nvSpPr>
          <p:cNvPr id="9" name="Text Placeholder 8"/>
          <p:cNvSpPr>
            <a:spLocks noGrp="1"/>
          </p:cNvSpPr>
          <p:nvPr>
            <p:ph type="body" sz="quarter" idx="17"/>
          </p:nvPr>
        </p:nvSpPr>
        <p:spPr/>
        <p:txBody>
          <a:bodyPr/>
          <a:lstStyle/>
          <a:p>
            <a:r>
              <a:rPr lang="en-US" dirty="0"/>
              <a:t>1</a:t>
            </a:r>
            <a:r>
              <a:rPr lang="en-US" dirty="0" smtClean="0"/>
              <a:t>7 MAY 2019</a:t>
            </a:r>
            <a:endParaRPr lang="en-US" dirty="0"/>
          </a:p>
        </p:txBody>
      </p:sp>
      <p:sp>
        <p:nvSpPr>
          <p:cNvPr id="10" name="Text Placeholder 9"/>
          <p:cNvSpPr>
            <a:spLocks noGrp="1"/>
          </p:cNvSpPr>
          <p:nvPr>
            <p:ph type="body" sz="quarter" idx="18"/>
          </p:nvPr>
        </p:nvSpPr>
        <p:spPr/>
        <p:txBody>
          <a:bodyPr/>
          <a:lstStyle/>
          <a:p>
            <a:r>
              <a:rPr lang="en-US" dirty="0" smtClean="0"/>
              <a:t>Approved for Public Release: Distribution Unlimited</a:t>
            </a:r>
            <a:endParaRPr lang="en-US" dirty="0"/>
          </a:p>
        </p:txBody>
      </p:sp>
      <p:sp>
        <p:nvSpPr>
          <p:cNvPr id="11" name="Text Placeholder 10"/>
          <p:cNvSpPr>
            <a:spLocks noGrp="1"/>
          </p:cNvSpPr>
          <p:nvPr>
            <p:ph type="body" sz="quarter" idx="12"/>
          </p:nvPr>
        </p:nvSpPr>
        <p:spPr>
          <a:xfrm>
            <a:off x="316386" y="4369716"/>
            <a:ext cx="7740000" cy="450784"/>
          </a:xfrm>
        </p:spPr>
        <p:txBody>
          <a:bodyPr/>
          <a:lstStyle/>
          <a:p>
            <a:r>
              <a:rPr lang="en-US" dirty="0" smtClean="0"/>
              <a:t>Intelligent, Adaptive Training in The </a:t>
            </a:r>
            <a:r>
              <a:rPr lang="en-US" dirty="0" smtClean="0"/>
              <a:t>Synthetic Training </a:t>
            </a:r>
            <a:r>
              <a:rPr lang="en-US" dirty="0" smtClean="0"/>
              <a:t>Environment</a:t>
            </a:r>
            <a:endParaRPr lang="en-US" dirty="0"/>
          </a:p>
        </p:txBody>
      </p:sp>
    </p:spTree>
    <p:extLst>
      <p:ext uri="{BB962C8B-B14F-4D97-AF65-F5344CB8AC3E}">
        <p14:creationId xmlns:p14="http://schemas.microsoft.com/office/powerpoint/2010/main" val="313530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Performance Assessment for Teams</a:t>
            </a:r>
            <a:endParaRPr lang="en-US" dirty="0"/>
          </a:p>
        </p:txBody>
      </p:sp>
      <p:sp>
        <p:nvSpPr>
          <p:cNvPr id="9" name="Content Placeholder 2"/>
          <p:cNvSpPr>
            <a:spLocks noGrp="1"/>
          </p:cNvSpPr>
          <p:nvPr>
            <p:ph idx="4294967295"/>
          </p:nvPr>
        </p:nvSpPr>
        <p:spPr>
          <a:xfrm>
            <a:off x="627063" y="914400"/>
            <a:ext cx="8516937" cy="5765800"/>
          </a:xfrm>
          <a:prstGeom prst="rect">
            <a:avLst/>
          </a:prstGeom>
        </p:spPr>
        <p:txBody>
          <a:bodyPr>
            <a:normAutofit lnSpcReduction="10000"/>
          </a:bodyPr>
          <a:lstStyle/>
          <a:p>
            <a:pPr marL="0" indent="0">
              <a:buNone/>
            </a:pPr>
            <a:r>
              <a:rPr lang="en-US" sz="1500" b="1" dirty="0" smtClean="0"/>
              <a:t>What is it &amp; why does it matter?</a:t>
            </a:r>
          </a:p>
          <a:p>
            <a:pPr marL="231775" indent="-231775"/>
            <a:r>
              <a:rPr lang="en-US" sz="1500" dirty="0" smtClean="0"/>
              <a:t>STE’s team performance assessments need to be GENERALIZABLE. </a:t>
            </a:r>
          </a:p>
          <a:p>
            <a:pPr marL="231775" indent="-231775"/>
            <a:r>
              <a:rPr lang="en-US" sz="1500" dirty="0" smtClean="0"/>
              <a:t>Teamwork assessments need to be automatically </a:t>
            </a:r>
            <a:r>
              <a:rPr lang="en-US" sz="1500" dirty="0"/>
              <a:t>collected during </a:t>
            </a:r>
            <a:r>
              <a:rPr lang="en-US" sz="1500" dirty="0" smtClean="0"/>
              <a:t>scenario execution and </a:t>
            </a:r>
            <a:r>
              <a:rPr lang="en-US" sz="1500" dirty="0"/>
              <a:t>diagnosed in real </a:t>
            </a:r>
            <a:r>
              <a:rPr lang="en-US" sz="1500" dirty="0" smtClean="0"/>
              <a:t>time. </a:t>
            </a:r>
          </a:p>
          <a:p>
            <a:pPr marL="231775" indent="-231775"/>
            <a:r>
              <a:rPr lang="en-US" sz="1500" dirty="0" smtClean="0"/>
              <a:t>Event-based automated teamwork </a:t>
            </a:r>
            <a:r>
              <a:rPr lang="en-US" sz="1500" dirty="0"/>
              <a:t>assessments increase quantity, quality and type of </a:t>
            </a:r>
            <a:r>
              <a:rPr lang="en-US" sz="1500" dirty="0" smtClean="0"/>
              <a:t>feedback, AAR, and training adaptation possible.</a:t>
            </a:r>
          </a:p>
          <a:p>
            <a:pPr marL="285750" indent="-285750"/>
            <a:endParaRPr lang="en-US" sz="1500" dirty="0" smtClean="0"/>
          </a:p>
          <a:p>
            <a:pPr marL="0" indent="0">
              <a:buNone/>
            </a:pPr>
            <a:r>
              <a:rPr lang="en-US" sz="1600" b="1" dirty="0"/>
              <a:t>What is available from </a:t>
            </a:r>
            <a:r>
              <a:rPr lang="en-US" sz="1600" b="1" dirty="0" err="1"/>
              <a:t>govt</a:t>
            </a:r>
            <a:r>
              <a:rPr lang="en-US" sz="1600" b="1" dirty="0"/>
              <a:t>/industry/academia?</a:t>
            </a:r>
          </a:p>
          <a:p>
            <a:r>
              <a:rPr lang="en-US" sz="1500" dirty="0" smtClean="0"/>
              <a:t>Current </a:t>
            </a:r>
            <a:r>
              <a:rPr lang="en-US" sz="1500" dirty="0"/>
              <a:t>collective training assessments </a:t>
            </a:r>
            <a:r>
              <a:rPr lang="en-US" sz="1500" dirty="0" smtClean="0"/>
              <a:t>for simulations are SUBJECTIVE, GO/NO-GO </a:t>
            </a:r>
            <a:r>
              <a:rPr lang="en-US" sz="1500" dirty="0"/>
              <a:t>hand-held checklists. </a:t>
            </a:r>
            <a:endParaRPr lang="en-US" sz="1500" dirty="0" smtClean="0"/>
          </a:p>
          <a:p>
            <a:r>
              <a:rPr lang="en-US" sz="1500" dirty="0" smtClean="0"/>
              <a:t>These limit the </a:t>
            </a:r>
            <a:r>
              <a:rPr lang="en-US" sz="1500" dirty="0"/>
              <a:t>training effectiveness of AARs that can improve team performance, and </a:t>
            </a:r>
            <a:r>
              <a:rPr lang="en-US" sz="1500" dirty="0" smtClean="0"/>
              <a:t>tracking/documenting </a:t>
            </a:r>
            <a:r>
              <a:rPr lang="en-US" sz="1500" dirty="0"/>
              <a:t>training effectiveness of simulations over time. </a:t>
            </a:r>
            <a:endParaRPr lang="en-US" sz="1500" dirty="0" smtClean="0"/>
          </a:p>
          <a:p>
            <a:r>
              <a:rPr lang="en-US" sz="1500" dirty="0" smtClean="0"/>
              <a:t>Drives </a:t>
            </a:r>
            <a:r>
              <a:rPr lang="en-US" sz="1500" dirty="0"/>
              <a:t>up the cost of labor for Observer/Controllers to run the assessments. </a:t>
            </a:r>
          </a:p>
          <a:p>
            <a:pPr marL="0" indent="0">
              <a:buNone/>
            </a:pPr>
            <a:endParaRPr lang="en-US" sz="1500" dirty="0" smtClean="0"/>
          </a:p>
          <a:p>
            <a:pPr marL="0" indent="0">
              <a:buNone/>
            </a:pPr>
            <a:r>
              <a:rPr lang="en-US" sz="1500" b="1" dirty="0" smtClean="0"/>
              <a:t>What are the S&amp;T challenges?</a:t>
            </a:r>
          </a:p>
          <a:p>
            <a:pPr marL="231775" indent="-231775"/>
            <a:r>
              <a:rPr lang="en-US" sz="1500" dirty="0" smtClean="0"/>
              <a:t>Natural Language Processing for Team Assessments.</a:t>
            </a:r>
          </a:p>
          <a:p>
            <a:pPr marL="231775" indent="-231775"/>
            <a:r>
              <a:rPr lang="en-US" sz="1500" dirty="0" smtClean="0"/>
              <a:t>Methods for developing valid generalizable assessments in complex scenarios developed with SME input.</a:t>
            </a:r>
          </a:p>
          <a:p>
            <a:pPr marL="231775" indent="-231775"/>
            <a:r>
              <a:rPr lang="en-US" sz="1500" dirty="0"/>
              <a:t>Rapidly contextualizing interaction and communication data within a set of scenario tasks/conditions/standards.</a:t>
            </a:r>
          </a:p>
          <a:p>
            <a:pPr marL="231775" indent="-231775"/>
            <a:r>
              <a:rPr lang="en-US" sz="1500" dirty="0"/>
              <a:t>Tracking teams across scenarios and domain spaces through persistent modeling </a:t>
            </a:r>
            <a:r>
              <a:rPr lang="en-US" sz="1500" dirty="0" smtClean="0"/>
              <a:t>techniques. </a:t>
            </a:r>
          </a:p>
          <a:p>
            <a:pPr marL="231775" indent="-231775"/>
            <a:r>
              <a:rPr lang="en-US" sz="1500" dirty="0" smtClean="0"/>
              <a:t>Deriving </a:t>
            </a:r>
            <a:r>
              <a:rPr lang="en-US" sz="1500" dirty="0"/>
              <a:t>data sources that inform team communication protocols void of natural language (gestures and signaling</a:t>
            </a:r>
            <a:r>
              <a:rPr lang="en-US" sz="1500" dirty="0" smtClean="0"/>
              <a:t>).</a:t>
            </a:r>
            <a:endParaRPr lang="en-US" sz="1500" dirty="0"/>
          </a:p>
          <a:p>
            <a:endParaRPr lang="en-US" sz="1500" dirty="0" smtClean="0"/>
          </a:p>
          <a:p>
            <a:endParaRPr lang="en-US" sz="1500" dirty="0" smtClean="0"/>
          </a:p>
          <a:p>
            <a:endParaRPr lang="en-US" sz="15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30485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Feedback and AAR for Teams</a:t>
            </a:r>
            <a:endParaRPr lang="en-US" dirty="0"/>
          </a:p>
        </p:txBody>
      </p:sp>
      <p:sp>
        <p:nvSpPr>
          <p:cNvPr id="7" name="Content Placeholder 6"/>
          <p:cNvSpPr>
            <a:spLocks noGrp="1"/>
          </p:cNvSpPr>
          <p:nvPr>
            <p:ph idx="4294967295"/>
          </p:nvPr>
        </p:nvSpPr>
        <p:spPr>
          <a:xfrm>
            <a:off x="627063" y="990600"/>
            <a:ext cx="8516937" cy="5484813"/>
          </a:xfrm>
          <a:prstGeom prst="rect">
            <a:avLst/>
          </a:prstGeom>
        </p:spPr>
        <p:txBody>
          <a:bodyPr>
            <a:normAutofit fontScale="77500" lnSpcReduction="20000"/>
          </a:bodyPr>
          <a:lstStyle/>
          <a:p>
            <a:pPr marL="0" indent="0">
              <a:spcAft>
                <a:spcPts val="600"/>
              </a:spcAft>
              <a:buNone/>
            </a:pPr>
            <a:r>
              <a:rPr lang="en-US" b="1" dirty="0"/>
              <a:t>What is it &amp; why does it matter?</a:t>
            </a:r>
          </a:p>
          <a:p>
            <a:pPr marL="285750" indent="-285750">
              <a:lnSpc>
                <a:spcPct val="120000"/>
              </a:lnSpc>
              <a:spcBef>
                <a:spcPts val="0"/>
              </a:spcBef>
              <a:spcAft>
                <a:spcPts val="600"/>
              </a:spcAft>
            </a:pPr>
            <a:r>
              <a:rPr lang="en-US" sz="1900" dirty="0" smtClean="0"/>
              <a:t>Providing data that is too raw or granular does not support learning.  Assessment entails interpreting data to learners/trainees so that they understand their mistakes through effective AARs. </a:t>
            </a:r>
            <a:endParaRPr lang="en-US" sz="1900" dirty="0"/>
          </a:p>
          <a:p>
            <a:pPr marL="285750" indent="-285750">
              <a:lnSpc>
                <a:spcPct val="120000"/>
              </a:lnSpc>
              <a:spcBef>
                <a:spcPts val="0"/>
              </a:spcBef>
              <a:spcAft>
                <a:spcPts val="600"/>
              </a:spcAft>
            </a:pPr>
            <a:r>
              <a:rPr lang="en-US" sz="1900" dirty="0" smtClean="0"/>
              <a:t>Automated </a:t>
            </a:r>
            <a:r>
              <a:rPr lang="en-US" sz="1900" dirty="0"/>
              <a:t>real-time feedback </a:t>
            </a:r>
            <a:r>
              <a:rPr lang="en-US" sz="1900" dirty="0" smtClean="0"/>
              <a:t>for teams </a:t>
            </a:r>
            <a:r>
              <a:rPr lang="en-US" sz="1900" dirty="0"/>
              <a:t>with little or no experience and </a:t>
            </a:r>
            <a:r>
              <a:rPr lang="en-US" sz="1900" dirty="0" smtClean="0"/>
              <a:t>objective, validated performance assessment to enable rapid AAR at any point of need.</a:t>
            </a:r>
            <a:endParaRPr lang="en-US" sz="1900" dirty="0"/>
          </a:p>
          <a:p>
            <a:pPr marL="285750" indent="-285750">
              <a:lnSpc>
                <a:spcPct val="120000"/>
              </a:lnSpc>
              <a:spcBef>
                <a:spcPts val="0"/>
              </a:spcBef>
              <a:spcAft>
                <a:spcPts val="600"/>
              </a:spcAft>
            </a:pPr>
            <a:r>
              <a:rPr lang="en-US" sz="1900" dirty="0"/>
              <a:t>Enables rapid </a:t>
            </a:r>
            <a:r>
              <a:rPr lang="en-US" sz="1900" dirty="0" smtClean="0"/>
              <a:t>identification of </a:t>
            </a:r>
            <a:r>
              <a:rPr lang="en-US" sz="1900" dirty="0"/>
              <a:t>key </a:t>
            </a:r>
            <a:r>
              <a:rPr lang="en-US" sz="1900" dirty="0" smtClean="0"/>
              <a:t>scenario </a:t>
            </a:r>
            <a:r>
              <a:rPr lang="en-US" sz="1900" dirty="0"/>
              <a:t>events </a:t>
            </a:r>
            <a:r>
              <a:rPr lang="en-US" sz="1900" dirty="0" smtClean="0"/>
              <a:t>relevant </a:t>
            </a:r>
            <a:r>
              <a:rPr lang="en-US" sz="1900" dirty="0"/>
              <a:t>to </a:t>
            </a:r>
            <a:r>
              <a:rPr lang="en-US" sz="1900" dirty="0" smtClean="0"/>
              <a:t>conduct the AAR.</a:t>
            </a:r>
            <a:endParaRPr lang="en-US" sz="1900" dirty="0"/>
          </a:p>
          <a:p>
            <a:pPr marL="0" indent="0">
              <a:spcAft>
                <a:spcPts val="600"/>
              </a:spcAft>
              <a:buNone/>
            </a:pPr>
            <a:r>
              <a:rPr lang="en-US" b="1" dirty="0" smtClean="0"/>
              <a:t>What </a:t>
            </a:r>
            <a:r>
              <a:rPr lang="en-US" b="1" dirty="0"/>
              <a:t>is available from </a:t>
            </a:r>
            <a:r>
              <a:rPr lang="en-US" b="1" dirty="0" err="1"/>
              <a:t>govt</a:t>
            </a:r>
            <a:r>
              <a:rPr lang="en-US" b="1" dirty="0"/>
              <a:t>/industry/academia?</a:t>
            </a:r>
          </a:p>
          <a:p>
            <a:pPr>
              <a:lnSpc>
                <a:spcPct val="120000"/>
              </a:lnSpc>
              <a:spcBef>
                <a:spcPts val="0"/>
              </a:spcBef>
              <a:spcAft>
                <a:spcPts val="600"/>
              </a:spcAft>
            </a:pPr>
            <a:r>
              <a:rPr lang="en-US" sz="1900" dirty="0" smtClean="0"/>
              <a:t>Current AAR systems can automatically generate </a:t>
            </a:r>
            <a:r>
              <a:rPr lang="en-US" sz="1900" dirty="0" err="1"/>
              <a:t>P</a:t>
            </a:r>
            <a:r>
              <a:rPr lang="en-US" sz="1900" dirty="0" err="1" smtClean="0"/>
              <a:t>owerpoint</a:t>
            </a:r>
            <a:r>
              <a:rPr lang="en-US" sz="1900" dirty="0" smtClean="0"/>
              <a:t> </a:t>
            </a:r>
            <a:r>
              <a:rPr lang="en-US" sz="1900" dirty="0"/>
              <a:t>charts </a:t>
            </a:r>
            <a:r>
              <a:rPr lang="en-US" sz="1900" dirty="0" smtClean="0"/>
              <a:t>and provide recordings (with playback/pause) </a:t>
            </a:r>
            <a:r>
              <a:rPr lang="en-US" sz="1900" dirty="0"/>
              <a:t>that </a:t>
            </a:r>
            <a:r>
              <a:rPr lang="en-US" sz="1900" dirty="0" smtClean="0"/>
              <a:t>can be bookmarked by SME’s.  </a:t>
            </a:r>
          </a:p>
          <a:p>
            <a:pPr>
              <a:lnSpc>
                <a:spcPct val="120000"/>
              </a:lnSpc>
              <a:spcBef>
                <a:spcPts val="0"/>
              </a:spcBef>
              <a:spcAft>
                <a:spcPts val="600"/>
              </a:spcAft>
            </a:pPr>
            <a:r>
              <a:rPr lang="en-US" sz="1900" dirty="0" smtClean="0"/>
              <a:t>Data/Metrics require significant work to analyze and summarize.   </a:t>
            </a:r>
          </a:p>
          <a:p>
            <a:pPr>
              <a:lnSpc>
                <a:spcPct val="120000"/>
              </a:lnSpc>
              <a:spcBef>
                <a:spcPts val="0"/>
              </a:spcBef>
              <a:spcAft>
                <a:spcPts val="600"/>
              </a:spcAft>
            </a:pPr>
            <a:r>
              <a:rPr lang="en-US" sz="1900" dirty="0" smtClean="0"/>
              <a:t>Systems lack an automated objective team assessment capability. </a:t>
            </a:r>
            <a:endParaRPr lang="en-US" sz="1900" dirty="0"/>
          </a:p>
          <a:p>
            <a:pPr marL="0" indent="0">
              <a:spcAft>
                <a:spcPts val="600"/>
              </a:spcAft>
              <a:buNone/>
            </a:pPr>
            <a:r>
              <a:rPr lang="en-US" b="1" dirty="0" smtClean="0"/>
              <a:t>What </a:t>
            </a:r>
            <a:r>
              <a:rPr lang="en-US" b="1" dirty="0"/>
              <a:t>are </a:t>
            </a:r>
            <a:r>
              <a:rPr lang="en-US" b="1" dirty="0" smtClean="0"/>
              <a:t>the S&amp;T </a:t>
            </a:r>
            <a:r>
              <a:rPr lang="en-US" b="1" dirty="0"/>
              <a:t>challenges?</a:t>
            </a:r>
          </a:p>
          <a:p>
            <a:pPr>
              <a:lnSpc>
                <a:spcPct val="120000"/>
              </a:lnSpc>
              <a:spcBef>
                <a:spcPts val="0"/>
              </a:spcBef>
              <a:spcAft>
                <a:spcPts val="600"/>
              </a:spcAft>
            </a:pPr>
            <a:r>
              <a:rPr lang="en-US" sz="1900" dirty="0"/>
              <a:t>Data Visualization for Team </a:t>
            </a:r>
            <a:r>
              <a:rPr lang="en-US" sz="1900" dirty="0" smtClean="0"/>
              <a:t>Performance</a:t>
            </a:r>
            <a:endParaRPr lang="en-US" sz="1900" dirty="0"/>
          </a:p>
          <a:p>
            <a:pPr marL="285750" indent="-285750">
              <a:lnSpc>
                <a:spcPct val="120000"/>
              </a:lnSpc>
              <a:spcBef>
                <a:spcPts val="0"/>
              </a:spcBef>
              <a:spcAft>
                <a:spcPts val="600"/>
              </a:spcAft>
            </a:pPr>
            <a:r>
              <a:rPr lang="en-US" sz="1900" dirty="0"/>
              <a:t>Personalizing feedback across the roles and tasks performed within a team </a:t>
            </a:r>
            <a:r>
              <a:rPr lang="en-US" sz="1900" dirty="0" smtClean="0"/>
              <a:t>structure</a:t>
            </a:r>
          </a:p>
          <a:p>
            <a:pPr marL="285750" indent="-285750">
              <a:lnSpc>
                <a:spcPct val="120000"/>
              </a:lnSpc>
              <a:spcBef>
                <a:spcPts val="0"/>
              </a:spcBef>
              <a:spcAft>
                <a:spcPts val="600"/>
              </a:spcAft>
            </a:pPr>
            <a:r>
              <a:rPr lang="en-US" sz="1900" dirty="0" smtClean="0"/>
              <a:t>Tailoring feedback based on team skill acquisition over time. </a:t>
            </a:r>
          </a:p>
          <a:p>
            <a:pPr marL="285750" indent="-285750">
              <a:lnSpc>
                <a:spcPct val="120000"/>
              </a:lnSpc>
              <a:spcBef>
                <a:spcPts val="0"/>
              </a:spcBef>
              <a:spcAft>
                <a:spcPts val="1200"/>
              </a:spcAft>
            </a:pPr>
            <a:r>
              <a:rPr lang="en-US" sz="1900" dirty="0" smtClean="0"/>
              <a:t>Establishing a pedagogical strategy for managing real-time instructional support versus AAR and post-exercise remediation.</a:t>
            </a:r>
            <a:endParaRPr lang="en-US" sz="1900" dirty="0"/>
          </a:p>
        </p:txBody>
      </p:sp>
    </p:spTree>
    <p:extLst>
      <p:ext uri="{BB962C8B-B14F-4D97-AF65-F5344CB8AC3E}">
        <p14:creationId xmlns:p14="http://schemas.microsoft.com/office/powerpoint/2010/main" val="48017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Intelligent Adaptive Training for Teams</a:t>
            </a:r>
            <a:endParaRPr lang="en-US" dirty="0"/>
          </a:p>
        </p:txBody>
      </p:sp>
      <p:sp>
        <p:nvSpPr>
          <p:cNvPr id="3" name="Content Placeholder 2"/>
          <p:cNvSpPr>
            <a:spLocks noGrp="1"/>
          </p:cNvSpPr>
          <p:nvPr>
            <p:ph idx="4294967295"/>
          </p:nvPr>
        </p:nvSpPr>
        <p:spPr>
          <a:xfrm>
            <a:off x="627063" y="974725"/>
            <a:ext cx="8516937" cy="5340350"/>
          </a:xfrm>
          <a:prstGeom prst="rect">
            <a:avLst/>
          </a:prstGeom>
        </p:spPr>
        <p:txBody>
          <a:bodyPr>
            <a:normAutofit/>
          </a:bodyPr>
          <a:lstStyle/>
          <a:p>
            <a:pPr marL="0" indent="0">
              <a:buNone/>
            </a:pPr>
            <a:r>
              <a:rPr lang="en-US" sz="1700" b="1" dirty="0"/>
              <a:t>What is it &amp; why does it matter?</a:t>
            </a:r>
          </a:p>
          <a:p>
            <a:r>
              <a:rPr lang="en-US" sz="1600" dirty="0" smtClean="0"/>
              <a:t>The ability to automatically adapt training difficulty, provide prompts, recommend remedial training to enable teams to achieve training goals effectively and efficiently. </a:t>
            </a:r>
          </a:p>
          <a:p>
            <a:r>
              <a:rPr lang="en-US" sz="1600" dirty="0" smtClean="0"/>
              <a:t>Current approaches to adapting collective training events require a great deal of preparation and control by human trainers.  This level of support is available at large simulation training centers.  AI based adaptive training will enable STE to have this capability at any point of need.</a:t>
            </a:r>
          </a:p>
          <a:p>
            <a:pPr marL="0" indent="0">
              <a:buNone/>
            </a:pPr>
            <a:r>
              <a:rPr lang="en-US" sz="1700" b="1" dirty="0" smtClean="0"/>
              <a:t>What </a:t>
            </a:r>
            <a:r>
              <a:rPr lang="en-US" sz="1700" b="1" dirty="0"/>
              <a:t>is available from </a:t>
            </a:r>
            <a:r>
              <a:rPr lang="en-US" sz="1700" b="1" dirty="0" err="1" smtClean="0"/>
              <a:t>govt</a:t>
            </a:r>
            <a:r>
              <a:rPr lang="en-US" sz="1700" b="1" dirty="0" smtClean="0"/>
              <a:t>/industry/academia?</a:t>
            </a:r>
            <a:endParaRPr lang="en-US" sz="1700" b="1" dirty="0"/>
          </a:p>
          <a:p>
            <a:r>
              <a:rPr lang="en-US" sz="1600" dirty="0" smtClean="0"/>
              <a:t>Individual tutoring systems for specific to domains/skills.  These are very expensive to build.  </a:t>
            </a:r>
          </a:p>
          <a:p>
            <a:r>
              <a:rPr lang="en-US" sz="1600" dirty="0" smtClean="0"/>
              <a:t>Few team tutors exist (e.g., collaborative </a:t>
            </a:r>
            <a:r>
              <a:rPr lang="en-US" sz="1600" dirty="0"/>
              <a:t>problem </a:t>
            </a:r>
            <a:r>
              <a:rPr lang="en-US" sz="1600" dirty="0" smtClean="0"/>
              <a:t>solving).  </a:t>
            </a:r>
          </a:p>
          <a:p>
            <a:r>
              <a:rPr lang="en-US" sz="1600" dirty="0" smtClean="0"/>
              <a:t>Only rudimentary tutoring systems exist for military teams.</a:t>
            </a:r>
            <a:endParaRPr lang="en-US" sz="1600" dirty="0"/>
          </a:p>
          <a:p>
            <a:pPr marL="0" indent="0">
              <a:buNone/>
            </a:pPr>
            <a:r>
              <a:rPr lang="en-US" sz="1700" b="1" dirty="0" smtClean="0"/>
              <a:t>What are the S&amp;T challenges?</a:t>
            </a:r>
          </a:p>
          <a:p>
            <a:pPr marL="285750" indent="-285750"/>
            <a:r>
              <a:rPr lang="en-US" sz="1600" dirty="0" smtClean="0"/>
              <a:t>Creation of domain independent tutoring systems that are flexible enough to work across team types, sizes, and missions</a:t>
            </a:r>
            <a:r>
              <a:rPr lang="en-US" sz="1600" dirty="0"/>
              <a:t>.</a:t>
            </a:r>
            <a:endParaRPr lang="en-US" sz="1600" dirty="0" smtClean="0"/>
          </a:p>
          <a:p>
            <a:pPr marL="285750" indent="-285750"/>
            <a:r>
              <a:rPr lang="en-US" sz="1600" dirty="0" smtClean="0"/>
              <a:t>Pedagogical models that can determine optimal feedback and interventions at both individual and team levels to produce effective training.</a:t>
            </a:r>
            <a:endParaRPr lang="en-US" sz="1600" dirty="0"/>
          </a:p>
          <a:p>
            <a:pPr marL="285750" indent="-285750"/>
            <a:r>
              <a:rPr lang="en-US" sz="1600" dirty="0" smtClean="0"/>
              <a:t>Selecting an </a:t>
            </a:r>
            <a:r>
              <a:rPr lang="en-US" sz="1600" dirty="0"/>
              <a:t>optimal training strategy and scenario based on team needs (varying based on echelon structure</a:t>
            </a:r>
            <a:r>
              <a:rPr lang="en-US" sz="1600" dirty="0" smtClean="0"/>
              <a:t>).</a:t>
            </a:r>
            <a:endParaRPr lang="en-US" sz="1600" dirty="0"/>
          </a:p>
          <a:p>
            <a:pPr marL="0" indent="0">
              <a:buNone/>
            </a:pPr>
            <a:endParaRPr lang="en-US" dirty="0"/>
          </a:p>
        </p:txBody>
      </p:sp>
    </p:spTree>
    <p:extLst>
      <p:ext uri="{BB962C8B-B14F-4D97-AF65-F5344CB8AC3E}">
        <p14:creationId xmlns:p14="http://schemas.microsoft.com/office/powerpoint/2010/main" val="136380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0" dirty="0" smtClean="0"/>
              <a:t>Research Goals</a:t>
            </a:r>
            <a:endParaRPr lang="en-US" sz="2800" b="0" dirty="0"/>
          </a:p>
        </p:txBody>
      </p:sp>
      <p:sp>
        <p:nvSpPr>
          <p:cNvPr id="56" name="Rounded Rectangle 55"/>
          <p:cNvSpPr/>
          <p:nvPr/>
        </p:nvSpPr>
        <p:spPr>
          <a:xfrm>
            <a:off x="650631" y="1639766"/>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Visualization of real-time team performance for exercise control </a:t>
            </a:r>
          </a:p>
        </p:txBody>
      </p:sp>
      <p:grpSp>
        <p:nvGrpSpPr>
          <p:cNvPr id="57" name="Group 56"/>
          <p:cNvGrpSpPr/>
          <p:nvPr/>
        </p:nvGrpSpPr>
        <p:grpSpPr>
          <a:xfrm>
            <a:off x="2312378" y="2993781"/>
            <a:ext cx="4158761" cy="1283677"/>
            <a:chOff x="3001108" y="3012831"/>
            <a:chExt cx="5545015" cy="1711569"/>
          </a:xfrm>
        </p:grpSpPr>
        <p:sp>
          <p:nvSpPr>
            <p:cNvPr id="58" name="Rectangle 57"/>
            <p:cNvSpPr/>
            <p:nvPr/>
          </p:nvSpPr>
          <p:spPr>
            <a:xfrm>
              <a:off x="3001108" y="3012831"/>
              <a:ext cx="5545015" cy="1711569"/>
            </a:xfrm>
            <a:prstGeom prst="rect">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59" name="Group 58"/>
            <p:cNvGrpSpPr/>
            <p:nvPr/>
          </p:nvGrpSpPr>
          <p:grpSpPr>
            <a:xfrm>
              <a:off x="3130063" y="3458306"/>
              <a:ext cx="5298830" cy="1148861"/>
              <a:chOff x="2696308" y="2754923"/>
              <a:chExt cx="5861540" cy="2028092"/>
            </a:xfrm>
          </p:grpSpPr>
          <p:sp>
            <p:nvSpPr>
              <p:cNvPr id="61" name="Rectangle 60"/>
              <p:cNvSpPr/>
              <p:nvPr/>
            </p:nvSpPr>
            <p:spPr>
              <a:xfrm>
                <a:off x="2696310" y="3821722"/>
                <a:ext cx="5861538" cy="961293"/>
              </a:xfrm>
              <a:prstGeom prst="rect">
                <a:avLst/>
              </a:prstGeom>
              <a:solidFill>
                <a:srgbClr val="EEECE1">
                  <a:lumMod val="2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prstClr val="white"/>
                    </a:solidFill>
                    <a:effectLst/>
                    <a:uLnTx/>
                    <a:uFillTx/>
                    <a:latin typeface="Calibri"/>
                    <a:ea typeface="+mn-ea"/>
                    <a:cs typeface="+mn-cs"/>
                  </a:rPr>
                  <a:t>Adaptive Training</a:t>
                </a:r>
              </a:p>
            </p:txBody>
          </p:sp>
          <p:sp>
            <p:nvSpPr>
              <p:cNvPr id="62" name="Rectangle 61"/>
              <p:cNvSpPr/>
              <p:nvPr/>
            </p:nvSpPr>
            <p:spPr>
              <a:xfrm>
                <a:off x="2696308" y="2754923"/>
                <a:ext cx="5861538" cy="10668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prstClr val="white"/>
                    </a:solidFill>
                    <a:effectLst/>
                    <a:uLnTx/>
                    <a:uFillTx/>
                    <a:latin typeface="Calibri"/>
                    <a:ea typeface="+mn-ea"/>
                    <a:cs typeface="+mn-cs"/>
                  </a:rPr>
                  <a:t>MR Visualization</a:t>
                </a:r>
              </a:p>
            </p:txBody>
          </p:sp>
        </p:grpSp>
        <p:sp>
          <p:nvSpPr>
            <p:cNvPr id="60" name="TextBox 59"/>
            <p:cNvSpPr txBox="1"/>
            <p:nvPr/>
          </p:nvSpPr>
          <p:spPr>
            <a:xfrm>
              <a:off x="4759569" y="3024554"/>
              <a:ext cx="1544099" cy="40010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latin typeface="Calibri"/>
                </a:rPr>
                <a:t>TMT TESTBED</a:t>
              </a:r>
            </a:p>
          </p:txBody>
        </p:sp>
      </p:grpSp>
      <p:sp>
        <p:nvSpPr>
          <p:cNvPr id="63" name="Rounded Rectangle 62"/>
          <p:cNvSpPr/>
          <p:nvPr/>
        </p:nvSpPr>
        <p:spPr>
          <a:xfrm>
            <a:off x="870442" y="5077559"/>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Techniques for automating assessments for dismounted squads</a:t>
            </a:r>
          </a:p>
        </p:txBody>
      </p:sp>
      <p:sp>
        <p:nvSpPr>
          <p:cNvPr id="64" name="Rounded Rectangle 63"/>
          <p:cNvSpPr/>
          <p:nvPr/>
        </p:nvSpPr>
        <p:spPr>
          <a:xfrm>
            <a:off x="3675188" y="4356589"/>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Techniques for automating assessments for Armored PLTs</a:t>
            </a:r>
          </a:p>
        </p:txBody>
      </p:sp>
      <p:sp>
        <p:nvSpPr>
          <p:cNvPr id="65" name="Rounded Rectangle 64"/>
          <p:cNvSpPr/>
          <p:nvPr/>
        </p:nvSpPr>
        <p:spPr>
          <a:xfrm>
            <a:off x="5125916" y="2281605"/>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Visualization of projected impact of scenario adaptation on training outcomes.</a:t>
            </a:r>
          </a:p>
        </p:txBody>
      </p:sp>
      <p:sp>
        <p:nvSpPr>
          <p:cNvPr id="66" name="Rounded Rectangle 65"/>
          <p:cNvSpPr/>
          <p:nvPr/>
        </p:nvSpPr>
        <p:spPr>
          <a:xfrm>
            <a:off x="2743204" y="5095142"/>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NLP for team verbal </a:t>
            </a:r>
            <a:r>
              <a:rPr kumimoji="0" lang="en-US" sz="900" b="0" i="0" u="none" strike="noStrike" kern="0" cap="none" spc="0" normalizeH="0" baseline="0" noProof="0" dirty="0" err="1" smtClean="0">
                <a:ln>
                  <a:noFill/>
                </a:ln>
                <a:solidFill>
                  <a:prstClr val="black"/>
                </a:solidFill>
                <a:effectLst/>
                <a:uLnTx/>
                <a:uFillTx/>
                <a:latin typeface="Calibri"/>
                <a:ea typeface="+mn-ea"/>
                <a:cs typeface="+mn-cs"/>
              </a:rPr>
              <a:t>comms</a:t>
            </a:r>
            <a:endParaRPr kumimoji="0" lang="en-US" sz="9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7" name="Rounded Rectangle 66"/>
          <p:cNvSpPr/>
          <p:nvPr/>
        </p:nvSpPr>
        <p:spPr>
          <a:xfrm>
            <a:off x="5433651" y="4382966"/>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Techniques for automating assessments for BN-BDE CP teams</a:t>
            </a:r>
          </a:p>
        </p:txBody>
      </p:sp>
      <p:sp>
        <p:nvSpPr>
          <p:cNvPr id="68" name="Rounded Rectangle 67"/>
          <p:cNvSpPr/>
          <p:nvPr/>
        </p:nvSpPr>
        <p:spPr>
          <a:xfrm>
            <a:off x="4668719" y="5103935"/>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Policies for automated feedback to  individuals vs teams</a:t>
            </a:r>
          </a:p>
        </p:txBody>
      </p:sp>
      <p:sp>
        <p:nvSpPr>
          <p:cNvPr id="69" name="Rounded Rectangle 68"/>
          <p:cNvSpPr/>
          <p:nvPr/>
        </p:nvSpPr>
        <p:spPr>
          <a:xfrm>
            <a:off x="1688127" y="4374173"/>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Policies for automating real-time scenario adaptation/injects</a:t>
            </a:r>
          </a:p>
        </p:txBody>
      </p:sp>
      <p:sp>
        <p:nvSpPr>
          <p:cNvPr id="70" name="Rounded Rectangle 69"/>
          <p:cNvSpPr/>
          <p:nvPr/>
        </p:nvSpPr>
        <p:spPr>
          <a:xfrm>
            <a:off x="3314701" y="2299189"/>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Exercise control tools/interfaces for training managers</a:t>
            </a:r>
          </a:p>
        </p:txBody>
      </p:sp>
      <p:sp>
        <p:nvSpPr>
          <p:cNvPr id="71" name="Rounded Rectangle 70"/>
          <p:cNvSpPr/>
          <p:nvPr/>
        </p:nvSpPr>
        <p:spPr>
          <a:xfrm>
            <a:off x="6479935" y="5103935"/>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Automated AAR for diverse teams/missions</a:t>
            </a:r>
          </a:p>
        </p:txBody>
      </p:sp>
      <p:sp>
        <p:nvSpPr>
          <p:cNvPr id="72" name="Rounded Rectangle 71"/>
          <p:cNvSpPr/>
          <p:nvPr/>
        </p:nvSpPr>
        <p:spPr>
          <a:xfrm>
            <a:off x="2365132" y="1613389"/>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Visualization of projected training outcomes.</a:t>
            </a:r>
          </a:p>
        </p:txBody>
      </p:sp>
      <p:sp>
        <p:nvSpPr>
          <p:cNvPr id="73" name="Rounded Rectangle 72"/>
          <p:cNvSpPr/>
          <p:nvPr/>
        </p:nvSpPr>
        <p:spPr>
          <a:xfrm>
            <a:off x="1556240" y="2325565"/>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Management of information complexity during execution</a:t>
            </a:r>
          </a:p>
        </p:txBody>
      </p:sp>
      <p:sp>
        <p:nvSpPr>
          <p:cNvPr id="74" name="Rounded Rectangle 73"/>
          <p:cNvSpPr/>
          <p:nvPr/>
        </p:nvSpPr>
        <p:spPr>
          <a:xfrm>
            <a:off x="4114801" y="1569426"/>
            <a:ext cx="1863968"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Visualization of battlefield effects (e.g., cyber, kinetic, non-kinetic) on physical, social, cultural, etc. elements of OWT.</a:t>
            </a:r>
          </a:p>
        </p:txBody>
      </p:sp>
      <p:sp>
        <p:nvSpPr>
          <p:cNvPr id="75" name="Rounded Rectangle 74"/>
          <p:cNvSpPr/>
          <p:nvPr/>
        </p:nvSpPr>
        <p:spPr>
          <a:xfrm>
            <a:off x="6180993" y="1578219"/>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Tools for rapid creation of AAR</a:t>
            </a:r>
          </a:p>
        </p:txBody>
      </p:sp>
      <p:sp>
        <p:nvSpPr>
          <p:cNvPr id="76" name="Rounded Rectangle 75"/>
          <p:cNvSpPr/>
          <p:nvPr/>
        </p:nvSpPr>
        <p:spPr>
          <a:xfrm>
            <a:off x="7148147" y="2791558"/>
            <a:ext cx="1406769" cy="615461"/>
          </a:xfrm>
          <a:prstGeom prst="roundRect">
            <a:avLst/>
          </a:prstGeom>
          <a:solidFill>
            <a:sysClr val="window" lastClr="FFFFFF">
              <a:lumMod val="8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xAPI formats for reporting Team performance</a:t>
            </a:r>
          </a:p>
        </p:txBody>
      </p:sp>
      <p:sp>
        <p:nvSpPr>
          <p:cNvPr id="77" name="Rounded Rectangle 76"/>
          <p:cNvSpPr/>
          <p:nvPr/>
        </p:nvSpPr>
        <p:spPr>
          <a:xfrm>
            <a:off x="7139354" y="3697165"/>
            <a:ext cx="1406769" cy="615461"/>
          </a:xfrm>
          <a:prstGeom prst="roundRect">
            <a:avLst/>
          </a:prstGeom>
          <a:solidFill>
            <a:sysClr val="window" lastClr="FFFFFF">
              <a:lumMod val="8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Persistent competency frameworks for military teams</a:t>
            </a:r>
          </a:p>
        </p:txBody>
      </p:sp>
      <p:sp>
        <p:nvSpPr>
          <p:cNvPr id="78" name="Rounded Rectangle 77"/>
          <p:cNvSpPr/>
          <p:nvPr/>
        </p:nvSpPr>
        <p:spPr>
          <a:xfrm>
            <a:off x="316524" y="3239967"/>
            <a:ext cx="1538654" cy="773722"/>
          </a:xfrm>
          <a:prstGeom prst="roundRect">
            <a:avLst/>
          </a:prstGeom>
          <a:solidFill>
            <a:sysClr val="window" lastClr="FFFFFF">
              <a:lumMod val="8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Data requirements for TSS to support TMT analysis, visualization, feedback and scenario adaptation </a:t>
            </a:r>
          </a:p>
        </p:txBody>
      </p:sp>
    </p:spTree>
    <p:extLst>
      <p:ext uri="{BB962C8B-B14F-4D97-AF65-F5344CB8AC3E}">
        <p14:creationId xmlns:p14="http://schemas.microsoft.com/office/powerpoint/2010/main" val="58370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4294967295"/>
          </p:nvPr>
        </p:nvSpPr>
        <p:spPr>
          <a:xfrm>
            <a:off x="625475" y="3268663"/>
            <a:ext cx="8518525" cy="1912937"/>
          </a:xfrm>
          <a:prstGeom prst="rect">
            <a:avLst/>
          </a:prstGeom>
        </p:spPr>
        <p:txBody>
          <a:bodyPr>
            <a:normAutofit/>
          </a:bodyPr>
          <a:lstStyle/>
          <a:p>
            <a:pPr marL="0" indent="0" algn="ctr">
              <a:buNone/>
            </a:pPr>
            <a:r>
              <a:rPr lang="en-US" sz="3600" dirty="0" smtClean="0"/>
              <a:t>Questions?</a:t>
            </a:r>
            <a:endParaRPr lang="en-US" sz="3600" dirty="0"/>
          </a:p>
        </p:txBody>
      </p:sp>
    </p:spTree>
    <p:extLst>
      <p:ext uri="{BB962C8B-B14F-4D97-AF65-F5344CB8AC3E}">
        <p14:creationId xmlns:p14="http://schemas.microsoft.com/office/powerpoint/2010/main" val="1990620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2419" y="367544"/>
            <a:ext cx="5941019" cy="320601"/>
          </a:xfrm>
          <a:prstGeom prst="rect">
            <a:avLst/>
          </a:prstGeom>
        </p:spPr>
        <p:txBody>
          <a:bodyPr vert="horz" wrap="square" lIns="0" tIns="12700" rIns="0" bIns="0" rtlCol="0">
            <a:spAutoFit/>
          </a:bodyPr>
          <a:lstStyle/>
          <a:p>
            <a:pPr marL="601345" algn="ctr">
              <a:lnSpc>
                <a:spcPct val="100000"/>
              </a:lnSpc>
              <a:spcBef>
                <a:spcPts val="100"/>
              </a:spcBef>
            </a:pPr>
            <a:r>
              <a:rPr lang="en-US" dirty="0" smtClean="0"/>
              <a:t>The Problem</a:t>
            </a:r>
            <a:endParaRPr spc="-10" dirty="0"/>
          </a:p>
        </p:txBody>
      </p:sp>
      <p:sp>
        <p:nvSpPr>
          <p:cNvPr id="6" name="object 6"/>
          <p:cNvSpPr txBox="1"/>
          <p:nvPr/>
        </p:nvSpPr>
        <p:spPr>
          <a:xfrm>
            <a:off x="8988043" y="6668820"/>
            <a:ext cx="77470" cy="147955"/>
          </a:xfrm>
          <a:prstGeom prst="rect">
            <a:avLst/>
          </a:prstGeom>
        </p:spPr>
        <p:txBody>
          <a:bodyPr vert="horz" wrap="square" lIns="0" tIns="12700" rIns="0" bIns="0" rtlCol="0">
            <a:spAutoFit/>
          </a:bodyPr>
          <a:lstStyle/>
          <a:p>
            <a:pPr marL="12700">
              <a:lnSpc>
                <a:spcPct val="100000"/>
              </a:lnSpc>
              <a:spcBef>
                <a:spcPts val="100"/>
              </a:spcBef>
            </a:pPr>
            <a:r>
              <a:rPr sz="800" b="1" dirty="0">
                <a:latin typeface="Calibri"/>
                <a:cs typeface="Calibri"/>
              </a:rPr>
              <a:t>7</a:t>
            </a:r>
            <a:endParaRPr sz="800">
              <a:latin typeface="Calibri"/>
              <a:cs typeface="Calibri"/>
            </a:endParaRPr>
          </a:p>
        </p:txBody>
      </p:sp>
      <p:sp>
        <p:nvSpPr>
          <p:cNvPr id="7" name="object 7"/>
          <p:cNvSpPr/>
          <p:nvPr/>
        </p:nvSpPr>
        <p:spPr>
          <a:xfrm>
            <a:off x="3461003" y="5283708"/>
            <a:ext cx="2683764" cy="106375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4196" y="5003291"/>
            <a:ext cx="3363467" cy="185470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9717" y="4988814"/>
            <a:ext cx="3392804" cy="1869439"/>
          </a:xfrm>
          <a:custGeom>
            <a:avLst/>
            <a:gdLst/>
            <a:ahLst/>
            <a:cxnLst/>
            <a:rect l="l" t="t" r="r" b="b"/>
            <a:pathLst>
              <a:path w="3392804" h="1869440">
                <a:moveTo>
                  <a:pt x="3392424" y="1869182"/>
                </a:moveTo>
                <a:lnTo>
                  <a:pt x="3392424" y="0"/>
                </a:lnTo>
                <a:lnTo>
                  <a:pt x="0" y="0"/>
                </a:lnTo>
                <a:lnTo>
                  <a:pt x="0" y="1869182"/>
                </a:lnTo>
              </a:path>
            </a:pathLst>
          </a:custGeom>
          <a:ln w="28956">
            <a:solidFill>
              <a:srgbClr val="000000"/>
            </a:solidFill>
          </a:ln>
        </p:spPr>
        <p:txBody>
          <a:bodyPr wrap="square" lIns="0" tIns="0" rIns="0" bIns="0" rtlCol="0"/>
          <a:lstStyle/>
          <a:p>
            <a:endParaRPr/>
          </a:p>
        </p:txBody>
      </p:sp>
      <p:sp>
        <p:nvSpPr>
          <p:cNvPr id="10" name="object 10"/>
          <p:cNvSpPr txBox="1"/>
          <p:nvPr/>
        </p:nvSpPr>
        <p:spPr>
          <a:xfrm>
            <a:off x="104038" y="699712"/>
            <a:ext cx="1995170" cy="4101465"/>
          </a:xfrm>
          <a:prstGeom prst="rect">
            <a:avLst/>
          </a:prstGeom>
        </p:spPr>
        <p:txBody>
          <a:bodyPr vert="horz" wrap="square" lIns="0" tIns="97155" rIns="0" bIns="0" rtlCol="0">
            <a:spAutoFit/>
          </a:bodyPr>
          <a:lstStyle/>
          <a:p>
            <a:pPr marL="476884">
              <a:lnSpc>
                <a:spcPct val="100000"/>
              </a:lnSpc>
              <a:spcBef>
                <a:spcPts val="765"/>
              </a:spcBef>
            </a:pPr>
            <a:r>
              <a:rPr sz="1600" b="1" spc="-50" dirty="0">
                <a:latin typeface="Calibri"/>
                <a:cs typeface="Calibri"/>
              </a:rPr>
              <a:t>“</a:t>
            </a:r>
            <a:r>
              <a:rPr sz="1600" b="1" u="heavy" spc="-50" dirty="0">
                <a:uFill>
                  <a:solidFill>
                    <a:srgbClr val="000000"/>
                  </a:solidFill>
                </a:uFill>
                <a:latin typeface="Calibri"/>
                <a:cs typeface="Calibri"/>
              </a:rPr>
              <a:t>As</a:t>
            </a:r>
            <a:r>
              <a:rPr sz="1600" b="1" u="heavy" dirty="0">
                <a:uFill>
                  <a:solidFill>
                    <a:srgbClr val="000000"/>
                  </a:solidFill>
                </a:uFill>
                <a:latin typeface="Calibri"/>
                <a:cs typeface="Calibri"/>
              </a:rPr>
              <a:t> </a:t>
            </a:r>
            <a:r>
              <a:rPr sz="1600" b="1" u="heavy" spc="-5" dirty="0">
                <a:uFill>
                  <a:solidFill>
                    <a:srgbClr val="000000"/>
                  </a:solidFill>
                </a:uFill>
                <a:latin typeface="Calibri"/>
                <a:cs typeface="Calibri"/>
              </a:rPr>
              <a:t>Is</a:t>
            </a:r>
            <a:r>
              <a:rPr sz="1600" b="1" spc="-5" dirty="0">
                <a:latin typeface="Calibri"/>
                <a:cs typeface="Calibri"/>
              </a:rPr>
              <a:t>”</a:t>
            </a:r>
            <a:endParaRPr sz="1600">
              <a:latin typeface="Calibri"/>
              <a:cs typeface="Calibri"/>
            </a:endParaRPr>
          </a:p>
          <a:p>
            <a:pPr marL="12700" marR="250825">
              <a:lnSpc>
                <a:spcPct val="100000"/>
              </a:lnSpc>
              <a:spcBef>
                <a:spcPts val="535"/>
              </a:spcBef>
            </a:pPr>
            <a:r>
              <a:rPr sz="1300" b="1" spc="-5" dirty="0">
                <a:latin typeface="Calibri"/>
                <a:cs typeface="Calibri"/>
              </a:rPr>
              <a:t>1980s </a:t>
            </a:r>
            <a:r>
              <a:rPr sz="1300" b="1" spc="-10" dirty="0">
                <a:latin typeface="Calibri"/>
                <a:cs typeface="Calibri"/>
              </a:rPr>
              <a:t>technology </a:t>
            </a:r>
            <a:r>
              <a:rPr sz="1300" spc="-5" dirty="0">
                <a:latin typeface="Calibri"/>
                <a:cs typeface="Calibri"/>
              </a:rPr>
              <a:t>– limits  ability </a:t>
            </a:r>
            <a:r>
              <a:rPr sz="1300" spc="-10" dirty="0">
                <a:latin typeface="Calibri"/>
                <a:cs typeface="Calibri"/>
              </a:rPr>
              <a:t>to train </a:t>
            </a:r>
            <a:r>
              <a:rPr sz="1300" spc="-5" dirty="0">
                <a:latin typeface="Calibri"/>
                <a:cs typeface="Calibri"/>
              </a:rPr>
              <a:t>Combined  Arms</a:t>
            </a:r>
            <a:r>
              <a:rPr sz="1300" spc="5" dirty="0">
                <a:latin typeface="Calibri"/>
                <a:cs typeface="Calibri"/>
              </a:rPr>
              <a:t> </a:t>
            </a:r>
            <a:r>
              <a:rPr sz="1300" spc="-10" dirty="0">
                <a:latin typeface="Calibri"/>
                <a:cs typeface="Calibri"/>
              </a:rPr>
              <a:t>operations</a:t>
            </a:r>
            <a:endParaRPr sz="1300">
              <a:latin typeface="Calibri"/>
              <a:cs typeface="Calibri"/>
            </a:endParaRPr>
          </a:p>
          <a:p>
            <a:pPr marL="12700">
              <a:lnSpc>
                <a:spcPct val="100000"/>
              </a:lnSpc>
              <a:spcBef>
                <a:spcPts val="505"/>
              </a:spcBef>
            </a:pPr>
            <a:r>
              <a:rPr sz="1300" b="1" spc="-5" dirty="0">
                <a:solidFill>
                  <a:srgbClr val="0000FF"/>
                </a:solidFill>
                <a:latin typeface="Calibri"/>
                <a:cs typeface="Calibri"/>
              </a:rPr>
              <a:t>57 </a:t>
            </a:r>
            <a:r>
              <a:rPr sz="1300" b="1" spc="-15" dirty="0">
                <a:latin typeface="Calibri"/>
                <a:cs typeface="Calibri"/>
              </a:rPr>
              <a:t>terrain</a:t>
            </a:r>
            <a:r>
              <a:rPr sz="1300" b="1" spc="25" dirty="0">
                <a:latin typeface="Calibri"/>
                <a:cs typeface="Calibri"/>
              </a:rPr>
              <a:t> </a:t>
            </a:r>
            <a:r>
              <a:rPr sz="1300" spc="-10" dirty="0">
                <a:latin typeface="Calibri"/>
                <a:cs typeface="Calibri"/>
              </a:rPr>
              <a:t>formats</a:t>
            </a:r>
            <a:endParaRPr sz="1300">
              <a:latin typeface="Calibri"/>
              <a:cs typeface="Calibri"/>
            </a:endParaRPr>
          </a:p>
          <a:p>
            <a:pPr marL="12700" marR="69215">
              <a:lnSpc>
                <a:spcPct val="100000"/>
              </a:lnSpc>
              <a:spcBef>
                <a:spcPts val="505"/>
              </a:spcBef>
            </a:pPr>
            <a:r>
              <a:rPr sz="1300" b="1" spc="-10" dirty="0">
                <a:latin typeface="Calibri"/>
                <a:cs typeface="Calibri"/>
              </a:rPr>
              <a:t>Concurrency challenges </a:t>
            </a:r>
            <a:r>
              <a:rPr sz="1300" spc="-5" dirty="0">
                <a:latin typeface="Calibri"/>
                <a:cs typeface="Calibri"/>
              </a:rPr>
              <a:t>and  not designed </a:t>
            </a:r>
            <a:r>
              <a:rPr sz="1300" spc="-10" dirty="0">
                <a:latin typeface="Calibri"/>
                <a:cs typeface="Calibri"/>
              </a:rPr>
              <a:t>to meet  </a:t>
            </a:r>
            <a:r>
              <a:rPr sz="1300" spc="-5" dirty="0">
                <a:latin typeface="Calibri"/>
                <a:cs typeface="Calibri"/>
              </a:rPr>
              <a:t>compliancy</a:t>
            </a:r>
            <a:r>
              <a:rPr sz="1300" spc="5" dirty="0">
                <a:latin typeface="Calibri"/>
                <a:cs typeface="Calibri"/>
              </a:rPr>
              <a:t> </a:t>
            </a:r>
            <a:r>
              <a:rPr sz="1300" spc="-5" dirty="0">
                <a:latin typeface="Calibri"/>
                <a:cs typeface="Calibri"/>
              </a:rPr>
              <a:t>directives</a:t>
            </a:r>
            <a:endParaRPr sz="1300">
              <a:latin typeface="Calibri"/>
              <a:cs typeface="Calibri"/>
            </a:endParaRPr>
          </a:p>
          <a:p>
            <a:pPr marL="12700">
              <a:lnSpc>
                <a:spcPct val="100000"/>
              </a:lnSpc>
              <a:spcBef>
                <a:spcPts val="495"/>
              </a:spcBef>
            </a:pPr>
            <a:r>
              <a:rPr sz="1300" b="1" spc="-10" dirty="0">
                <a:latin typeface="Calibri"/>
                <a:cs typeface="Calibri"/>
              </a:rPr>
              <a:t>Facilities-based</a:t>
            </a:r>
            <a:r>
              <a:rPr sz="1300" b="1" spc="30" dirty="0">
                <a:latin typeface="Calibri"/>
                <a:cs typeface="Calibri"/>
              </a:rPr>
              <a:t> </a:t>
            </a:r>
            <a:r>
              <a:rPr sz="1300" spc="-30" dirty="0">
                <a:latin typeface="Calibri"/>
                <a:cs typeface="Calibri"/>
              </a:rPr>
              <a:t>TADSS</a:t>
            </a:r>
            <a:endParaRPr sz="1300">
              <a:latin typeface="Calibri"/>
              <a:cs typeface="Calibri"/>
            </a:endParaRPr>
          </a:p>
          <a:p>
            <a:pPr marL="12700" marR="348615">
              <a:lnSpc>
                <a:spcPct val="100000"/>
              </a:lnSpc>
              <a:spcBef>
                <a:spcPts val="500"/>
              </a:spcBef>
            </a:pPr>
            <a:r>
              <a:rPr sz="1300" b="1" spc="-5" dirty="0">
                <a:latin typeface="Calibri"/>
                <a:cs typeface="Calibri"/>
              </a:rPr>
              <a:t>High </a:t>
            </a:r>
            <a:r>
              <a:rPr sz="1300" b="1" spc="-10" dirty="0">
                <a:latin typeface="Calibri"/>
                <a:cs typeface="Calibri"/>
              </a:rPr>
              <a:t>overhead </a:t>
            </a:r>
            <a:r>
              <a:rPr sz="1300" spc="-5" dirty="0">
                <a:latin typeface="Calibri"/>
                <a:cs typeface="Calibri"/>
              </a:rPr>
              <a:t>and </a:t>
            </a:r>
            <a:r>
              <a:rPr sz="1300" b="1" spc="-5" dirty="0">
                <a:latin typeface="Calibri"/>
                <a:cs typeface="Calibri"/>
              </a:rPr>
              <a:t>long  </a:t>
            </a:r>
            <a:r>
              <a:rPr sz="1300" b="1" spc="-20" dirty="0">
                <a:latin typeface="Calibri"/>
                <a:cs typeface="Calibri"/>
              </a:rPr>
              <a:t>exercise </a:t>
            </a:r>
            <a:r>
              <a:rPr sz="1300" b="1" spc="-5" dirty="0">
                <a:latin typeface="Calibri"/>
                <a:cs typeface="Calibri"/>
              </a:rPr>
              <a:t>lead</a:t>
            </a:r>
            <a:r>
              <a:rPr sz="1300" b="1" spc="55" dirty="0">
                <a:latin typeface="Calibri"/>
                <a:cs typeface="Calibri"/>
              </a:rPr>
              <a:t> </a:t>
            </a:r>
            <a:r>
              <a:rPr sz="1300" b="1" spc="-10" dirty="0">
                <a:latin typeface="Calibri"/>
                <a:cs typeface="Calibri"/>
              </a:rPr>
              <a:t>times</a:t>
            </a:r>
            <a:endParaRPr sz="1300">
              <a:latin typeface="Calibri"/>
              <a:cs typeface="Calibri"/>
            </a:endParaRPr>
          </a:p>
          <a:p>
            <a:pPr marL="12700">
              <a:lnSpc>
                <a:spcPct val="100000"/>
              </a:lnSpc>
              <a:spcBef>
                <a:spcPts val="505"/>
              </a:spcBef>
            </a:pPr>
            <a:r>
              <a:rPr sz="1300" b="1" spc="-10" dirty="0">
                <a:latin typeface="Calibri"/>
                <a:cs typeface="Calibri"/>
              </a:rPr>
              <a:t>Stove </a:t>
            </a:r>
            <a:r>
              <a:rPr sz="1300" b="1" spc="-5" dirty="0">
                <a:latin typeface="Calibri"/>
                <a:cs typeface="Calibri"/>
              </a:rPr>
              <a:t>pipe</a:t>
            </a:r>
            <a:r>
              <a:rPr sz="1300" b="1" spc="-50" dirty="0">
                <a:latin typeface="Calibri"/>
                <a:cs typeface="Calibri"/>
              </a:rPr>
              <a:t> </a:t>
            </a:r>
            <a:r>
              <a:rPr sz="1300" b="1" spc="-15" dirty="0">
                <a:latin typeface="Calibri"/>
                <a:cs typeface="Calibri"/>
              </a:rPr>
              <a:t>systems</a:t>
            </a:r>
            <a:endParaRPr sz="1300">
              <a:latin typeface="Calibri"/>
              <a:cs typeface="Calibri"/>
            </a:endParaRPr>
          </a:p>
          <a:p>
            <a:pPr marL="12700">
              <a:lnSpc>
                <a:spcPct val="100000"/>
              </a:lnSpc>
              <a:spcBef>
                <a:spcPts val="495"/>
              </a:spcBef>
            </a:pPr>
            <a:r>
              <a:rPr sz="1300" spc="-10" dirty="0">
                <a:latin typeface="Calibri"/>
                <a:cs typeface="Calibri"/>
              </a:rPr>
              <a:t>Requires </a:t>
            </a:r>
            <a:r>
              <a:rPr sz="1300" b="1" spc="-10" dirty="0">
                <a:latin typeface="Calibri"/>
                <a:cs typeface="Calibri"/>
              </a:rPr>
              <a:t>increased</a:t>
            </a:r>
            <a:r>
              <a:rPr sz="1300" b="1" spc="10" dirty="0">
                <a:latin typeface="Calibri"/>
                <a:cs typeface="Calibri"/>
              </a:rPr>
              <a:t> </a:t>
            </a:r>
            <a:r>
              <a:rPr sz="1300" b="1" spc="-10" dirty="0">
                <a:latin typeface="Calibri"/>
                <a:cs typeface="Calibri"/>
              </a:rPr>
              <a:t>resources</a:t>
            </a:r>
            <a:endParaRPr sz="1300">
              <a:latin typeface="Calibri"/>
              <a:cs typeface="Calibri"/>
            </a:endParaRPr>
          </a:p>
          <a:p>
            <a:pPr marL="12700">
              <a:lnSpc>
                <a:spcPct val="100000"/>
              </a:lnSpc>
            </a:pPr>
            <a:r>
              <a:rPr sz="1300" spc="-15" dirty="0">
                <a:latin typeface="Calibri"/>
                <a:cs typeface="Calibri"/>
              </a:rPr>
              <a:t>for</a:t>
            </a:r>
            <a:r>
              <a:rPr sz="1300" dirty="0">
                <a:latin typeface="Calibri"/>
                <a:cs typeface="Calibri"/>
              </a:rPr>
              <a:t> </a:t>
            </a:r>
            <a:r>
              <a:rPr sz="1300" spc="-25" dirty="0">
                <a:latin typeface="Calibri"/>
                <a:cs typeface="Calibri"/>
              </a:rPr>
              <a:t>TADSS</a:t>
            </a:r>
            <a:endParaRPr sz="1300">
              <a:latin typeface="Calibri"/>
              <a:cs typeface="Calibri"/>
            </a:endParaRPr>
          </a:p>
          <a:p>
            <a:pPr marL="12700" marR="280670">
              <a:lnSpc>
                <a:spcPct val="100000"/>
              </a:lnSpc>
              <a:spcBef>
                <a:spcPts val="505"/>
              </a:spcBef>
            </a:pPr>
            <a:r>
              <a:rPr sz="1300" b="1" spc="-5" dirty="0">
                <a:latin typeface="Calibri"/>
                <a:cs typeface="Calibri"/>
              </a:rPr>
              <a:t>Cannot </a:t>
            </a:r>
            <a:r>
              <a:rPr sz="1300" b="1" spc="-15" dirty="0">
                <a:latin typeface="Calibri"/>
                <a:cs typeface="Calibri"/>
              </a:rPr>
              <a:t>replicate </a:t>
            </a:r>
            <a:r>
              <a:rPr sz="1300" spc="-5" dirty="0">
                <a:latin typeface="Calibri"/>
                <a:cs typeface="Calibri"/>
              </a:rPr>
              <a:t>the  </a:t>
            </a:r>
            <a:r>
              <a:rPr sz="1300" spc="-10" dirty="0">
                <a:latin typeface="Calibri"/>
                <a:cs typeface="Calibri"/>
              </a:rPr>
              <a:t>Operational</a:t>
            </a:r>
            <a:r>
              <a:rPr sz="1300" dirty="0">
                <a:latin typeface="Calibri"/>
                <a:cs typeface="Calibri"/>
              </a:rPr>
              <a:t> </a:t>
            </a:r>
            <a:r>
              <a:rPr sz="1300" spc="-10" dirty="0">
                <a:latin typeface="Calibri"/>
                <a:cs typeface="Calibri"/>
              </a:rPr>
              <a:t>Environment</a:t>
            </a:r>
            <a:endParaRPr sz="1300">
              <a:latin typeface="Calibri"/>
              <a:cs typeface="Calibri"/>
            </a:endParaRPr>
          </a:p>
          <a:p>
            <a:pPr marL="12700">
              <a:lnSpc>
                <a:spcPct val="100000"/>
              </a:lnSpc>
              <a:spcBef>
                <a:spcPts val="505"/>
              </a:spcBef>
            </a:pPr>
            <a:r>
              <a:rPr sz="1300" b="1" spc="-5" dirty="0">
                <a:latin typeface="Calibri"/>
                <a:cs typeface="Calibri"/>
              </a:rPr>
              <a:t>No </a:t>
            </a:r>
            <a:r>
              <a:rPr sz="1300" b="1" spc="-10" dirty="0">
                <a:latin typeface="Calibri"/>
                <a:cs typeface="Calibri"/>
              </a:rPr>
              <a:t>Joint/UA</a:t>
            </a:r>
            <a:r>
              <a:rPr sz="1300" b="1" spc="25" dirty="0">
                <a:latin typeface="Calibri"/>
                <a:cs typeface="Calibri"/>
              </a:rPr>
              <a:t> </a:t>
            </a:r>
            <a:r>
              <a:rPr sz="1300" spc="-10" dirty="0">
                <a:latin typeface="Calibri"/>
                <a:cs typeface="Calibri"/>
              </a:rPr>
              <a:t>integration</a:t>
            </a:r>
            <a:endParaRPr sz="1300">
              <a:latin typeface="Calibri"/>
              <a:cs typeface="Calibri"/>
            </a:endParaRPr>
          </a:p>
        </p:txBody>
      </p:sp>
      <p:sp>
        <p:nvSpPr>
          <p:cNvPr id="11" name="object 11"/>
          <p:cNvSpPr txBox="1"/>
          <p:nvPr/>
        </p:nvSpPr>
        <p:spPr>
          <a:xfrm>
            <a:off x="6420992" y="733354"/>
            <a:ext cx="2557780" cy="4180204"/>
          </a:xfrm>
          <a:prstGeom prst="rect">
            <a:avLst/>
          </a:prstGeom>
        </p:spPr>
        <p:txBody>
          <a:bodyPr vert="horz" wrap="square" lIns="0" tIns="31115" rIns="0" bIns="0" rtlCol="0">
            <a:spAutoFit/>
          </a:bodyPr>
          <a:lstStyle/>
          <a:p>
            <a:pPr marL="685800">
              <a:lnSpc>
                <a:spcPct val="100000"/>
              </a:lnSpc>
              <a:spcBef>
                <a:spcPts val="245"/>
              </a:spcBef>
            </a:pPr>
            <a:r>
              <a:rPr sz="1600" u="heavy" spc="-400" dirty="0">
                <a:uFill>
                  <a:solidFill>
                    <a:srgbClr val="000000"/>
                  </a:solidFill>
                </a:uFill>
                <a:latin typeface="Times New Roman"/>
                <a:cs typeface="Times New Roman"/>
              </a:rPr>
              <a:t> </a:t>
            </a:r>
            <a:r>
              <a:rPr sz="1600" b="1" u="heavy" spc="-35" dirty="0">
                <a:uFill>
                  <a:solidFill>
                    <a:srgbClr val="000000"/>
                  </a:solidFill>
                </a:uFill>
                <a:latin typeface="Calibri"/>
                <a:cs typeface="Calibri"/>
              </a:rPr>
              <a:t>“To</a:t>
            </a:r>
            <a:r>
              <a:rPr sz="1600" b="1" u="heavy" spc="-5" dirty="0">
                <a:uFill>
                  <a:solidFill>
                    <a:srgbClr val="000000"/>
                  </a:solidFill>
                </a:uFill>
                <a:latin typeface="Calibri"/>
                <a:cs typeface="Calibri"/>
              </a:rPr>
              <a:t> Be”</a:t>
            </a:r>
            <a:endParaRPr sz="1600">
              <a:latin typeface="Calibri"/>
              <a:cs typeface="Calibri"/>
            </a:endParaRPr>
          </a:p>
          <a:p>
            <a:pPr marL="12700" marR="5080">
              <a:lnSpc>
                <a:spcPct val="100000"/>
              </a:lnSpc>
              <a:spcBef>
                <a:spcPts val="114"/>
              </a:spcBef>
            </a:pPr>
            <a:r>
              <a:rPr sz="1300" b="1" spc="-10" dirty="0">
                <a:solidFill>
                  <a:srgbClr val="0000FF"/>
                </a:solidFill>
                <a:latin typeface="Calibri"/>
                <a:cs typeface="Calibri"/>
              </a:rPr>
              <a:t>Common Synthetic Environment </a:t>
            </a:r>
            <a:r>
              <a:rPr sz="1300" spc="-5" dirty="0">
                <a:latin typeface="Calibri"/>
                <a:cs typeface="Calibri"/>
              </a:rPr>
              <a:t>that  fully enables Combined Arms  maneuver in a multi-domain  </a:t>
            </a:r>
            <a:r>
              <a:rPr sz="1300" spc="-10" dirty="0">
                <a:latin typeface="Calibri"/>
                <a:cs typeface="Calibri"/>
              </a:rPr>
              <a:t>environment</a:t>
            </a:r>
            <a:endParaRPr sz="1300">
              <a:latin typeface="Calibri"/>
              <a:cs typeface="Calibri"/>
            </a:endParaRPr>
          </a:p>
          <a:p>
            <a:pPr marL="12700" marR="708660">
              <a:lnSpc>
                <a:spcPts val="2070"/>
              </a:lnSpc>
              <a:spcBef>
                <a:spcPts val="145"/>
              </a:spcBef>
            </a:pPr>
            <a:r>
              <a:rPr sz="1300" spc="-5" dirty="0">
                <a:latin typeface="Calibri"/>
                <a:cs typeface="Calibri"/>
              </a:rPr>
              <a:t>Dynamic </a:t>
            </a:r>
            <a:r>
              <a:rPr sz="1300" b="1" spc="-10" dirty="0">
                <a:solidFill>
                  <a:srgbClr val="0000FF"/>
                </a:solidFill>
                <a:latin typeface="Calibri"/>
                <a:cs typeface="Calibri"/>
              </a:rPr>
              <a:t>one-world </a:t>
            </a:r>
            <a:r>
              <a:rPr sz="1300" b="1" spc="-15" dirty="0">
                <a:solidFill>
                  <a:srgbClr val="0000FF"/>
                </a:solidFill>
                <a:latin typeface="Calibri"/>
                <a:cs typeface="Calibri"/>
              </a:rPr>
              <a:t>terrain  </a:t>
            </a:r>
            <a:r>
              <a:rPr sz="1300" b="1" spc="-10" dirty="0">
                <a:solidFill>
                  <a:srgbClr val="0000FF"/>
                </a:solidFill>
                <a:latin typeface="Calibri"/>
                <a:cs typeface="Calibri"/>
              </a:rPr>
              <a:t>Software-enabled</a:t>
            </a:r>
            <a:r>
              <a:rPr sz="1300" b="1" spc="35" dirty="0">
                <a:solidFill>
                  <a:srgbClr val="0000FF"/>
                </a:solidFill>
                <a:latin typeface="Calibri"/>
                <a:cs typeface="Calibri"/>
              </a:rPr>
              <a:t> </a:t>
            </a:r>
            <a:r>
              <a:rPr sz="1300" spc="-10" dirty="0">
                <a:latin typeface="Calibri"/>
                <a:cs typeface="Calibri"/>
              </a:rPr>
              <a:t>updates</a:t>
            </a:r>
            <a:endParaRPr sz="1300">
              <a:latin typeface="Calibri"/>
              <a:cs typeface="Calibri"/>
            </a:endParaRPr>
          </a:p>
          <a:p>
            <a:pPr marL="12700">
              <a:lnSpc>
                <a:spcPct val="100000"/>
              </a:lnSpc>
              <a:spcBef>
                <a:spcPts val="335"/>
              </a:spcBef>
            </a:pPr>
            <a:r>
              <a:rPr sz="1300" spc="-5" dirty="0">
                <a:latin typeface="Calibri"/>
                <a:cs typeface="Calibri"/>
              </a:rPr>
              <a:t>Less </a:t>
            </a:r>
            <a:r>
              <a:rPr sz="1300" spc="-15" dirty="0">
                <a:latin typeface="Calibri"/>
                <a:cs typeface="Calibri"/>
              </a:rPr>
              <a:t>fixed </a:t>
            </a:r>
            <a:r>
              <a:rPr sz="1300" spc="-10" dirty="0">
                <a:latin typeface="Calibri"/>
                <a:cs typeface="Calibri"/>
              </a:rPr>
              <a:t>infrastructure </a:t>
            </a:r>
            <a:r>
              <a:rPr sz="1300" spc="-5" dirty="0">
                <a:latin typeface="Calibri"/>
                <a:cs typeface="Calibri"/>
              </a:rPr>
              <a:t>reliance</a:t>
            </a:r>
            <a:r>
              <a:rPr sz="1300" spc="105" dirty="0">
                <a:latin typeface="Calibri"/>
                <a:cs typeface="Calibri"/>
              </a:rPr>
              <a:t> </a:t>
            </a:r>
            <a:r>
              <a:rPr sz="1300" spc="-5" dirty="0">
                <a:latin typeface="Calibri"/>
                <a:cs typeface="Calibri"/>
              </a:rPr>
              <a:t>–</a:t>
            </a:r>
            <a:endParaRPr sz="1300">
              <a:latin typeface="Calibri"/>
              <a:cs typeface="Calibri"/>
            </a:endParaRPr>
          </a:p>
          <a:p>
            <a:pPr marL="12700">
              <a:lnSpc>
                <a:spcPct val="100000"/>
              </a:lnSpc>
            </a:pPr>
            <a:r>
              <a:rPr sz="1300" b="1" spc="-5" dirty="0">
                <a:solidFill>
                  <a:srgbClr val="0000FF"/>
                </a:solidFill>
                <a:latin typeface="Calibri"/>
                <a:cs typeface="Calibri"/>
              </a:rPr>
              <a:t>point of need</a:t>
            </a:r>
            <a:r>
              <a:rPr sz="1300" b="1" spc="35" dirty="0">
                <a:solidFill>
                  <a:srgbClr val="0000FF"/>
                </a:solidFill>
                <a:latin typeface="Calibri"/>
                <a:cs typeface="Calibri"/>
              </a:rPr>
              <a:t> </a:t>
            </a:r>
            <a:r>
              <a:rPr sz="1300" spc="-5" dirty="0">
                <a:latin typeface="Calibri"/>
                <a:cs typeface="Calibri"/>
              </a:rPr>
              <a:t>delivery</a:t>
            </a:r>
            <a:endParaRPr sz="1300">
              <a:latin typeface="Calibri"/>
              <a:cs typeface="Calibri"/>
            </a:endParaRPr>
          </a:p>
          <a:p>
            <a:pPr marL="12700">
              <a:lnSpc>
                <a:spcPct val="100000"/>
              </a:lnSpc>
              <a:spcBef>
                <a:spcPts val="505"/>
              </a:spcBef>
            </a:pPr>
            <a:r>
              <a:rPr sz="1300" spc="-15" dirty="0">
                <a:latin typeface="Calibri"/>
                <a:cs typeface="Calibri"/>
              </a:rPr>
              <a:t>Fewer </a:t>
            </a:r>
            <a:r>
              <a:rPr sz="1300" b="1" spc="-15" dirty="0">
                <a:solidFill>
                  <a:srgbClr val="0000FF"/>
                </a:solidFill>
                <a:latin typeface="Calibri"/>
                <a:cs typeface="Calibri"/>
              </a:rPr>
              <a:t>contractors</a:t>
            </a:r>
            <a:r>
              <a:rPr sz="1300" spc="-15" dirty="0">
                <a:latin typeface="Calibri"/>
                <a:cs typeface="Calibri"/>
              </a:rPr>
              <a:t>, </a:t>
            </a:r>
            <a:r>
              <a:rPr sz="1300" b="1" spc="-5" dirty="0">
                <a:solidFill>
                  <a:srgbClr val="0000FF"/>
                </a:solidFill>
                <a:latin typeface="Calibri"/>
                <a:cs typeface="Calibri"/>
              </a:rPr>
              <a:t>less </a:t>
            </a:r>
            <a:r>
              <a:rPr sz="1300" b="1" spc="-15" dirty="0">
                <a:solidFill>
                  <a:srgbClr val="0000FF"/>
                </a:solidFill>
                <a:latin typeface="Calibri"/>
                <a:cs typeface="Calibri"/>
              </a:rPr>
              <a:t>hardware</a:t>
            </a:r>
            <a:r>
              <a:rPr sz="1300" spc="-15" dirty="0">
                <a:latin typeface="Calibri"/>
                <a:cs typeface="Calibri"/>
              </a:rPr>
              <a:t>,</a:t>
            </a:r>
            <a:r>
              <a:rPr sz="1300" spc="130" dirty="0">
                <a:latin typeface="Calibri"/>
                <a:cs typeface="Calibri"/>
              </a:rPr>
              <a:t> </a:t>
            </a:r>
            <a:r>
              <a:rPr sz="1300" spc="-5" dirty="0">
                <a:latin typeface="Calibri"/>
                <a:cs typeface="Calibri"/>
              </a:rPr>
              <a:t>&amp;</a:t>
            </a:r>
            <a:endParaRPr sz="1300">
              <a:latin typeface="Calibri"/>
              <a:cs typeface="Calibri"/>
            </a:endParaRPr>
          </a:p>
          <a:p>
            <a:pPr marL="12700">
              <a:lnSpc>
                <a:spcPct val="100000"/>
              </a:lnSpc>
            </a:pPr>
            <a:r>
              <a:rPr sz="1300" b="1" spc="-15" dirty="0">
                <a:solidFill>
                  <a:srgbClr val="0000FF"/>
                </a:solidFill>
                <a:latin typeface="Calibri"/>
                <a:cs typeface="Calibri"/>
              </a:rPr>
              <a:t>faster </a:t>
            </a:r>
            <a:r>
              <a:rPr sz="1300" b="1" spc="-20" dirty="0">
                <a:solidFill>
                  <a:srgbClr val="0000FF"/>
                </a:solidFill>
                <a:latin typeface="Calibri"/>
                <a:cs typeface="Calibri"/>
              </a:rPr>
              <a:t>exercise</a:t>
            </a:r>
            <a:r>
              <a:rPr sz="1300" b="1" spc="50" dirty="0">
                <a:solidFill>
                  <a:srgbClr val="0000FF"/>
                </a:solidFill>
                <a:latin typeface="Calibri"/>
                <a:cs typeface="Calibri"/>
              </a:rPr>
              <a:t> </a:t>
            </a:r>
            <a:r>
              <a:rPr sz="1300" b="1" spc="-5" dirty="0">
                <a:solidFill>
                  <a:srgbClr val="0000FF"/>
                </a:solidFill>
                <a:latin typeface="Calibri"/>
                <a:cs typeface="Calibri"/>
              </a:rPr>
              <a:t>design</a:t>
            </a:r>
            <a:endParaRPr sz="1300">
              <a:latin typeface="Calibri"/>
              <a:cs typeface="Calibri"/>
            </a:endParaRPr>
          </a:p>
          <a:p>
            <a:pPr marL="12700">
              <a:lnSpc>
                <a:spcPct val="100000"/>
              </a:lnSpc>
              <a:spcBef>
                <a:spcPts val="505"/>
              </a:spcBef>
            </a:pPr>
            <a:r>
              <a:rPr sz="1300" b="1" spc="-10" dirty="0">
                <a:solidFill>
                  <a:srgbClr val="0000FF"/>
                </a:solidFill>
                <a:latin typeface="Calibri"/>
                <a:cs typeface="Calibri"/>
              </a:rPr>
              <a:t>Reconfigurable</a:t>
            </a:r>
            <a:r>
              <a:rPr sz="1300" b="1" spc="50" dirty="0">
                <a:solidFill>
                  <a:srgbClr val="0000FF"/>
                </a:solidFill>
                <a:latin typeface="Calibri"/>
                <a:cs typeface="Calibri"/>
              </a:rPr>
              <a:t> </a:t>
            </a:r>
            <a:r>
              <a:rPr sz="1300" b="1" spc="-10" dirty="0">
                <a:solidFill>
                  <a:srgbClr val="0000FF"/>
                </a:solidFill>
                <a:latin typeface="Calibri"/>
                <a:cs typeface="Calibri"/>
              </a:rPr>
              <a:t>trainers</a:t>
            </a:r>
            <a:endParaRPr sz="1300">
              <a:latin typeface="Calibri"/>
              <a:cs typeface="Calibri"/>
            </a:endParaRPr>
          </a:p>
          <a:p>
            <a:pPr marL="12700">
              <a:lnSpc>
                <a:spcPct val="100000"/>
              </a:lnSpc>
              <a:spcBef>
                <a:spcPts val="495"/>
              </a:spcBef>
            </a:pPr>
            <a:r>
              <a:rPr sz="1300" spc="-10" dirty="0">
                <a:latin typeface="Calibri"/>
                <a:cs typeface="Calibri"/>
              </a:rPr>
              <a:t>Uses </a:t>
            </a:r>
            <a:r>
              <a:rPr sz="1300" b="1" spc="-5" dirty="0">
                <a:solidFill>
                  <a:srgbClr val="0000FF"/>
                </a:solidFill>
                <a:latin typeface="Calibri"/>
                <a:cs typeface="Calibri"/>
              </a:rPr>
              <a:t>ongoing </a:t>
            </a:r>
            <a:r>
              <a:rPr sz="1300" b="1" spc="-10" dirty="0">
                <a:solidFill>
                  <a:srgbClr val="0000FF"/>
                </a:solidFill>
                <a:latin typeface="Calibri"/>
                <a:cs typeface="Calibri"/>
              </a:rPr>
              <a:t>commercial</a:t>
            </a:r>
            <a:r>
              <a:rPr sz="1300" b="1" spc="100" dirty="0">
                <a:solidFill>
                  <a:srgbClr val="0000FF"/>
                </a:solidFill>
                <a:latin typeface="Calibri"/>
                <a:cs typeface="Calibri"/>
              </a:rPr>
              <a:t> </a:t>
            </a:r>
            <a:r>
              <a:rPr sz="1300" b="1" spc="-10" dirty="0">
                <a:solidFill>
                  <a:srgbClr val="0000FF"/>
                </a:solidFill>
                <a:latin typeface="Calibri"/>
                <a:cs typeface="Calibri"/>
              </a:rPr>
              <a:t>innovation</a:t>
            </a:r>
            <a:endParaRPr sz="1300">
              <a:latin typeface="Calibri"/>
              <a:cs typeface="Calibri"/>
            </a:endParaRPr>
          </a:p>
          <a:p>
            <a:pPr marL="12700">
              <a:lnSpc>
                <a:spcPct val="100000"/>
              </a:lnSpc>
            </a:pPr>
            <a:r>
              <a:rPr sz="1300" spc="-15" dirty="0">
                <a:latin typeface="Calibri"/>
                <a:cs typeface="Calibri"/>
              </a:rPr>
              <a:t>for</a:t>
            </a:r>
            <a:r>
              <a:rPr sz="1300" dirty="0">
                <a:latin typeface="Calibri"/>
                <a:cs typeface="Calibri"/>
              </a:rPr>
              <a:t> </a:t>
            </a:r>
            <a:r>
              <a:rPr sz="1300" spc="-10" dirty="0">
                <a:latin typeface="Calibri"/>
                <a:cs typeface="Calibri"/>
              </a:rPr>
              <a:t>updates</a:t>
            </a:r>
            <a:endParaRPr sz="1300">
              <a:latin typeface="Calibri"/>
              <a:cs typeface="Calibri"/>
            </a:endParaRPr>
          </a:p>
          <a:p>
            <a:pPr marL="12700" marR="243204">
              <a:lnSpc>
                <a:spcPct val="100000"/>
              </a:lnSpc>
              <a:spcBef>
                <a:spcPts val="505"/>
              </a:spcBef>
            </a:pPr>
            <a:r>
              <a:rPr sz="1300" b="1" spc="-5" dirty="0">
                <a:solidFill>
                  <a:srgbClr val="0000FF"/>
                </a:solidFill>
                <a:latin typeface="Calibri"/>
                <a:cs typeface="Calibri"/>
              </a:rPr>
              <a:t>Full </a:t>
            </a:r>
            <a:r>
              <a:rPr sz="1300" b="1" spc="-10" dirty="0">
                <a:solidFill>
                  <a:srgbClr val="0000FF"/>
                </a:solidFill>
                <a:latin typeface="Calibri"/>
                <a:cs typeface="Calibri"/>
              </a:rPr>
              <a:t>replication </a:t>
            </a:r>
            <a:r>
              <a:rPr sz="1300" spc="-5" dirty="0">
                <a:latin typeface="Calibri"/>
                <a:cs typeface="Calibri"/>
              </a:rPr>
              <a:t>of the </a:t>
            </a:r>
            <a:r>
              <a:rPr sz="1300" spc="-10" dirty="0">
                <a:latin typeface="Calibri"/>
                <a:cs typeface="Calibri"/>
              </a:rPr>
              <a:t>Operational  Environment</a:t>
            </a:r>
            <a:endParaRPr sz="1300">
              <a:latin typeface="Calibri"/>
              <a:cs typeface="Calibri"/>
            </a:endParaRPr>
          </a:p>
          <a:p>
            <a:pPr marL="12700" marR="551180">
              <a:lnSpc>
                <a:spcPct val="100000"/>
              </a:lnSpc>
              <a:spcBef>
                <a:spcPts val="500"/>
              </a:spcBef>
            </a:pPr>
            <a:r>
              <a:rPr sz="1300" b="1" spc="-10" dirty="0">
                <a:solidFill>
                  <a:srgbClr val="0000FF"/>
                </a:solidFill>
                <a:latin typeface="Calibri"/>
                <a:cs typeface="Calibri"/>
              </a:rPr>
              <a:t>Joint </a:t>
            </a:r>
            <a:r>
              <a:rPr sz="1300" b="1" spc="-5" dirty="0">
                <a:solidFill>
                  <a:srgbClr val="0000FF"/>
                </a:solidFill>
                <a:latin typeface="Calibri"/>
                <a:cs typeface="Calibri"/>
              </a:rPr>
              <a:t>and Unified </a:t>
            </a:r>
            <a:r>
              <a:rPr sz="1300" b="1" spc="-10" dirty="0">
                <a:solidFill>
                  <a:srgbClr val="0000FF"/>
                </a:solidFill>
                <a:latin typeface="Calibri"/>
                <a:cs typeface="Calibri"/>
              </a:rPr>
              <a:t>Action </a:t>
            </a:r>
            <a:r>
              <a:rPr sz="1300" spc="-15" dirty="0">
                <a:latin typeface="Calibri"/>
                <a:cs typeface="Calibri"/>
              </a:rPr>
              <a:t>(UA)  </a:t>
            </a:r>
            <a:r>
              <a:rPr sz="1300" spc="-10" dirty="0">
                <a:latin typeface="Calibri"/>
                <a:cs typeface="Calibri"/>
              </a:rPr>
              <a:t>integration</a:t>
            </a:r>
            <a:endParaRPr sz="1300">
              <a:latin typeface="Calibri"/>
              <a:cs typeface="Calibri"/>
            </a:endParaRPr>
          </a:p>
        </p:txBody>
      </p:sp>
      <p:sp>
        <p:nvSpPr>
          <p:cNvPr id="12" name="object 12"/>
          <p:cNvSpPr txBox="1"/>
          <p:nvPr/>
        </p:nvSpPr>
        <p:spPr>
          <a:xfrm>
            <a:off x="3487039" y="725805"/>
            <a:ext cx="1303020"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1ID Danger</a:t>
            </a:r>
            <a:r>
              <a:rPr sz="1400" b="1" spc="-65" dirty="0">
                <a:latin typeface="Calibri"/>
                <a:cs typeface="Calibri"/>
              </a:rPr>
              <a:t> </a:t>
            </a:r>
            <a:r>
              <a:rPr sz="1400" b="1" spc="-5" dirty="0">
                <a:latin typeface="Calibri"/>
                <a:cs typeface="Calibri"/>
              </a:rPr>
              <a:t>Focus</a:t>
            </a:r>
            <a:endParaRPr sz="1400">
              <a:latin typeface="Calibri"/>
              <a:cs typeface="Calibri"/>
            </a:endParaRPr>
          </a:p>
        </p:txBody>
      </p:sp>
      <p:sp>
        <p:nvSpPr>
          <p:cNvPr id="13" name="object 13"/>
          <p:cNvSpPr/>
          <p:nvPr/>
        </p:nvSpPr>
        <p:spPr>
          <a:xfrm>
            <a:off x="2189988" y="950975"/>
            <a:ext cx="4076700" cy="400507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874008" y="5222747"/>
            <a:ext cx="1560576" cy="403859"/>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3590671" y="5265166"/>
            <a:ext cx="2329815" cy="666115"/>
          </a:xfrm>
          <a:prstGeom prst="rect">
            <a:avLst/>
          </a:prstGeom>
        </p:spPr>
        <p:txBody>
          <a:bodyPr vert="horz" wrap="square" lIns="0" tIns="12700" rIns="0" bIns="0" rtlCol="0">
            <a:spAutoFit/>
          </a:bodyPr>
          <a:lstStyle/>
          <a:p>
            <a:pPr marL="396875">
              <a:lnSpc>
                <a:spcPct val="100000"/>
              </a:lnSpc>
              <a:spcBef>
                <a:spcPts val="100"/>
              </a:spcBef>
            </a:pPr>
            <a:r>
              <a:rPr sz="1400" dirty="0">
                <a:latin typeface="Arial"/>
                <a:cs typeface="Arial"/>
              </a:rPr>
              <a:t>Simplify</a:t>
            </a:r>
            <a:r>
              <a:rPr sz="1400" spc="-25" dirty="0">
                <a:latin typeface="Arial"/>
                <a:cs typeface="Arial"/>
              </a:rPr>
              <a:t> </a:t>
            </a:r>
            <a:r>
              <a:rPr sz="1400" dirty="0">
                <a:latin typeface="Arial"/>
                <a:cs typeface="Arial"/>
              </a:rPr>
              <a:t>Process</a:t>
            </a:r>
            <a:endParaRPr sz="1400">
              <a:latin typeface="Arial"/>
              <a:cs typeface="Arial"/>
            </a:endParaRPr>
          </a:p>
          <a:p>
            <a:pPr>
              <a:lnSpc>
                <a:spcPct val="100000"/>
              </a:lnSpc>
              <a:spcBef>
                <a:spcPts val="10"/>
              </a:spcBef>
            </a:pPr>
            <a:endParaRPr sz="1450">
              <a:latin typeface="Times New Roman"/>
              <a:cs typeface="Times New Roman"/>
            </a:endParaRPr>
          </a:p>
          <a:p>
            <a:pPr marL="12700">
              <a:lnSpc>
                <a:spcPct val="100000"/>
              </a:lnSpc>
              <a:spcBef>
                <a:spcPts val="5"/>
              </a:spcBef>
            </a:pPr>
            <a:r>
              <a:rPr sz="1400" b="1" spc="-5" dirty="0">
                <a:latin typeface="Arial"/>
                <a:cs typeface="Arial"/>
              </a:rPr>
              <a:t>Integration </a:t>
            </a:r>
            <a:r>
              <a:rPr sz="1400" b="1" dirty="0">
                <a:latin typeface="Arial"/>
                <a:cs typeface="Arial"/>
              </a:rPr>
              <a:t>to</a:t>
            </a:r>
            <a:r>
              <a:rPr sz="1400" b="1" spc="-95" dirty="0">
                <a:latin typeface="Arial"/>
                <a:cs typeface="Arial"/>
              </a:rPr>
              <a:t> </a:t>
            </a:r>
            <a:r>
              <a:rPr sz="1400" b="1" spc="-5" dirty="0">
                <a:latin typeface="Arial"/>
                <a:cs typeface="Arial"/>
              </a:rPr>
              <a:t>Convergence</a:t>
            </a:r>
            <a:endParaRPr sz="1400">
              <a:latin typeface="Arial"/>
              <a:cs typeface="Arial"/>
            </a:endParaRPr>
          </a:p>
        </p:txBody>
      </p:sp>
      <p:sp>
        <p:nvSpPr>
          <p:cNvPr id="16" name="object 16"/>
          <p:cNvSpPr/>
          <p:nvPr/>
        </p:nvSpPr>
        <p:spPr>
          <a:xfrm>
            <a:off x="6187440" y="5119114"/>
            <a:ext cx="2691384" cy="1705356"/>
          </a:xfrm>
          <a:prstGeom prst="rect">
            <a:avLst/>
          </a:prstGeom>
          <a:blipFill>
            <a:blip r:embed="rId6" cstate="print"/>
            <a:stretch>
              <a:fillRect/>
            </a:stretch>
          </a:blipFill>
        </p:spPr>
        <p:txBody>
          <a:bodyPr wrap="square" lIns="0" tIns="0" rIns="0" bIns="0" rtlCol="0"/>
          <a:lstStyle/>
          <a:p>
            <a:endParaRPr/>
          </a:p>
        </p:txBody>
      </p:sp>
      <p:sp>
        <p:nvSpPr>
          <p:cNvPr id="18" name="object 18"/>
          <p:cNvSpPr txBox="1"/>
          <p:nvPr/>
        </p:nvSpPr>
        <p:spPr>
          <a:xfrm>
            <a:off x="2205227" y="1997964"/>
            <a:ext cx="1123315" cy="508000"/>
          </a:xfrm>
          <a:prstGeom prst="rect">
            <a:avLst/>
          </a:prstGeom>
          <a:solidFill>
            <a:srgbClr val="00CC00"/>
          </a:solidFill>
          <a:ln w="9144">
            <a:solidFill>
              <a:srgbClr val="000000"/>
            </a:solidFill>
          </a:ln>
        </p:spPr>
        <p:txBody>
          <a:bodyPr vert="horz" wrap="square" lIns="0" tIns="38735" rIns="0" bIns="0" rtlCol="0">
            <a:spAutoFit/>
          </a:bodyPr>
          <a:lstStyle/>
          <a:p>
            <a:pPr marL="92075">
              <a:lnSpc>
                <a:spcPct val="100000"/>
              </a:lnSpc>
              <a:spcBef>
                <a:spcPts val="305"/>
              </a:spcBef>
            </a:pPr>
            <a:r>
              <a:rPr sz="900" u="sng" dirty="0">
                <a:uFill>
                  <a:solidFill>
                    <a:srgbClr val="000000"/>
                  </a:solidFill>
                </a:uFill>
                <a:latin typeface="Calibri"/>
                <a:cs typeface="Calibri"/>
              </a:rPr>
              <a:t>ITE </a:t>
            </a:r>
            <a:r>
              <a:rPr sz="900" u="sng" spc="-5" dirty="0">
                <a:uFill>
                  <a:solidFill>
                    <a:srgbClr val="000000"/>
                  </a:solidFill>
                </a:uFill>
                <a:latin typeface="Calibri"/>
                <a:cs typeface="Calibri"/>
              </a:rPr>
              <a:t>Terrain</a:t>
            </a:r>
            <a:r>
              <a:rPr sz="900" u="sng" spc="-30" dirty="0">
                <a:uFill>
                  <a:solidFill>
                    <a:srgbClr val="000000"/>
                  </a:solidFill>
                </a:uFill>
                <a:latin typeface="Calibri"/>
                <a:cs typeface="Calibri"/>
              </a:rPr>
              <a:t> </a:t>
            </a:r>
            <a:r>
              <a:rPr sz="900" u="sng" spc="-5" dirty="0">
                <a:uFill>
                  <a:solidFill>
                    <a:srgbClr val="000000"/>
                  </a:solidFill>
                </a:uFill>
                <a:latin typeface="Calibri"/>
                <a:cs typeface="Calibri"/>
              </a:rPr>
              <a:t>formats</a:t>
            </a:r>
            <a:endParaRPr sz="900">
              <a:latin typeface="Calibri"/>
              <a:cs typeface="Calibri"/>
            </a:endParaRPr>
          </a:p>
          <a:p>
            <a:pPr marL="153035" indent="-60960">
              <a:lnSpc>
                <a:spcPct val="100000"/>
              </a:lnSpc>
              <a:buChar char="-"/>
              <a:tabLst>
                <a:tab pos="153670" algn="l"/>
              </a:tabLst>
            </a:pPr>
            <a:r>
              <a:rPr sz="900" spc="-5" dirty="0">
                <a:latin typeface="Calibri"/>
                <a:cs typeface="Calibri"/>
              </a:rPr>
              <a:t>Virtual: </a:t>
            </a:r>
            <a:r>
              <a:rPr sz="900" dirty="0">
                <a:latin typeface="Calibri"/>
                <a:cs typeface="Calibri"/>
              </a:rPr>
              <a:t>29</a:t>
            </a:r>
            <a:endParaRPr sz="900">
              <a:latin typeface="Calibri"/>
              <a:cs typeface="Calibri"/>
            </a:endParaRPr>
          </a:p>
          <a:p>
            <a:pPr marL="153035" indent="-60960">
              <a:lnSpc>
                <a:spcPct val="100000"/>
              </a:lnSpc>
              <a:buChar char="-"/>
              <a:tabLst>
                <a:tab pos="153670" algn="l"/>
              </a:tabLst>
            </a:pPr>
            <a:r>
              <a:rPr sz="900" spc="-5" dirty="0">
                <a:latin typeface="Calibri"/>
                <a:cs typeface="Calibri"/>
              </a:rPr>
              <a:t>Constructive:</a:t>
            </a:r>
            <a:r>
              <a:rPr sz="900" spc="-10" dirty="0">
                <a:latin typeface="Calibri"/>
                <a:cs typeface="Calibri"/>
              </a:rPr>
              <a:t> </a:t>
            </a:r>
            <a:r>
              <a:rPr sz="900" dirty="0">
                <a:latin typeface="Calibri"/>
                <a:cs typeface="Calibri"/>
              </a:rPr>
              <a:t>28</a:t>
            </a:r>
            <a:endParaRPr sz="900">
              <a:latin typeface="Calibri"/>
              <a:cs typeface="Calibri"/>
            </a:endParaRPr>
          </a:p>
        </p:txBody>
      </p:sp>
      <p:sp>
        <p:nvSpPr>
          <p:cNvPr id="19" name="object 19"/>
          <p:cNvSpPr/>
          <p:nvPr/>
        </p:nvSpPr>
        <p:spPr>
          <a:xfrm>
            <a:off x="3968496" y="2206751"/>
            <a:ext cx="760730" cy="238125"/>
          </a:xfrm>
          <a:custGeom>
            <a:avLst/>
            <a:gdLst/>
            <a:ahLst/>
            <a:cxnLst/>
            <a:rect l="l" t="t" r="r" b="b"/>
            <a:pathLst>
              <a:path w="760729" h="238125">
                <a:moveTo>
                  <a:pt x="0" y="237744"/>
                </a:moveTo>
                <a:lnTo>
                  <a:pt x="760476" y="237744"/>
                </a:lnTo>
                <a:lnTo>
                  <a:pt x="760476" y="0"/>
                </a:lnTo>
                <a:lnTo>
                  <a:pt x="0" y="0"/>
                </a:lnTo>
                <a:lnTo>
                  <a:pt x="0" y="237744"/>
                </a:lnTo>
                <a:close/>
              </a:path>
            </a:pathLst>
          </a:custGeom>
          <a:ln w="12192">
            <a:solidFill>
              <a:srgbClr val="000000"/>
            </a:solidFill>
          </a:ln>
        </p:spPr>
        <p:txBody>
          <a:bodyPr wrap="square" lIns="0" tIns="0" rIns="0" bIns="0" rtlCol="0"/>
          <a:lstStyle/>
          <a:p>
            <a:endParaRPr/>
          </a:p>
        </p:txBody>
      </p:sp>
      <p:sp>
        <p:nvSpPr>
          <p:cNvPr id="20" name="object 20"/>
          <p:cNvSpPr/>
          <p:nvPr/>
        </p:nvSpPr>
        <p:spPr>
          <a:xfrm>
            <a:off x="4803647" y="2089404"/>
            <a:ext cx="1042669" cy="236220"/>
          </a:xfrm>
          <a:custGeom>
            <a:avLst/>
            <a:gdLst/>
            <a:ahLst/>
            <a:cxnLst/>
            <a:rect l="l" t="t" r="r" b="b"/>
            <a:pathLst>
              <a:path w="1042670" h="236219">
                <a:moveTo>
                  <a:pt x="0" y="236220"/>
                </a:moveTo>
                <a:lnTo>
                  <a:pt x="1042415" y="236220"/>
                </a:lnTo>
                <a:lnTo>
                  <a:pt x="1042415" y="0"/>
                </a:lnTo>
                <a:lnTo>
                  <a:pt x="0" y="0"/>
                </a:lnTo>
                <a:lnTo>
                  <a:pt x="0" y="236220"/>
                </a:lnTo>
                <a:close/>
              </a:path>
            </a:pathLst>
          </a:custGeom>
          <a:ln w="12192">
            <a:solidFill>
              <a:srgbClr val="000000"/>
            </a:solidFill>
          </a:ln>
        </p:spPr>
        <p:txBody>
          <a:bodyPr wrap="square" lIns="0" tIns="0" rIns="0" bIns="0" rtlCol="0"/>
          <a:lstStyle/>
          <a:p>
            <a:endParaRPr/>
          </a:p>
        </p:txBody>
      </p:sp>
      <p:sp>
        <p:nvSpPr>
          <p:cNvPr id="21" name="object 21"/>
          <p:cNvSpPr txBox="1"/>
          <p:nvPr/>
        </p:nvSpPr>
        <p:spPr>
          <a:xfrm>
            <a:off x="8766809" y="6512153"/>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7</a:t>
            </a:r>
            <a:endParaRPr sz="1800">
              <a:latin typeface="Calibri"/>
              <a:cs typeface="Calibri"/>
            </a:endParaRPr>
          </a:p>
        </p:txBody>
      </p:sp>
    </p:spTree>
    <p:extLst>
      <p:ext uri="{BB962C8B-B14F-4D97-AF65-F5344CB8AC3E}">
        <p14:creationId xmlns:p14="http://schemas.microsoft.com/office/powerpoint/2010/main" val="239419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01345">
              <a:lnSpc>
                <a:spcPct val="100000"/>
              </a:lnSpc>
              <a:spcBef>
                <a:spcPts val="100"/>
              </a:spcBef>
            </a:pPr>
            <a:r>
              <a:rPr lang="en-US" dirty="0" smtClean="0"/>
              <a:t>STE Framework</a:t>
            </a:r>
            <a:endParaRPr spc="-10" dirty="0"/>
          </a:p>
          <a:p>
            <a:pPr marL="601345">
              <a:lnSpc>
                <a:spcPct val="100000"/>
              </a:lnSpc>
              <a:spcBef>
                <a:spcPts val="45"/>
              </a:spcBef>
            </a:pPr>
            <a:r>
              <a:rPr sz="1200" spc="-5" dirty="0">
                <a:solidFill>
                  <a:srgbClr val="959595"/>
                </a:solidFill>
              </a:rPr>
              <a:t>SOLDIERS </a:t>
            </a:r>
            <a:r>
              <a:rPr sz="1200" dirty="0">
                <a:solidFill>
                  <a:srgbClr val="959595"/>
                </a:solidFill>
              </a:rPr>
              <a:t>AND </a:t>
            </a:r>
            <a:r>
              <a:rPr sz="1200" spc="-10" dirty="0">
                <a:solidFill>
                  <a:srgbClr val="959595"/>
                </a:solidFill>
              </a:rPr>
              <a:t>LEADERS </a:t>
            </a:r>
            <a:r>
              <a:rPr sz="1200" dirty="0">
                <a:solidFill>
                  <a:srgbClr val="959595"/>
                </a:solidFill>
              </a:rPr>
              <a:t>- OUR </a:t>
            </a:r>
            <a:r>
              <a:rPr sz="1200" spc="-5" dirty="0">
                <a:solidFill>
                  <a:srgbClr val="959595"/>
                </a:solidFill>
              </a:rPr>
              <a:t>ASYMMETRIC</a:t>
            </a:r>
            <a:r>
              <a:rPr sz="1200" spc="5" dirty="0">
                <a:solidFill>
                  <a:srgbClr val="959595"/>
                </a:solidFill>
              </a:rPr>
              <a:t> </a:t>
            </a:r>
            <a:r>
              <a:rPr sz="1200" spc="-20" dirty="0">
                <a:solidFill>
                  <a:srgbClr val="959595"/>
                </a:solidFill>
              </a:rPr>
              <a:t>ADVANTAGE</a:t>
            </a:r>
            <a:endParaRPr sz="1200" dirty="0"/>
          </a:p>
        </p:txBody>
      </p:sp>
      <p:sp>
        <p:nvSpPr>
          <p:cNvPr id="40" name="object 40"/>
          <p:cNvSpPr txBox="1">
            <a:spLocks noGrp="1"/>
          </p:cNvSpPr>
          <p:nvPr>
            <p:ph type="sldNum" sz="quarter" idx="4294967295"/>
          </p:nvPr>
        </p:nvSpPr>
        <p:spPr>
          <a:xfrm>
            <a:off x="8988425" y="6694488"/>
            <a:ext cx="155575" cy="127000"/>
          </a:xfrm>
          <a:prstGeom prst="rect">
            <a:avLst/>
          </a:prstGeom>
        </p:spPr>
        <p:txBody>
          <a:bodyPr vert="horz" wrap="square" lIns="0" tIns="0" rIns="0" bIns="0" rtlCol="0">
            <a:spAutoFit/>
          </a:bodyPr>
          <a:lstStyle/>
          <a:p>
            <a:pPr marL="25400">
              <a:lnSpc>
                <a:spcPts val="865"/>
              </a:lnSpc>
            </a:pPr>
            <a:fld id="{81D60167-4931-47E6-BA6A-407CBD079E47}" type="slidenum">
              <a:rPr dirty="0"/>
              <a:t>3</a:t>
            </a:fld>
            <a:endParaRPr dirty="0"/>
          </a:p>
        </p:txBody>
      </p:sp>
      <p:sp>
        <p:nvSpPr>
          <p:cNvPr id="7" name="object 7"/>
          <p:cNvSpPr/>
          <p:nvPr/>
        </p:nvSpPr>
        <p:spPr>
          <a:xfrm>
            <a:off x="2695194" y="2398014"/>
            <a:ext cx="5486400" cy="3977640"/>
          </a:xfrm>
          <a:custGeom>
            <a:avLst/>
            <a:gdLst/>
            <a:ahLst/>
            <a:cxnLst/>
            <a:rect l="l" t="t" r="r" b="b"/>
            <a:pathLst>
              <a:path w="5486400" h="3977640">
                <a:moveTo>
                  <a:pt x="5476875" y="0"/>
                </a:moveTo>
                <a:lnTo>
                  <a:pt x="0" y="0"/>
                </a:lnTo>
                <a:lnTo>
                  <a:pt x="0" y="3969181"/>
                </a:lnTo>
                <a:lnTo>
                  <a:pt x="68580" y="3977640"/>
                </a:lnTo>
                <a:lnTo>
                  <a:pt x="4145279" y="3977640"/>
                </a:lnTo>
                <a:lnTo>
                  <a:pt x="4145279" y="1032510"/>
                </a:lnTo>
                <a:lnTo>
                  <a:pt x="5486400" y="1032510"/>
                </a:lnTo>
                <a:lnTo>
                  <a:pt x="5486118" y="981112"/>
                </a:lnTo>
                <a:lnTo>
                  <a:pt x="5485773" y="929643"/>
                </a:lnTo>
                <a:lnTo>
                  <a:pt x="5485372" y="878109"/>
                </a:lnTo>
                <a:lnTo>
                  <a:pt x="5484921" y="826520"/>
                </a:lnTo>
                <a:lnTo>
                  <a:pt x="5484429" y="774882"/>
                </a:lnTo>
                <a:lnTo>
                  <a:pt x="5483902" y="723205"/>
                </a:lnTo>
                <a:lnTo>
                  <a:pt x="5482772" y="619762"/>
                </a:lnTo>
                <a:lnTo>
                  <a:pt x="5480410" y="412747"/>
                </a:lnTo>
                <a:lnTo>
                  <a:pt x="5479292" y="309304"/>
                </a:lnTo>
                <a:lnTo>
                  <a:pt x="5478774" y="257627"/>
                </a:lnTo>
                <a:lnTo>
                  <a:pt x="5478292" y="205989"/>
                </a:lnTo>
                <a:lnTo>
                  <a:pt x="5477854" y="154400"/>
                </a:lnTo>
                <a:lnTo>
                  <a:pt x="5477467" y="102866"/>
                </a:lnTo>
                <a:lnTo>
                  <a:pt x="5477138" y="51397"/>
                </a:lnTo>
                <a:lnTo>
                  <a:pt x="5476875" y="0"/>
                </a:lnTo>
                <a:close/>
              </a:path>
            </a:pathLst>
          </a:custGeom>
          <a:solidFill>
            <a:srgbClr val="EBF0DE"/>
          </a:solidFill>
        </p:spPr>
        <p:txBody>
          <a:bodyPr wrap="square" lIns="0" tIns="0" rIns="0" bIns="0" rtlCol="0"/>
          <a:lstStyle/>
          <a:p>
            <a:endParaRPr/>
          </a:p>
        </p:txBody>
      </p:sp>
      <p:sp>
        <p:nvSpPr>
          <p:cNvPr id="8" name="object 8"/>
          <p:cNvSpPr/>
          <p:nvPr/>
        </p:nvSpPr>
        <p:spPr>
          <a:xfrm>
            <a:off x="2695194" y="2398014"/>
            <a:ext cx="5486400" cy="3977640"/>
          </a:xfrm>
          <a:custGeom>
            <a:avLst/>
            <a:gdLst/>
            <a:ahLst/>
            <a:cxnLst/>
            <a:rect l="l" t="t" r="r" b="b"/>
            <a:pathLst>
              <a:path w="5486400" h="3977640">
                <a:moveTo>
                  <a:pt x="0" y="0"/>
                </a:moveTo>
                <a:lnTo>
                  <a:pt x="0" y="3969181"/>
                </a:lnTo>
                <a:lnTo>
                  <a:pt x="68580" y="3977640"/>
                </a:lnTo>
                <a:lnTo>
                  <a:pt x="4145279" y="3977640"/>
                </a:lnTo>
                <a:lnTo>
                  <a:pt x="4145279" y="1032510"/>
                </a:lnTo>
                <a:lnTo>
                  <a:pt x="5486400" y="1032510"/>
                </a:lnTo>
                <a:lnTo>
                  <a:pt x="5486118" y="981112"/>
                </a:lnTo>
                <a:lnTo>
                  <a:pt x="5485773" y="929643"/>
                </a:lnTo>
                <a:lnTo>
                  <a:pt x="5485372" y="878109"/>
                </a:lnTo>
                <a:lnTo>
                  <a:pt x="5484921" y="826520"/>
                </a:lnTo>
                <a:lnTo>
                  <a:pt x="5484429" y="774882"/>
                </a:lnTo>
                <a:lnTo>
                  <a:pt x="5483902" y="723205"/>
                </a:lnTo>
                <a:lnTo>
                  <a:pt x="5483347" y="671495"/>
                </a:lnTo>
                <a:lnTo>
                  <a:pt x="5482772" y="619762"/>
                </a:lnTo>
                <a:lnTo>
                  <a:pt x="5482184" y="568012"/>
                </a:lnTo>
                <a:lnTo>
                  <a:pt x="5481589" y="516254"/>
                </a:lnTo>
                <a:lnTo>
                  <a:pt x="5480996" y="464497"/>
                </a:lnTo>
                <a:lnTo>
                  <a:pt x="5480410" y="412747"/>
                </a:lnTo>
                <a:lnTo>
                  <a:pt x="5479840" y="361014"/>
                </a:lnTo>
                <a:lnTo>
                  <a:pt x="5479292" y="309304"/>
                </a:lnTo>
                <a:lnTo>
                  <a:pt x="5478774" y="257627"/>
                </a:lnTo>
                <a:lnTo>
                  <a:pt x="5478292" y="205989"/>
                </a:lnTo>
                <a:lnTo>
                  <a:pt x="5477854" y="154400"/>
                </a:lnTo>
                <a:lnTo>
                  <a:pt x="5477467" y="102866"/>
                </a:lnTo>
                <a:lnTo>
                  <a:pt x="5477138" y="51397"/>
                </a:lnTo>
                <a:lnTo>
                  <a:pt x="5476875" y="0"/>
                </a:lnTo>
                <a:lnTo>
                  <a:pt x="0" y="0"/>
                </a:lnTo>
                <a:close/>
              </a:path>
            </a:pathLst>
          </a:custGeom>
          <a:ln w="25908">
            <a:solidFill>
              <a:srgbClr val="000000"/>
            </a:solidFill>
          </a:ln>
        </p:spPr>
        <p:txBody>
          <a:bodyPr wrap="square" lIns="0" tIns="0" rIns="0" bIns="0" rtlCol="0"/>
          <a:lstStyle/>
          <a:p>
            <a:endParaRPr/>
          </a:p>
        </p:txBody>
      </p:sp>
      <p:sp>
        <p:nvSpPr>
          <p:cNvPr id="9" name="object 9"/>
          <p:cNvSpPr/>
          <p:nvPr/>
        </p:nvSpPr>
        <p:spPr>
          <a:xfrm>
            <a:off x="7221473" y="4133850"/>
            <a:ext cx="1111250" cy="459105"/>
          </a:xfrm>
          <a:custGeom>
            <a:avLst/>
            <a:gdLst/>
            <a:ahLst/>
            <a:cxnLst/>
            <a:rect l="l" t="t" r="r" b="b"/>
            <a:pathLst>
              <a:path w="1111250" h="459104">
                <a:moveTo>
                  <a:pt x="0" y="458724"/>
                </a:moveTo>
                <a:lnTo>
                  <a:pt x="1110996" y="458724"/>
                </a:lnTo>
                <a:lnTo>
                  <a:pt x="1110996" y="0"/>
                </a:lnTo>
                <a:lnTo>
                  <a:pt x="0" y="0"/>
                </a:lnTo>
                <a:lnTo>
                  <a:pt x="0" y="458724"/>
                </a:lnTo>
                <a:close/>
              </a:path>
            </a:pathLst>
          </a:custGeom>
          <a:solidFill>
            <a:srgbClr val="B8CDE4"/>
          </a:solidFill>
        </p:spPr>
        <p:txBody>
          <a:bodyPr wrap="square" lIns="0" tIns="0" rIns="0" bIns="0" rtlCol="0"/>
          <a:lstStyle/>
          <a:p>
            <a:endParaRPr/>
          </a:p>
        </p:txBody>
      </p:sp>
      <p:sp>
        <p:nvSpPr>
          <p:cNvPr id="10" name="object 10"/>
          <p:cNvSpPr txBox="1"/>
          <p:nvPr/>
        </p:nvSpPr>
        <p:spPr>
          <a:xfrm>
            <a:off x="7221473" y="4133850"/>
            <a:ext cx="1111250" cy="459105"/>
          </a:xfrm>
          <a:prstGeom prst="rect">
            <a:avLst/>
          </a:prstGeom>
          <a:ln w="25907">
            <a:solidFill>
              <a:srgbClr val="000000"/>
            </a:solidFill>
          </a:ln>
        </p:spPr>
        <p:txBody>
          <a:bodyPr vert="horz" wrap="square" lIns="0" tIns="114935" rIns="0" bIns="0" rtlCol="0">
            <a:spAutoFit/>
          </a:bodyPr>
          <a:lstStyle/>
          <a:p>
            <a:pPr marL="182880">
              <a:lnSpc>
                <a:spcPct val="100000"/>
              </a:lnSpc>
              <a:spcBef>
                <a:spcPts val="905"/>
              </a:spcBef>
            </a:pPr>
            <a:r>
              <a:rPr sz="1350" spc="-5" dirty="0">
                <a:latin typeface="Calibri"/>
                <a:cs typeface="Calibri"/>
              </a:rPr>
              <a:t>Live</a:t>
            </a:r>
            <a:r>
              <a:rPr sz="1350" spc="-35" dirty="0">
                <a:latin typeface="Calibri"/>
                <a:cs typeface="Calibri"/>
              </a:rPr>
              <a:t> </a:t>
            </a:r>
            <a:r>
              <a:rPr sz="1350" spc="-25" dirty="0">
                <a:latin typeface="Calibri"/>
                <a:cs typeface="Calibri"/>
              </a:rPr>
              <a:t>TADSS</a:t>
            </a:r>
            <a:endParaRPr sz="1350">
              <a:latin typeface="Calibri"/>
              <a:cs typeface="Calibri"/>
            </a:endParaRPr>
          </a:p>
        </p:txBody>
      </p:sp>
      <p:sp>
        <p:nvSpPr>
          <p:cNvPr id="11" name="object 11"/>
          <p:cNvSpPr/>
          <p:nvPr/>
        </p:nvSpPr>
        <p:spPr>
          <a:xfrm>
            <a:off x="4610100" y="3384803"/>
            <a:ext cx="76200" cy="756285"/>
          </a:xfrm>
          <a:custGeom>
            <a:avLst/>
            <a:gdLst/>
            <a:ahLst/>
            <a:cxnLst/>
            <a:rect l="l" t="t" r="r" b="b"/>
            <a:pathLst>
              <a:path w="76200" h="756285">
                <a:moveTo>
                  <a:pt x="30479" y="679577"/>
                </a:moveTo>
                <a:lnTo>
                  <a:pt x="0" y="679577"/>
                </a:lnTo>
                <a:lnTo>
                  <a:pt x="38100" y="755777"/>
                </a:lnTo>
                <a:lnTo>
                  <a:pt x="69850" y="692277"/>
                </a:lnTo>
                <a:lnTo>
                  <a:pt x="30479" y="692277"/>
                </a:lnTo>
                <a:lnTo>
                  <a:pt x="30479" y="679577"/>
                </a:lnTo>
                <a:close/>
              </a:path>
              <a:path w="76200" h="756285">
                <a:moveTo>
                  <a:pt x="45720" y="63500"/>
                </a:moveTo>
                <a:lnTo>
                  <a:pt x="30479" y="63500"/>
                </a:lnTo>
                <a:lnTo>
                  <a:pt x="30479" y="692277"/>
                </a:lnTo>
                <a:lnTo>
                  <a:pt x="45720" y="692277"/>
                </a:lnTo>
                <a:lnTo>
                  <a:pt x="45720" y="63500"/>
                </a:lnTo>
                <a:close/>
              </a:path>
              <a:path w="76200" h="756285">
                <a:moveTo>
                  <a:pt x="76200" y="679577"/>
                </a:moveTo>
                <a:lnTo>
                  <a:pt x="45720" y="679577"/>
                </a:lnTo>
                <a:lnTo>
                  <a:pt x="45720" y="692277"/>
                </a:lnTo>
                <a:lnTo>
                  <a:pt x="69850" y="692277"/>
                </a:lnTo>
                <a:lnTo>
                  <a:pt x="76200" y="679577"/>
                </a:lnTo>
                <a:close/>
              </a:path>
              <a:path w="76200" h="756285">
                <a:moveTo>
                  <a:pt x="38100" y="0"/>
                </a:moveTo>
                <a:lnTo>
                  <a:pt x="0" y="76200"/>
                </a:lnTo>
                <a:lnTo>
                  <a:pt x="30479" y="76200"/>
                </a:lnTo>
                <a:lnTo>
                  <a:pt x="30479" y="63500"/>
                </a:lnTo>
                <a:lnTo>
                  <a:pt x="69850" y="63500"/>
                </a:lnTo>
                <a:lnTo>
                  <a:pt x="38100" y="0"/>
                </a:lnTo>
                <a:close/>
              </a:path>
              <a:path w="76200" h="756285">
                <a:moveTo>
                  <a:pt x="69850" y="63500"/>
                </a:moveTo>
                <a:lnTo>
                  <a:pt x="45720" y="63500"/>
                </a:lnTo>
                <a:lnTo>
                  <a:pt x="45720" y="76200"/>
                </a:lnTo>
                <a:lnTo>
                  <a:pt x="76200" y="76200"/>
                </a:lnTo>
                <a:lnTo>
                  <a:pt x="69850" y="63500"/>
                </a:lnTo>
                <a:close/>
              </a:path>
            </a:pathLst>
          </a:custGeom>
          <a:solidFill>
            <a:srgbClr val="000000"/>
          </a:solidFill>
        </p:spPr>
        <p:txBody>
          <a:bodyPr wrap="square" lIns="0" tIns="0" rIns="0" bIns="0" rtlCol="0"/>
          <a:lstStyle/>
          <a:p>
            <a:endParaRPr/>
          </a:p>
        </p:txBody>
      </p:sp>
      <p:sp>
        <p:nvSpPr>
          <p:cNvPr id="12" name="object 12"/>
          <p:cNvSpPr/>
          <p:nvPr/>
        </p:nvSpPr>
        <p:spPr>
          <a:xfrm>
            <a:off x="5905500" y="3384803"/>
            <a:ext cx="76200" cy="747395"/>
          </a:xfrm>
          <a:custGeom>
            <a:avLst/>
            <a:gdLst/>
            <a:ahLst/>
            <a:cxnLst/>
            <a:rect l="l" t="t" r="r" b="b"/>
            <a:pathLst>
              <a:path w="76200" h="747395">
                <a:moveTo>
                  <a:pt x="30479" y="671195"/>
                </a:moveTo>
                <a:lnTo>
                  <a:pt x="0" y="671195"/>
                </a:lnTo>
                <a:lnTo>
                  <a:pt x="38100" y="747395"/>
                </a:lnTo>
                <a:lnTo>
                  <a:pt x="69850" y="683895"/>
                </a:lnTo>
                <a:lnTo>
                  <a:pt x="30479" y="683895"/>
                </a:lnTo>
                <a:lnTo>
                  <a:pt x="30479" y="671195"/>
                </a:lnTo>
                <a:close/>
              </a:path>
              <a:path w="76200" h="747395">
                <a:moveTo>
                  <a:pt x="45720" y="63500"/>
                </a:moveTo>
                <a:lnTo>
                  <a:pt x="30479" y="63500"/>
                </a:lnTo>
                <a:lnTo>
                  <a:pt x="30479" y="683895"/>
                </a:lnTo>
                <a:lnTo>
                  <a:pt x="45720" y="683895"/>
                </a:lnTo>
                <a:lnTo>
                  <a:pt x="45720" y="63500"/>
                </a:lnTo>
                <a:close/>
              </a:path>
              <a:path w="76200" h="747395">
                <a:moveTo>
                  <a:pt x="76200" y="671195"/>
                </a:moveTo>
                <a:lnTo>
                  <a:pt x="45720" y="671195"/>
                </a:lnTo>
                <a:lnTo>
                  <a:pt x="45720" y="683895"/>
                </a:lnTo>
                <a:lnTo>
                  <a:pt x="69850" y="683895"/>
                </a:lnTo>
                <a:lnTo>
                  <a:pt x="76200" y="671195"/>
                </a:lnTo>
                <a:close/>
              </a:path>
              <a:path w="76200" h="747395">
                <a:moveTo>
                  <a:pt x="38100" y="0"/>
                </a:moveTo>
                <a:lnTo>
                  <a:pt x="0" y="76200"/>
                </a:lnTo>
                <a:lnTo>
                  <a:pt x="30479" y="76200"/>
                </a:lnTo>
                <a:lnTo>
                  <a:pt x="30479" y="63500"/>
                </a:lnTo>
                <a:lnTo>
                  <a:pt x="69850" y="63500"/>
                </a:lnTo>
                <a:lnTo>
                  <a:pt x="38100" y="0"/>
                </a:lnTo>
                <a:close/>
              </a:path>
              <a:path w="76200" h="747395">
                <a:moveTo>
                  <a:pt x="69850" y="63500"/>
                </a:moveTo>
                <a:lnTo>
                  <a:pt x="45720" y="63500"/>
                </a:lnTo>
                <a:lnTo>
                  <a:pt x="45720" y="76200"/>
                </a:lnTo>
                <a:lnTo>
                  <a:pt x="76200" y="76200"/>
                </a:lnTo>
                <a:lnTo>
                  <a:pt x="69850" y="63500"/>
                </a:lnTo>
                <a:close/>
              </a:path>
            </a:pathLst>
          </a:custGeom>
          <a:solidFill>
            <a:srgbClr val="000000"/>
          </a:solidFill>
        </p:spPr>
        <p:txBody>
          <a:bodyPr wrap="square" lIns="0" tIns="0" rIns="0" bIns="0" rtlCol="0"/>
          <a:lstStyle/>
          <a:p>
            <a:endParaRPr/>
          </a:p>
        </p:txBody>
      </p:sp>
      <p:sp>
        <p:nvSpPr>
          <p:cNvPr id="13" name="object 13"/>
          <p:cNvSpPr/>
          <p:nvPr/>
        </p:nvSpPr>
        <p:spPr>
          <a:xfrm>
            <a:off x="7737347" y="3384803"/>
            <a:ext cx="76200" cy="747395"/>
          </a:xfrm>
          <a:custGeom>
            <a:avLst/>
            <a:gdLst/>
            <a:ahLst/>
            <a:cxnLst/>
            <a:rect l="l" t="t" r="r" b="b"/>
            <a:pathLst>
              <a:path w="76200" h="747395">
                <a:moveTo>
                  <a:pt x="30479" y="671195"/>
                </a:moveTo>
                <a:lnTo>
                  <a:pt x="0" y="671195"/>
                </a:lnTo>
                <a:lnTo>
                  <a:pt x="38100" y="747395"/>
                </a:lnTo>
                <a:lnTo>
                  <a:pt x="69850" y="683895"/>
                </a:lnTo>
                <a:lnTo>
                  <a:pt x="30479" y="683895"/>
                </a:lnTo>
                <a:lnTo>
                  <a:pt x="30479" y="671195"/>
                </a:lnTo>
                <a:close/>
              </a:path>
              <a:path w="76200" h="747395">
                <a:moveTo>
                  <a:pt x="45720" y="622935"/>
                </a:moveTo>
                <a:lnTo>
                  <a:pt x="30479" y="622935"/>
                </a:lnTo>
                <a:lnTo>
                  <a:pt x="30479" y="683895"/>
                </a:lnTo>
                <a:lnTo>
                  <a:pt x="45720" y="683895"/>
                </a:lnTo>
                <a:lnTo>
                  <a:pt x="45720" y="622935"/>
                </a:lnTo>
                <a:close/>
              </a:path>
              <a:path w="76200" h="747395">
                <a:moveTo>
                  <a:pt x="76200" y="671195"/>
                </a:moveTo>
                <a:lnTo>
                  <a:pt x="45720" y="671195"/>
                </a:lnTo>
                <a:lnTo>
                  <a:pt x="45720" y="683895"/>
                </a:lnTo>
                <a:lnTo>
                  <a:pt x="69850" y="683895"/>
                </a:lnTo>
                <a:lnTo>
                  <a:pt x="76200" y="671195"/>
                </a:lnTo>
                <a:close/>
              </a:path>
              <a:path w="76200" h="747395">
                <a:moveTo>
                  <a:pt x="45720" y="516255"/>
                </a:moveTo>
                <a:lnTo>
                  <a:pt x="30479" y="516255"/>
                </a:lnTo>
                <a:lnTo>
                  <a:pt x="30479" y="577215"/>
                </a:lnTo>
                <a:lnTo>
                  <a:pt x="45720" y="577215"/>
                </a:lnTo>
                <a:lnTo>
                  <a:pt x="45720" y="516255"/>
                </a:lnTo>
                <a:close/>
              </a:path>
              <a:path w="76200" h="747395">
                <a:moveTo>
                  <a:pt x="45720" y="409575"/>
                </a:moveTo>
                <a:lnTo>
                  <a:pt x="30479" y="409575"/>
                </a:lnTo>
                <a:lnTo>
                  <a:pt x="30479" y="470535"/>
                </a:lnTo>
                <a:lnTo>
                  <a:pt x="45720" y="470535"/>
                </a:lnTo>
                <a:lnTo>
                  <a:pt x="45720" y="409575"/>
                </a:lnTo>
                <a:close/>
              </a:path>
              <a:path w="76200" h="747395">
                <a:moveTo>
                  <a:pt x="45720" y="302895"/>
                </a:moveTo>
                <a:lnTo>
                  <a:pt x="30479" y="302895"/>
                </a:lnTo>
                <a:lnTo>
                  <a:pt x="30479" y="363855"/>
                </a:lnTo>
                <a:lnTo>
                  <a:pt x="45720" y="363855"/>
                </a:lnTo>
                <a:lnTo>
                  <a:pt x="45720" y="302895"/>
                </a:lnTo>
                <a:close/>
              </a:path>
              <a:path w="76200" h="747395">
                <a:moveTo>
                  <a:pt x="45720" y="196215"/>
                </a:moveTo>
                <a:lnTo>
                  <a:pt x="30479" y="196215"/>
                </a:lnTo>
                <a:lnTo>
                  <a:pt x="30479" y="257175"/>
                </a:lnTo>
                <a:lnTo>
                  <a:pt x="45720" y="257175"/>
                </a:lnTo>
                <a:lnTo>
                  <a:pt x="45720" y="196215"/>
                </a:lnTo>
                <a:close/>
              </a:path>
              <a:path w="76200" h="747395">
                <a:moveTo>
                  <a:pt x="45720" y="89535"/>
                </a:moveTo>
                <a:lnTo>
                  <a:pt x="30479" y="89535"/>
                </a:lnTo>
                <a:lnTo>
                  <a:pt x="30479" y="150495"/>
                </a:lnTo>
                <a:lnTo>
                  <a:pt x="45720" y="150495"/>
                </a:lnTo>
                <a:lnTo>
                  <a:pt x="45720" y="89535"/>
                </a:lnTo>
                <a:close/>
              </a:path>
              <a:path w="76200" h="747395">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14" name="object 14"/>
          <p:cNvSpPr txBox="1"/>
          <p:nvPr/>
        </p:nvSpPr>
        <p:spPr>
          <a:xfrm>
            <a:off x="2699385" y="1856359"/>
            <a:ext cx="350202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Synthetic </a:t>
            </a:r>
            <a:r>
              <a:rPr sz="1800" b="1" spc="-20" dirty="0">
                <a:latin typeface="Calibri"/>
                <a:cs typeface="Calibri"/>
              </a:rPr>
              <a:t>Training </a:t>
            </a:r>
            <a:r>
              <a:rPr sz="1800" b="1" spc="-15" dirty="0">
                <a:latin typeface="Calibri"/>
                <a:cs typeface="Calibri"/>
              </a:rPr>
              <a:t>Environment</a:t>
            </a:r>
            <a:r>
              <a:rPr sz="1800" b="1" spc="-45" dirty="0">
                <a:latin typeface="Calibri"/>
                <a:cs typeface="Calibri"/>
              </a:rPr>
              <a:t> </a:t>
            </a:r>
            <a:r>
              <a:rPr sz="1800" b="1" spc="-5" dirty="0">
                <a:latin typeface="Calibri"/>
                <a:cs typeface="Calibri"/>
              </a:rPr>
              <a:t>(STE)</a:t>
            </a:r>
            <a:endParaRPr sz="1800">
              <a:latin typeface="Calibri"/>
              <a:cs typeface="Calibri"/>
            </a:endParaRPr>
          </a:p>
        </p:txBody>
      </p:sp>
      <p:sp>
        <p:nvSpPr>
          <p:cNvPr id="15" name="object 15"/>
          <p:cNvSpPr/>
          <p:nvPr/>
        </p:nvSpPr>
        <p:spPr>
          <a:xfrm>
            <a:off x="2426207" y="2980944"/>
            <a:ext cx="612775" cy="76835"/>
          </a:xfrm>
          <a:custGeom>
            <a:avLst/>
            <a:gdLst/>
            <a:ahLst/>
            <a:cxnLst/>
            <a:rect l="l" t="t" r="r" b="b"/>
            <a:pathLst>
              <a:path w="612775" h="76835">
                <a:moveTo>
                  <a:pt x="76200" y="253"/>
                </a:moveTo>
                <a:lnTo>
                  <a:pt x="0" y="38353"/>
                </a:lnTo>
                <a:lnTo>
                  <a:pt x="76200" y="76453"/>
                </a:lnTo>
                <a:lnTo>
                  <a:pt x="76200" y="45973"/>
                </a:lnTo>
                <a:lnTo>
                  <a:pt x="63500" y="45973"/>
                </a:lnTo>
                <a:lnTo>
                  <a:pt x="63500" y="30733"/>
                </a:lnTo>
                <a:lnTo>
                  <a:pt x="76200" y="30727"/>
                </a:lnTo>
                <a:lnTo>
                  <a:pt x="76200" y="253"/>
                </a:lnTo>
                <a:close/>
              </a:path>
              <a:path w="612775" h="76835">
                <a:moveTo>
                  <a:pt x="597280" y="30479"/>
                </a:moveTo>
                <a:lnTo>
                  <a:pt x="549021" y="30479"/>
                </a:lnTo>
                <a:lnTo>
                  <a:pt x="549021" y="45719"/>
                </a:lnTo>
                <a:lnTo>
                  <a:pt x="536321" y="45726"/>
                </a:lnTo>
                <a:lnTo>
                  <a:pt x="536321" y="76200"/>
                </a:lnTo>
                <a:lnTo>
                  <a:pt x="612521" y="38100"/>
                </a:lnTo>
                <a:lnTo>
                  <a:pt x="597280" y="30479"/>
                </a:lnTo>
                <a:close/>
              </a:path>
              <a:path w="612775" h="76835">
                <a:moveTo>
                  <a:pt x="76200" y="30727"/>
                </a:moveTo>
                <a:lnTo>
                  <a:pt x="63500" y="30733"/>
                </a:lnTo>
                <a:lnTo>
                  <a:pt x="63500" y="45973"/>
                </a:lnTo>
                <a:lnTo>
                  <a:pt x="76200" y="45967"/>
                </a:lnTo>
                <a:lnTo>
                  <a:pt x="76200" y="30727"/>
                </a:lnTo>
                <a:close/>
              </a:path>
              <a:path w="612775" h="76835">
                <a:moveTo>
                  <a:pt x="76200" y="45967"/>
                </a:moveTo>
                <a:lnTo>
                  <a:pt x="63500" y="45973"/>
                </a:lnTo>
                <a:lnTo>
                  <a:pt x="76200" y="45973"/>
                </a:lnTo>
                <a:close/>
              </a:path>
              <a:path w="612775" h="76835">
                <a:moveTo>
                  <a:pt x="536321" y="30486"/>
                </a:moveTo>
                <a:lnTo>
                  <a:pt x="76200" y="30727"/>
                </a:lnTo>
                <a:lnTo>
                  <a:pt x="76200" y="45967"/>
                </a:lnTo>
                <a:lnTo>
                  <a:pt x="536321" y="45726"/>
                </a:lnTo>
                <a:lnTo>
                  <a:pt x="536321" y="30486"/>
                </a:lnTo>
                <a:close/>
              </a:path>
              <a:path w="612775" h="76835">
                <a:moveTo>
                  <a:pt x="549021" y="30479"/>
                </a:moveTo>
                <a:lnTo>
                  <a:pt x="536321" y="30486"/>
                </a:lnTo>
                <a:lnTo>
                  <a:pt x="536321" y="45726"/>
                </a:lnTo>
                <a:lnTo>
                  <a:pt x="549021" y="45719"/>
                </a:lnTo>
                <a:lnTo>
                  <a:pt x="549021" y="30479"/>
                </a:lnTo>
                <a:close/>
              </a:path>
              <a:path w="612775" h="76835">
                <a:moveTo>
                  <a:pt x="536321" y="0"/>
                </a:moveTo>
                <a:lnTo>
                  <a:pt x="536321" y="30486"/>
                </a:lnTo>
                <a:lnTo>
                  <a:pt x="597280" y="30479"/>
                </a:lnTo>
                <a:lnTo>
                  <a:pt x="536321" y="0"/>
                </a:lnTo>
                <a:close/>
              </a:path>
            </a:pathLst>
          </a:custGeom>
          <a:solidFill>
            <a:srgbClr val="000000"/>
          </a:solidFill>
        </p:spPr>
        <p:txBody>
          <a:bodyPr wrap="square" lIns="0" tIns="0" rIns="0" bIns="0" rtlCol="0"/>
          <a:lstStyle/>
          <a:p>
            <a:endParaRPr/>
          </a:p>
        </p:txBody>
      </p:sp>
      <p:sp>
        <p:nvSpPr>
          <p:cNvPr id="16" name="object 16"/>
          <p:cNvSpPr txBox="1"/>
          <p:nvPr/>
        </p:nvSpPr>
        <p:spPr>
          <a:xfrm>
            <a:off x="5395721" y="4133850"/>
            <a:ext cx="1150620" cy="810895"/>
          </a:xfrm>
          <a:prstGeom prst="rect">
            <a:avLst/>
          </a:prstGeom>
          <a:solidFill>
            <a:srgbClr val="C3D59B"/>
          </a:solidFill>
          <a:ln w="25907">
            <a:solidFill>
              <a:srgbClr val="000000"/>
            </a:solidFill>
          </a:ln>
        </p:spPr>
        <p:txBody>
          <a:bodyPr vert="horz" wrap="square" lIns="0" tIns="83185" rIns="0" bIns="0" rtlCol="0">
            <a:spAutoFit/>
          </a:bodyPr>
          <a:lstStyle/>
          <a:p>
            <a:pPr marL="81915" marR="75565" indent="38100" algn="just">
              <a:lnSpc>
                <a:spcPct val="100499"/>
              </a:lnSpc>
              <a:spcBef>
                <a:spcPts val="655"/>
              </a:spcBef>
            </a:pPr>
            <a:r>
              <a:rPr sz="1350" spc="-10" dirty="0">
                <a:latin typeface="Calibri"/>
                <a:cs typeface="Calibri"/>
              </a:rPr>
              <a:t>Staff </a:t>
            </a:r>
            <a:r>
              <a:rPr sz="1350" spc="-15" dirty="0">
                <a:latin typeface="Calibri"/>
                <a:cs typeface="Calibri"/>
              </a:rPr>
              <a:t>Training  </a:t>
            </a:r>
            <a:r>
              <a:rPr sz="1350" spc="-5" dirty="0">
                <a:latin typeface="Calibri"/>
                <a:cs typeface="Calibri"/>
              </a:rPr>
              <a:t>User</a:t>
            </a:r>
            <a:r>
              <a:rPr sz="1350" spc="-85" dirty="0">
                <a:latin typeface="Calibri"/>
                <a:cs typeface="Calibri"/>
              </a:rPr>
              <a:t> </a:t>
            </a:r>
            <a:r>
              <a:rPr sz="1350" spc="-10" dirty="0">
                <a:latin typeface="Calibri"/>
                <a:cs typeface="Calibri"/>
              </a:rPr>
              <a:t>Interface  </a:t>
            </a:r>
            <a:r>
              <a:rPr sz="1350" spc="-5" dirty="0">
                <a:latin typeface="Calibri"/>
                <a:cs typeface="Calibri"/>
              </a:rPr>
              <a:t>and</a:t>
            </a:r>
            <a:r>
              <a:rPr sz="1350" spc="-60" dirty="0">
                <a:latin typeface="Calibri"/>
                <a:cs typeface="Calibri"/>
              </a:rPr>
              <a:t> </a:t>
            </a:r>
            <a:r>
              <a:rPr sz="1350" spc="-10" dirty="0">
                <a:latin typeface="Calibri"/>
                <a:cs typeface="Calibri"/>
              </a:rPr>
              <a:t>Hardware</a:t>
            </a:r>
            <a:endParaRPr sz="1350">
              <a:latin typeface="Calibri"/>
              <a:cs typeface="Calibri"/>
            </a:endParaRPr>
          </a:p>
        </p:txBody>
      </p:sp>
      <p:sp>
        <p:nvSpPr>
          <p:cNvPr id="17" name="object 17"/>
          <p:cNvSpPr txBox="1"/>
          <p:nvPr/>
        </p:nvSpPr>
        <p:spPr>
          <a:xfrm>
            <a:off x="5452998" y="4952492"/>
            <a:ext cx="9779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For example,</a:t>
            </a:r>
            <a:r>
              <a:rPr sz="900" spc="-30" dirty="0">
                <a:latin typeface="Calibri"/>
                <a:cs typeface="Calibri"/>
              </a:rPr>
              <a:t> </a:t>
            </a:r>
            <a:r>
              <a:rPr sz="900" spc="-5" dirty="0">
                <a:latin typeface="Calibri"/>
                <a:cs typeface="Calibri"/>
              </a:rPr>
              <a:t>JLCCTC</a:t>
            </a:r>
            <a:endParaRPr sz="900">
              <a:latin typeface="Calibri"/>
              <a:cs typeface="Calibri"/>
            </a:endParaRPr>
          </a:p>
        </p:txBody>
      </p:sp>
      <p:sp>
        <p:nvSpPr>
          <p:cNvPr id="18" name="object 18"/>
          <p:cNvSpPr txBox="1"/>
          <p:nvPr/>
        </p:nvSpPr>
        <p:spPr>
          <a:xfrm>
            <a:off x="7208266" y="4662932"/>
            <a:ext cx="119888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For example, HITS,</a:t>
            </a:r>
            <a:r>
              <a:rPr sz="900" spc="-45" dirty="0">
                <a:latin typeface="Calibri"/>
                <a:cs typeface="Calibri"/>
              </a:rPr>
              <a:t> </a:t>
            </a:r>
            <a:r>
              <a:rPr sz="900" dirty="0">
                <a:latin typeface="Calibri"/>
                <a:cs typeface="Calibri"/>
              </a:rPr>
              <a:t>MILES</a:t>
            </a:r>
            <a:endParaRPr sz="900">
              <a:latin typeface="Calibri"/>
              <a:cs typeface="Calibri"/>
            </a:endParaRPr>
          </a:p>
        </p:txBody>
      </p:sp>
      <p:sp>
        <p:nvSpPr>
          <p:cNvPr id="19" name="object 19"/>
          <p:cNvSpPr txBox="1"/>
          <p:nvPr/>
        </p:nvSpPr>
        <p:spPr>
          <a:xfrm>
            <a:off x="803859" y="3477895"/>
            <a:ext cx="448309" cy="574675"/>
          </a:xfrm>
          <a:prstGeom prst="rect">
            <a:avLst/>
          </a:prstGeom>
        </p:spPr>
        <p:txBody>
          <a:bodyPr vert="horz" wrap="square" lIns="0" tIns="12700" rIns="0" bIns="0" rtlCol="0">
            <a:spAutoFit/>
          </a:bodyPr>
          <a:lstStyle/>
          <a:p>
            <a:pPr marL="12700" marR="5080">
              <a:lnSpc>
                <a:spcPct val="100000"/>
              </a:lnSpc>
              <a:spcBef>
                <a:spcPts val="100"/>
              </a:spcBef>
            </a:pPr>
            <a:r>
              <a:rPr sz="900" dirty="0">
                <a:latin typeface="Calibri"/>
                <a:cs typeface="Calibri"/>
              </a:rPr>
              <a:t>Plan  Pr</a:t>
            </a:r>
            <a:r>
              <a:rPr sz="900" spc="-5" dirty="0">
                <a:latin typeface="Calibri"/>
                <a:cs typeface="Calibri"/>
              </a:rPr>
              <a:t>ep</a:t>
            </a:r>
            <a:r>
              <a:rPr sz="900" dirty="0">
                <a:latin typeface="Calibri"/>
                <a:cs typeface="Calibri"/>
              </a:rPr>
              <a:t>ar</a:t>
            </a:r>
            <a:r>
              <a:rPr sz="900" spc="-10" dirty="0">
                <a:latin typeface="Calibri"/>
                <a:cs typeface="Calibri"/>
              </a:rPr>
              <a:t>e</a:t>
            </a:r>
            <a:r>
              <a:rPr sz="900" dirty="0">
                <a:latin typeface="Calibri"/>
                <a:cs typeface="Calibri"/>
              </a:rPr>
              <a:t>*  </a:t>
            </a:r>
            <a:r>
              <a:rPr sz="900" spc="-5" dirty="0">
                <a:latin typeface="Calibri"/>
                <a:cs typeface="Calibri"/>
              </a:rPr>
              <a:t>Execute  Assess</a:t>
            </a:r>
            <a:endParaRPr sz="900">
              <a:latin typeface="Calibri"/>
              <a:cs typeface="Calibri"/>
            </a:endParaRPr>
          </a:p>
        </p:txBody>
      </p:sp>
      <p:sp>
        <p:nvSpPr>
          <p:cNvPr id="20" name="object 20"/>
          <p:cNvSpPr txBox="1"/>
          <p:nvPr/>
        </p:nvSpPr>
        <p:spPr>
          <a:xfrm>
            <a:off x="820674" y="4819650"/>
            <a:ext cx="1519555" cy="568960"/>
          </a:xfrm>
          <a:prstGeom prst="rect">
            <a:avLst/>
          </a:prstGeom>
          <a:solidFill>
            <a:srgbClr val="B8CDE4"/>
          </a:solidFill>
          <a:ln w="25908">
            <a:solidFill>
              <a:srgbClr val="000000"/>
            </a:solidFill>
          </a:ln>
        </p:spPr>
        <p:txBody>
          <a:bodyPr vert="horz" wrap="square" lIns="0" tIns="67310" rIns="0" bIns="0" rtlCol="0">
            <a:spAutoFit/>
          </a:bodyPr>
          <a:lstStyle/>
          <a:p>
            <a:pPr marL="486409" marR="109220" indent="-372745">
              <a:lnSpc>
                <a:spcPct val="100000"/>
              </a:lnSpc>
              <a:spcBef>
                <a:spcPts val="530"/>
              </a:spcBef>
            </a:pPr>
            <a:r>
              <a:rPr sz="1350" spc="-5" dirty="0">
                <a:latin typeface="Calibri"/>
                <a:cs typeface="Calibri"/>
              </a:rPr>
              <a:t>Authoritative</a:t>
            </a:r>
            <a:r>
              <a:rPr sz="1350" spc="-70" dirty="0">
                <a:latin typeface="Calibri"/>
                <a:cs typeface="Calibri"/>
              </a:rPr>
              <a:t> </a:t>
            </a:r>
            <a:r>
              <a:rPr sz="1350" spc="-5" dirty="0">
                <a:latin typeface="Calibri"/>
                <a:cs typeface="Calibri"/>
              </a:rPr>
              <a:t>Data  Sources</a:t>
            </a:r>
            <a:endParaRPr sz="1350">
              <a:latin typeface="Calibri"/>
              <a:cs typeface="Calibri"/>
            </a:endParaRPr>
          </a:p>
        </p:txBody>
      </p:sp>
      <p:sp>
        <p:nvSpPr>
          <p:cNvPr id="21" name="object 21"/>
          <p:cNvSpPr/>
          <p:nvPr/>
        </p:nvSpPr>
        <p:spPr>
          <a:xfrm>
            <a:off x="1541144" y="3441191"/>
            <a:ext cx="83185" cy="1379220"/>
          </a:xfrm>
          <a:custGeom>
            <a:avLst/>
            <a:gdLst/>
            <a:ahLst/>
            <a:cxnLst/>
            <a:rect l="l" t="t" r="r" b="b"/>
            <a:pathLst>
              <a:path w="83184" h="1379220">
                <a:moveTo>
                  <a:pt x="37158" y="76148"/>
                </a:moveTo>
                <a:lnTo>
                  <a:pt x="36957" y="124460"/>
                </a:lnTo>
                <a:lnTo>
                  <a:pt x="52196" y="124460"/>
                </a:lnTo>
                <a:lnTo>
                  <a:pt x="52397" y="76250"/>
                </a:lnTo>
                <a:lnTo>
                  <a:pt x="37158" y="76148"/>
                </a:lnTo>
                <a:close/>
              </a:path>
              <a:path w="83184" h="1379220">
                <a:moveTo>
                  <a:pt x="76540" y="63500"/>
                </a:moveTo>
                <a:lnTo>
                  <a:pt x="52451" y="63500"/>
                </a:lnTo>
                <a:lnTo>
                  <a:pt x="52397" y="76250"/>
                </a:lnTo>
                <a:lnTo>
                  <a:pt x="82931" y="76454"/>
                </a:lnTo>
                <a:lnTo>
                  <a:pt x="76540" y="63500"/>
                </a:lnTo>
                <a:close/>
              </a:path>
              <a:path w="83184" h="1379220">
                <a:moveTo>
                  <a:pt x="52451" y="63500"/>
                </a:moveTo>
                <a:lnTo>
                  <a:pt x="37211" y="63500"/>
                </a:lnTo>
                <a:lnTo>
                  <a:pt x="37158" y="76148"/>
                </a:lnTo>
                <a:lnTo>
                  <a:pt x="52397" y="76250"/>
                </a:lnTo>
                <a:lnTo>
                  <a:pt x="52451" y="63500"/>
                </a:lnTo>
                <a:close/>
              </a:path>
              <a:path w="83184" h="1379220">
                <a:moveTo>
                  <a:pt x="45212" y="0"/>
                </a:moveTo>
                <a:lnTo>
                  <a:pt x="6731" y="75946"/>
                </a:lnTo>
                <a:lnTo>
                  <a:pt x="37158" y="76148"/>
                </a:lnTo>
                <a:lnTo>
                  <a:pt x="37211" y="63500"/>
                </a:lnTo>
                <a:lnTo>
                  <a:pt x="76540" y="63500"/>
                </a:lnTo>
                <a:lnTo>
                  <a:pt x="45212" y="0"/>
                </a:lnTo>
                <a:close/>
              </a:path>
              <a:path w="83184" h="1379220">
                <a:moveTo>
                  <a:pt x="51943" y="170180"/>
                </a:moveTo>
                <a:lnTo>
                  <a:pt x="36703" y="170180"/>
                </a:lnTo>
                <a:lnTo>
                  <a:pt x="36321" y="231140"/>
                </a:lnTo>
                <a:lnTo>
                  <a:pt x="51562" y="231140"/>
                </a:lnTo>
                <a:lnTo>
                  <a:pt x="51943" y="170180"/>
                </a:lnTo>
                <a:close/>
              </a:path>
              <a:path w="83184" h="1379220">
                <a:moveTo>
                  <a:pt x="51308" y="276860"/>
                </a:moveTo>
                <a:lnTo>
                  <a:pt x="36068" y="276860"/>
                </a:lnTo>
                <a:lnTo>
                  <a:pt x="35814" y="337820"/>
                </a:lnTo>
                <a:lnTo>
                  <a:pt x="51054" y="337820"/>
                </a:lnTo>
                <a:lnTo>
                  <a:pt x="51308" y="276860"/>
                </a:lnTo>
                <a:close/>
              </a:path>
              <a:path w="83184" h="1379220">
                <a:moveTo>
                  <a:pt x="50800" y="383540"/>
                </a:moveTo>
                <a:lnTo>
                  <a:pt x="35560" y="383540"/>
                </a:lnTo>
                <a:lnTo>
                  <a:pt x="35179" y="444500"/>
                </a:lnTo>
                <a:lnTo>
                  <a:pt x="50418" y="444500"/>
                </a:lnTo>
                <a:lnTo>
                  <a:pt x="50800" y="383540"/>
                </a:lnTo>
                <a:close/>
              </a:path>
              <a:path w="83184" h="1379220">
                <a:moveTo>
                  <a:pt x="50165" y="490220"/>
                </a:moveTo>
                <a:lnTo>
                  <a:pt x="34925" y="490220"/>
                </a:lnTo>
                <a:lnTo>
                  <a:pt x="34543" y="551180"/>
                </a:lnTo>
                <a:lnTo>
                  <a:pt x="49784" y="551180"/>
                </a:lnTo>
                <a:lnTo>
                  <a:pt x="50165" y="490220"/>
                </a:lnTo>
                <a:close/>
              </a:path>
              <a:path w="83184" h="1379220">
                <a:moveTo>
                  <a:pt x="49657" y="596900"/>
                </a:moveTo>
                <a:lnTo>
                  <a:pt x="34417" y="596900"/>
                </a:lnTo>
                <a:lnTo>
                  <a:pt x="34036" y="657860"/>
                </a:lnTo>
                <a:lnTo>
                  <a:pt x="49276" y="657860"/>
                </a:lnTo>
                <a:lnTo>
                  <a:pt x="49657" y="596900"/>
                </a:lnTo>
                <a:close/>
              </a:path>
              <a:path w="83184" h="1379220">
                <a:moveTo>
                  <a:pt x="49021" y="703580"/>
                </a:moveTo>
                <a:lnTo>
                  <a:pt x="33782" y="703580"/>
                </a:lnTo>
                <a:lnTo>
                  <a:pt x="33401" y="764540"/>
                </a:lnTo>
                <a:lnTo>
                  <a:pt x="48641" y="764540"/>
                </a:lnTo>
                <a:lnTo>
                  <a:pt x="49021" y="703580"/>
                </a:lnTo>
                <a:close/>
              </a:path>
              <a:path w="83184" h="1379220">
                <a:moveTo>
                  <a:pt x="48387" y="810260"/>
                </a:moveTo>
                <a:lnTo>
                  <a:pt x="33146" y="810260"/>
                </a:lnTo>
                <a:lnTo>
                  <a:pt x="32893" y="871220"/>
                </a:lnTo>
                <a:lnTo>
                  <a:pt x="48133" y="871220"/>
                </a:lnTo>
                <a:lnTo>
                  <a:pt x="48387" y="810260"/>
                </a:lnTo>
                <a:close/>
              </a:path>
              <a:path w="83184" h="1379220">
                <a:moveTo>
                  <a:pt x="47879" y="916940"/>
                </a:moveTo>
                <a:lnTo>
                  <a:pt x="32639" y="916940"/>
                </a:lnTo>
                <a:lnTo>
                  <a:pt x="32258" y="977900"/>
                </a:lnTo>
                <a:lnTo>
                  <a:pt x="47498" y="977900"/>
                </a:lnTo>
                <a:lnTo>
                  <a:pt x="47879" y="916940"/>
                </a:lnTo>
                <a:close/>
              </a:path>
              <a:path w="83184" h="1379220">
                <a:moveTo>
                  <a:pt x="47243" y="1023620"/>
                </a:moveTo>
                <a:lnTo>
                  <a:pt x="32004" y="1023620"/>
                </a:lnTo>
                <a:lnTo>
                  <a:pt x="31750" y="1084580"/>
                </a:lnTo>
                <a:lnTo>
                  <a:pt x="46990" y="1084580"/>
                </a:lnTo>
                <a:lnTo>
                  <a:pt x="47243" y="1023620"/>
                </a:lnTo>
                <a:close/>
              </a:path>
              <a:path w="83184" h="1379220">
                <a:moveTo>
                  <a:pt x="46736" y="1130300"/>
                </a:moveTo>
                <a:lnTo>
                  <a:pt x="31496" y="1130300"/>
                </a:lnTo>
                <a:lnTo>
                  <a:pt x="31115" y="1191260"/>
                </a:lnTo>
                <a:lnTo>
                  <a:pt x="46355" y="1191260"/>
                </a:lnTo>
                <a:lnTo>
                  <a:pt x="46736" y="1130300"/>
                </a:lnTo>
                <a:close/>
              </a:path>
              <a:path w="83184" h="1379220">
                <a:moveTo>
                  <a:pt x="46101" y="1236980"/>
                </a:moveTo>
                <a:lnTo>
                  <a:pt x="30861" y="1236980"/>
                </a:lnTo>
                <a:lnTo>
                  <a:pt x="30480" y="1297940"/>
                </a:lnTo>
                <a:lnTo>
                  <a:pt x="45720" y="1297940"/>
                </a:lnTo>
                <a:lnTo>
                  <a:pt x="46101" y="1236980"/>
                </a:lnTo>
                <a:close/>
              </a:path>
              <a:path w="83184" h="1379220">
                <a:moveTo>
                  <a:pt x="0" y="1302258"/>
                </a:moveTo>
                <a:lnTo>
                  <a:pt x="37718" y="1378712"/>
                </a:lnTo>
                <a:lnTo>
                  <a:pt x="76200" y="1302639"/>
                </a:lnTo>
                <a:lnTo>
                  <a:pt x="0" y="1302258"/>
                </a:lnTo>
                <a:close/>
              </a:path>
            </a:pathLst>
          </a:custGeom>
          <a:solidFill>
            <a:srgbClr val="000000"/>
          </a:solidFill>
        </p:spPr>
        <p:txBody>
          <a:bodyPr wrap="square" lIns="0" tIns="0" rIns="0" bIns="0" rtlCol="0"/>
          <a:lstStyle/>
          <a:p>
            <a:endParaRPr/>
          </a:p>
        </p:txBody>
      </p:sp>
      <p:sp>
        <p:nvSpPr>
          <p:cNvPr id="22" name="object 22"/>
          <p:cNvSpPr/>
          <p:nvPr/>
        </p:nvSpPr>
        <p:spPr>
          <a:xfrm>
            <a:off x="544830" y="2234945"/>
            <a:ext cx="7731759" cy="4247515"/>
          </a:xfrm>
          <a:custGeom>
            <a:avLst/>
            <a:gdLst/>
            <a:ahLst/>
            <a:cxnLst/>
            <a:rect l="l" t="t" r="r" b="b"/>
            <a:pathLst>
              <a:path w="7731759" h="4247515">
                <a:moveTo>
                  <a:pt x="7730998" y="8636"/>
                </a:moveTo>
                <a:lnTo>
                  <a:pt x="7731106" y="53464"/>
                </a:lnTo>
                <a:lnTo>
                  <a:pt x="7731186" y="99338"/>
                </a:lnTo>
                <a:lnTo>
                  <a:pt x="7731239" y="146185"/>
                </a:lnTo>
                <a:lnTo>
                  <a:pt x="7731269" y="193933"/>
                </a:lnTo>
                <a:lnTo>
                  <a:pt x="7731275" y="242509"/>
                </a:lnTo>
                <a:lnTo>
                  <a:pt x="7731262" y="291843"/>
                </a:lnTo>
                <a:lnTo>
                  <a:pt x="7731229" y="341861"/>
                </a:lnTo>
                <a:lnTo>
                  <a:pt x="7731180" y="392492"/>
                </a:lnTo>
                <a:lnTo>
                  <a:pt x="7731116" y="443664"/>
                </a:lnTo>
                <a:lnTo>
                  <a:pt x="7731040" y="495304"/>
                </a:lnTo>
                <a:lnTo>
                  <a:pt x="7730952" y="547341"/>
                </a:lnTo>
                <a:lnTo>
                  <a:pt x="7730855" y="599702"/>
                </a:lnTo>
                <a:lnTo>
                  <a:pt x="7730752" y="652315"/>
                </a:lnTo>
                <a:lnTo>
                  <a:pt x="7730643" y="705108"/>
                </a:lnTo>
                <a:lnTo>
                  <a:pt x="7730530" y="758010"/>
                </a:lnTo>
                <a:lnTo>
                  <a:pt x="7730417" y="810947"/>
                </a:lnTo>
                <a:lnTo>
                  <a:pt x="7730304" y="863849"/>
                </a:lnTo>
                <a:lnTo>
                  <a:pt x="7730193" y="916642"/>
                </a:lnTo>
                <a:lnTo>
                  <a:pt x="7730087" y="969255"/>
                </a:lnTo>
                <a:lnTo>
                  <a:pt x="7729987" y="1021616"/>
                </a:lnTo>
                <a:lnTo>
                  <a:pt x="7729896" y="1073653"/>
                </a:lnTo>
                <a:lnTo>
                  <a:pt x="7729814" y="1125293"/>
                </a:lnTo>
                <a:lnTo>
                  <a:pt x="7729745" y="1176465"/>
                </a:lnTo>
                <a:lnTo>
                  <a:pt x="7729689" y="1227096"/>
                </a:lnTo>
                <a:lnTo>
                  <a:pt x="7729650" y="1277114"/>
                </a:lnTo>
                <a:lnTo>
                  <a:pt x="7729628" y="1326448"/>
                </a:lnTo>
                <a:lnTo>
                  <a:pt x="7729626" y="1375024"/>
                </a:lnTo>
                <a:lnTo>
                  <a:pt x="7729646" y="1422772"/>
                </a:lnTo>
                <a:lnTo>
                  <a:pt x="7729689" y="1469619"/>
                </a:lnTo>
                <a:lnTo>
                  <a:pt x="7729758" y="1515493"/>
                </a:lnTo>
                <a:lnTo>
                  <a:pt x="7729855" y="1560321"/>
                </a:lnTo>
                <a:lnTo>
                  <a:pt x="6514084" y="1554479"/>
                </a:lnTo>
                <a:lnTo>
                  <a:pt x="6514084" y="4247388"/>
                </a:lnTo>
                <a:lnTo>
                  <a:pt x="1888870" y="4247388"/>
                </a:lnTo>
                <a:lnTo>
                  <a:pt x="1888621" y="4197048"/>
                </a:lnTo>
                <a:lnTo>
                  <a:pt x="1888344" y="4146708"/>
                </a:lnTo>
                <a:lnTo>
                  <a:pt x="1888039" y="4096367"/>
                </a:lnTo>
                <a:lnTo>
                  <a:pt x="1887709" y="4046027"/>
                </a:lnTo>
                <a:lnTo>
                  <a:pt x="1887355" y="3995687"/>
                </a:lnTo>
                <a:lnTo>
                  <a:pt x="1886978" y="3945347"/>
                </a:lnTo>
                <a:lnTo>
                  <a:pt x="1886581" y="3895006"/>
                </a:lnTo>
                <a:lnTo>
                  <a:pt x="1886164" y="3844666"/>
                </a:lnTo>
                <a:lnTo>
                  <a:pt x="1885730" y="3794325"/>
                </a:lnTo>
                <a:lnTo>
                  <a:pt x="1885280" y="3743984"/>
                </a:lnTo>
                <a:lnTo>
                  <a:pt x="1884815" y="3693644"/>
                </a:lnTo>
                <a:lnTo>
                  <a:pt x="1884337" y="3643303"/>
                </a:lnTo>
                <a:lnTo>
                  <a:pt x="1883847" y="3592962"/>
                </a:lnTo>
                <a:lnTo>
                  <a:pt x="1883347" y="3542621"/>
                </a:lnTo>
                <a:lnTo>
                  <a:pt x="1882839" y="3492280"/>
                </a:lnTo>
                <a:lnTo>
                  <a:pt x="1882324" y="3441939"/>
                </a:lnTo>
                <a:lnTo>
                  <a:pt x="1881803" y="3391598"/>
                </a:lnTo>
                <a:lnTo>
                  <a:pt x="1881279" y="3341257"/>
                </a:lnTo>
                <a:lnTo>
                  <a:pt x="1880752" y="3290916"/>
                </a:lnTo>
                <a:lnTo>
                  <a:pt x="1880225" y="3240575"/>
                </a:lnTo>
                <a:lnTo>
                  <a:pt x="1879698" y="3190234"/>
                </a:lnTo>
                <a:lnTo>
                  <a:pt x="1879174" y="3139893"/>
                </a:lnTo>
                <a:lnTo>
                  <a:pt x="1878653" y="3089552"/>
                </a:lnTo>
                <a:lnTo>
                  <a:pt x="1878138" y="3039211"/>
                </a:lnTo>
                <a:lnTo>
                  <a:pt x="1877630" y="2988869"/>
                </a:lnTo>
                <a:lnTo>
                  <a:pt x="1877130" y="2938528"/>
                </a:lnTo>
                <a:lnTo>
                  <a:pt x="1876640" y="2888187"/>
                </a:lnTo>
                <a:lnTo>
                  <a:pt x="1876162" y="2837846"/>
                </a:lnTo>
                <a:lnTo>
                  <a:pt x="1875697" y="2787505"/>
                </a:lnTo>
                <a:lnTo>
                  <a:pt x="1875247" y="2737164"/>
                </a:lnTo>
                <a:lnTo>
                  <a:pt x="1874813" y="2686823"/>
                </a:lnTo>
                <a:lnTo>
                  <a:pt x="1874396" y="2636481"/>
                </a:lnTo>
                <a:lnTo>
                  <a:pt x="1873999" y="2586140"/>
                </a:lnTo>
                <a:lnTo>
                  <a:pt x="1873622" y="2535799"/>
                </a:lnTo>
                <a:lnTo>
                  <a:pt x="1873268" y="2485458"/>
                </a:lnTo>
                <a:lnTo>
                  <a:pt x="1872938" y="2435117"/>
                </a:lnTo>
                <a:lnTo>
                  <a:pt x="1872633" y="2384776"/>
                </a:lnTo>
                <a:lnTo>
                  <a:pt x="1872356" y="2334435"/>
                </a:lnTo>
                <a:lnTo>
                  <a:pt x="1872107" y="2284095"/>
                </a:lnTo>
                <a:lnTo>
                  <a:pt x="0" y="2284095"/>
                </a:lnTo>
                <a:lnTo>
                  <a:pt x="187" y="2232617"/>
                </a:lnTo>
                <a:lnTo>
                  <a:pt x="375" y="2181238"/>
                </a:lnTo>
                <a:lnTo>
                  <a:pt x="563" y="2129952"/>
                </a:lnTo>
                <a:lnTo>
                  <a:pt x="751" y="2078755"/>
                </a:lnTo>
                <a:lnTo>
                  <a:pt x="939" y="2027643"/>
                </a:lnTo>
                <a:lnTo>
                  <a:pt x="1127" y="1976610"/>
                </a:lnTo>
                <a:lnTo>
                  <a:pt x="1315" y="1925653"/>
                </a:lnTo>
                <a:lnTo>
                  <a:pt x="1503" y="1874767"/>
                </a:lnTo>
                <a:lnTo>
                  <a:pt x="1691" y="1823947"/>
                </a:lnTo>
                <a:lnTo>
                  <a:pt x="1879" y="1773189"/>
                </a:lnTo>
                <a:lnTo>
                  <a:pt x="2067" y="1722487"/>
                </a:lnTo>
                <a:lnTo>
                  <a:pt x="2255" y="1671838"/>
                </a:lnTo>
                <a:lnTo>
                  <a:pt x="2443" y="1621238"/>
                </a:lnTo>
                <a:lnTo>
                  <a:pt x="2631" y="1570680"/>
                </a:lnTo>
                <a:lnTo>
                  <a:pt x="2819" y="1520161"/>
                </a:lnTo>
                <a:lnTo>
                  <a:pt x="3007" y="1469677"/>
                </a:lnTo>
                <a:lnTo>
                  <a:pt x="3196" y="1419222"/>
                </a:lnTo>
                <a:lnTo>
                  <a:pt x="3384" y="1368792"/>
                </a:lnTo>
                <a:lnTo>
                  <a:pt x="3572" y="1318383"/>
                </a:lnTo>
                <a:lnTo>
                  <a:pt x="3760" y="1267990"/>
                </a:lnTo>
                <a:lnTo>
                  <a:pt x="3948" y="1217608"/>
                </a:lnTo>
                <a:lnTo>
                  <a:pt x="4136" y="1167233"/>
                </a:lnTo>
                <a:lnTo>
                  <a:pt x="4324" y="1116861"/>
                </a:lnTo>
                <a:lnTo>
                  <a:pt x="4512" y="1066486"/>
                </a:lnTo>
                <a:lnTo>
                  <a:pt x="4701" y="1016104"/>
                </a:lnTo>
                <a:lnTo>
                  <a:pt x="4889" y="965711"/>
                </a:lnTo>
                <a:lnTo>
                  <a:pt x="5077" y="915302"/>
                </a:lnTo>
                <a:lnTo>
                  <a:pt x="5265" y="864872"/>
                </a:lnTo>
                <a:lnTo>
                  <a:pt x="5454" y="814417"/>
                </a:lnTo>
                <a:lnTo>
                  <a:pt x="5642" y="763933"/>
                </a:lnTo>
                <a:lnTo>
                  <a:pt x="5830" y="713414"/>
                </a:lnTo>
                <a:lnTo>
                  <a:pt x="6019" y="662856"/>
                </a:lnTo>
                <a:lnTo>
                  <a:pt x="6207" y="612256"/>
                </a:lnTo>
                <a:lnTo>
                  <a:pt x="6396" y="561607"/>
                </a:lnTo>
                <a:lnTo>
                  <a:pt x="6584" y="510905"/>
                </a:lnTo>
                <a:lnTo>
                  <a:pt x="6773" y="460147"/>
                </a:lnTo>
                <a:lnTo>
                  <a:pt x="6961" y="409327"/>
                </a:lnTo>
                <a:lnTo>
                  <a:pt x="7150" y="358441"/>
                </a:lnTo>
                <a:lnTo>
                  <a:pt x="7338" y="307484"/>
                </a:lnTo>
                <a:lnTo>
                  <a:pt x="7527" y="256451"/>
                </a:lnTo>
                <a:lnTo>
                  <a:pt x="7715" y="205339"/>
                </a:lnTo>
                <a:lnTo>
                  <a:pt x="7904" y="154142"/>
                </a:lnTo>
                <a:lnTo>
                  <a:pt x="8093" y="102856"/>
                </a:lnTo>
                <a:lnTo>
                  <a:pt x="8282" y="51477"/>
                </a:lnTo>
                <a:lnTo>
                  <a:pt x="8470" y="0"/>
                </a:lnTo>
                <a:lnTo>
                  <a:pt x="7730998" y="8636"/>
                </a:lnTo>
                <a:close/>
              </a:path>
            </a:pathLst>
          </a:custGeom>
          <a:ln w="25908">
            <a:solidFill>
              <a:srgbClr val="000000"/>
            </a:solidFill>
          </a:ln>
        </p:spPr>
        <p:txBody>
          <a:bodyPr wrap="square" lIns="0" tIns="0" rIns="0" bIns="0" rtlCol="0"/>
          <a:lstStyle/>
          <a:p>
            <a:endParaRPr/>
          </a:p>
        </p:txBody>
      </p:sp>
      <p:sp>
        <p:nvSpPr>
          <p:cNvPr id="23" name="object 23"/>
          <p:cNvSpPr txBox="1"/>
          <p:nvPr/>
        </p:nvSpPr>
        <p:spPr>
          <a:xfrm>
            <a:off x="756666" y="2600705"/>
            <a:ext cx="1670685" cy="841375"/>
          </a:xfrm>
          <a:prstGeom prst="rect">
            <a:avLst/>
          </a:prstGeom>
          <a:solidFill>
            <a:srgbClr val="C3D59B"/>
          </a:solidFill>
          <a:ln w="25908">
            <a:solidFill>
              <a:srgbClr val="000000"/>
            </a:solidFill>
          </a:ln>
        </p:spPr>
        <p:txBody>
          <a:bodyPr vert="horz" wrap="square" lIns="0" tIns="22225" rIns="0" bIns="0" rtlCol="0">
            <a:spAutoFit/>
          </a:bodyPr>
          <a:lstStyle/>
          <a:p>
            <a:pPr marL="69850" marR="64135" algn="ctr">
              <a:lnSpc>
                <a:spcPct val="100000"/>
              </a:lnSpc>
              <a:spcBef>
                <a:spcPts val="175"/>
              </a:spcBef>
            </a:pPr>
            <a:r>
              <a:rPr sz="1350" spc="-15" dirty="0">
                <a:latin typeface="Calibri"/>
                <a:cs typeface="Calibri"/>
              </a:rPr>
              <a:t>Training</a:t>
            </a:r>
            <a:r>
              <a:rPr sz="1350" spc="-50" dirty="0">
                <a:latin typeface="Calibri"/>
                <a:cs typeface="Calibri"/>
              </a:rPr>
              <a:t> </a:t>
            </a:r>
            <a:r>
              <a:rPr sz="1350" spc="-5" dirty="0">
                <a:latin typeface="Calibri"/>
                <a:cs typeface="Calibri"/>
              </a:rPr>
              <a:t>Management  </a:t>
            </a:r>
            <a:r>
              <a:rPr sz="1350" spc="-30" dirty="0">
                <a:latin typeface="Calibri"/>
                <a:cs typeface="Calibri"/>
              </a:rPr>
              <a:t>Tool </a:t>
            </a:r>
            <a:r>
              <a:rPr sz="1350" spc="-5" dirty="0">
                <a:latin typeface="Calibri"/>
                <a:cs typeface="Calibri"/>
              </a:rPr>
              <a:t>(TMT)</a:t>
            </a:r>
            <a:endParaRPr sz="1350">
              <a:latin typeface="Calibri"/>
              <a:cs typeface="Calibri"/>
            </a:endParaRPr>
          </a:p>
          <a:p>
            <a:pPr marL="298450" marR="301625" algn="ctr">
              <a:lnSpc>
                <a:spcPct val="100000"/>
              </a:lnSpc>
              <a:spcBef>
                <a:spcPts val="65"/>
              </a:spcBef>
            </a:pPr>
            <a:r>
              <a:rPr sz="750" spc="-5" dirty="0">
                <a:latin typeface="Calibri"/>
                <a:cs typeface="Calibri"/>
              </a:rPr>
              <a:t>Big </a:t>
            </a:r>
            <a:r>
              <a:rPr sz="750" dirty="0">
                <a:latin typeface="Calibri"/>
                <a:cs typeface="Calibri"/>
              </a:rPr>
              <a:t>Data, </a:t>
            </a:r>
            <a:r>
              <a:rPr sz="750" spc="-5" dirty="0">
                <a:latin typeface="Calibri"/>
                <a:cs typeface="Calibri"/>
              </a:rPr>
              <a:t>Intelligent </a:t>
            </a:r>
            <a:r>
              <a:rPr sz="750" dirty="0">
                <a:latin typeface="Calibri"/>
                <a:cs typeface="Calibri"/>
              </a:rPr>
              <a:t>Tutors,  </a:t>
            </a:r>
            <a:r>
              <a:rPr sz="750" spc="-5" dirty="0">
                <a:latin typeface="Calibri"/>
                <a:cs typeface="Calibri"/>
              </a:rPr>
              <a:t>Training Effectiveness,  Human Dimension</a:t>
            </a:r>
            <a:endParaRPr sz="750">
              <a:latin typeface="Calibri"/>
              <a:cs typeface="Calibri"/>
            </a:endParaRPr>
          </a:p>
        </p:txBody>
      </p:sp>
      <p:sp>
        <p:nvSpPr>
          <p:cNvPr id="24" name="object 24"/>
          <p:cNvSpPr/>
          <p:nvPr/>
        </p:nvSpPr>
        <p:spPr>
          <a:xfrm>
            <a:off x="3360420" y="3368040"/>
            <a:ext cx="76200" cy="767715"/>
          </a:xfrm>
          <a:custGeom>
            <a:avLst/>
            <a:gdLst/>
            <a:ahLst/>
            <a:cxnLst/>
            <a:rect l="l" t="t" r="r" b="b"/>
            <a:pathLst>
              <a:path w="76200" h="767714">
                <a:moveTo>
                  <a:pt x="30479" y="691261"/>
                </a:moveTo>
                <a:lnTo>
                  <a:pt x="0" y="691261"/>
                </a:lnTo>
                <a:lnTo>
                  <a:pt x="38100" y="767461"/>
                </a:lnTo>
                <a:lnTo>
                  <a:pt x="69850" y="703961"/>
                </a:lnTo>
                <a:lnTo>
                  <a:pt x="30479" y="703961"/>
                </a:lnTo>
                <a:lnTo>
                  <a:pt x="30479" y="691261"/>
                </a:lnTo>
                <a:close/>
              </a:path>
              <a:path w="76200" h="767714">
                <a:moveTo>
                  <a:pt x="45719" y="63500"/>
                </a:moveTo>
                <a:lnTo>
                  <a:pt x="30479" y="63500"/>
                </a:lnTo>
                <a:lnTo>
                  <a:pt x="30479" y="703961"/>
                </a:lnTo>
                <a:lnTo>
                  <a:pt x="45719" y="703961"/>
                </a:lnTo>
                <a:lnTo>
                  <a:pt x="45719" y="63500"/>
                </a:lnTo>
                <a:close/>
              </a:path>
              <a:path w="76200" h="767714">
                <a:moveTo>
                  <a:pt x="76200" y="691261"/>
                </a:moveTo>
                <a:lnTo>
                  <a:pt x="45719" y="691261"/>
                </a:lnTo>
                <a:lnTo>
                  <a:pt x="45719" y="703961"/>
                </a:lnTo>
                <a:lnTo>
                  <a:pt x="69850" y="703961"/>
                </a:lnTo>
                <a:lnTo>
                  <a:pt x="76200" y="691261"/>
                </a:lnTo>
                <a:close/>
              </a:path>
              <a:path w="76200" h="767714">
                <a:moveTo>
                  <a:pt x="38100" y="0"/>
                </a:moveTo>
                <a:lnTo>
                  <a:pt x="0" y="76200"/>
                </a:lnTo>
                <a:lnTo>
                  <a:pt x="30479" y="76200"/>
                </a:lnTo>
                <a:lnTo>
                  <a:pt x="30479" y="63500"/>
                </a:lnTo>
                <a:lnTo>
                  <a:pt x="69850" y="63500"/>
                </a:lnTo>
                <a:lnTo>
                  <a:pt x="38100" y="0"/>
                </a:lnTo>
                <a:close/>
              </a:path>
              <a:path w="76200" h="767714">
                <a:moveTo>
                  <a:pt x="69850" y="63500"/>
                </a:moveTo>
                <a:lnTo>
                  <a:pt x="45719" y="63500"/>
                </a:lnTo>
                <a:lnTo>
                  <a:pt x="45719" y="76200"/>
                </a:lnTo>
                <a:lnTo>
                  <a:pt x="76200" y="76200"/>
                </a:lnTo>
                <a:lnTo>
                  <a:pt x="69850" y="63500"/>
                </a:lnTo>
                <a:close/>
              </a:path>
            </a:pathLst>
          </a:custGeom>
          <a:solidFill>
            <a:srgbClr val="000000"/>
          </a:solidFill>
        </p:spPr>
        <p:txBody>
          <a:bodyPr wrap="square" lIns="0" tIns="0" rIns="0" bIns="0" rtlCol="0"/>
          <a:lstStyle/>
          <a:p>
            <a:endParaRPr/>
          </a:p>
        </p:txBody>
      </p:sp>
      <p:sp>
        <p:nvSpPr>
          <p:cNvPr id="25" name="object 25"/>
          <p:cNvSpPr txBox="1"/>
          <p:nvPr/>
        </p:nvSpPr>
        <p:spPr>
          <a:xfrm>
            <a:off x="2844545" y="4141470"/>
            <a:ext cx="1111250" cy="1039494"/>
          </a:xfrm>
          <a:prstGeom prst="rect">
            <a:avLst/>
          </a:prstGeom>
          <a:solidFill>
            <a:srgbClr val="C3D59B"/>
          </a:solidFill>
          <a:ln w="25907">
            <a:solidFill>
              <a:srgbClr val="000000"/>
            </a:solidFill>
          </a:ln>
        </p:spPr>
        <p:txBody>
          <a:bodyPr vert="horz" wrap="square" lIns="0" tIns="635" rIns="0" bIns="0" rtlCol="0">
            <a:spAutoFit/>
          </a:bodyPr>
          <a:lstStyle/>
          <a:p>
            <a:pPr marL="104139" marR="99695" algn="ctr">
              <a:lnSpc>
                <a:spcPts val="1620"/>
              </a:lnSpc>
              <a:spcBef>
                <a:spcPts val="5"/>
              </a:spcBef>
            </a:pPr>
            <a:r>
              <a:rPr sz="1350" spc="-5" dirty="0">
                <a:latin typeface="Calibri"/>
                <a:cs typeface="Calibri"/>
              </a:rPr>
              <a:t>Virtual</a:t>
            </a:r>
            <a:r>
              <a:rPr sz="1350" spc="-55" dirty="0">
                <a:latin typeface="Calibri"/>
                <a:cs typeface="Calibri"/>
              </a:rPr>
              <a:t> </a:t>
            </a:r>
            <a:r>
              <a:rPr sz="1350" spc="-5" dirty="0">
                <a:latin typeface="Calibri"/>
                <a:cs typeface="Calibri"/>
              </a:rPr>
              <a:t>Semi-  </a:t>
            </a:r>
            <a:r>
              <a:rPr sz="1350" spc="-10" dirty="0">
                <a:latin typeface="Calibri"/>
                <a:cs typeface="Calibri"/>
              </a:rPr>
              <a:t>Immersive</a:t>
            </a:r>
            <a:endParaRPr sz="1350">
              <a:latin typeface="Calibri"/>
              <a:cs typeface="Calibri"/>
            </a:endParaRPr>
          </a:p>
          <a:p>
            <a:pPr marL="92075" marR="86360" indent="-635" algn="ctr">
              <a:lnSpc>
                <a:spcPts val="1620"/>
              </a:lnSpc>
              <a:spcBef>
                <a:spcPts val="10"/>
              </a:spcBef>
            </a:pPr>
            <a:r>
              <a:rPr sz="1350" spc="-5" dirty="0">
                <a:latin typeface="Calibri"/>
                <a:cs typeface="Calibri"/>
              </a:rPr>
              <a:t>User  </a:t>
            </a:r>
            <a:r>
              <a:rPr sz="1350" spc="-10" dirty="0">
                <a:latin typeface="Calibri"/>
                <a:cs typeface="Calibri"/>
              </a:rPr>
              <a:t>Interface</a:t>
            </a:r>
            <a:r>
              <a:rPr sz="1350" spc="-75" dirty="0">
                <a:latin typeface="Calibri"/>
                <a:cs typeface="Calibri"/>
              </a:rPr>
              <a:t> </a:t>
            </a:r>
            <a:r>
              <a:rPr sz="1350" dirty="0">
                <a:latin typeface="Calibri"/>
                <a:cs typeface="Calibri"/>
              </a:rPr>
              <a:t>and  </a:t>
            </a:r>
            <a:r>
              <a:rPr sz="1350" spc="-10" dirty="0">
                <a:latin typeface="Calibri"/>
                <a:cs typeface="Calibri"/>
              </a:rPr>
              <a:t>Hardware</a:t>
            </a:r>
            <a:endParaRPr sz="1350">
              <a:latin typeface="Calibri"/>
              <a:cs typeface="Calibri"/>
            </a:endParaRPr>
          </a:p>
        </p:txBody>
      </p:sp>
      <p:sp>
        <p:nvSpPr>
          <p:cNvPr id="26" name="object 26"/>
          <p:cNvSpPr txBox="1"/>
          <p:nvPr/>
        </p:nvSpPr>
        <p:spPr>
          <a:xfrm>
            <a:off x="2875533" y="5216397"/>
            <a:ext cx="89090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For example,</a:t>
            </a:r>
            <a:r>
              <a:rPr sz="900" spc="-40" dirty="0">
                <a:latin typeface="Calibri"/>
                <a:cs typeface="Calibri"/>
              </a:rPr>
              <a:t> </a:t>
            </a:r>
            <a:r>
              <a:rPr sz="900" spc="-5" dirty="0">
                <a:latin typeface="Calibri"/>
                <a:cs typeface="Calibri"/>
              </a:rPr>
              <a:t>VBS3</a:t>
            </a:r>
            <a:endParaRPr sz="900">
              <a:latin typeface="Calibri"/>
              <a:cs typeface="Calibri"/>
            </a:endParaRPr>
          </a:p>
        </p:txBody>
      </p:sp>
      <p:sp>
        <p:nvSpPr>
          <p:cNvPr id="27" name="object 27"/>
          <p:cNvSpPr txBox="1"/>
          <p:nvPr/>
        </p:nvSpPr>
        <p:spPr>
          <a:xfrm>
            <a:off x="6313170" y="925830"/>
            <a:ext cx="1111250" cy="1126490"/>
          </a:xfrm>
          <a:prstGeom prst="rect">
            <a:avLst/>
          </a:prstGeom>
          <a:solidFill>
            <a:srgbClr val="B8CDE4"/>
          </a:solidFill>
          <a:ln w="25907">
            <a:solidFill>
              <a:srgbClr val="000000"/>
            </a:solidFill>
          </a:ln>
        </p:spPr>
        <p:txBody>
          <a:bodyPr vert="horz" wrap="square" lIns="0" tIns="35560" rIns="0" bIns="0" rtlCol="0">
            <a:spAutoFit/>
          </a:bodyPr>
          <a:lstStyle/>
          <a:p>
            <a:pPr marL="142240" marR="132715" indent="-1270" algn="ctr">
              <a:lnSpc>
                <a:spcPct val="100200"/>
              </a:lnSpc>
              <a:spcBef>
                <a:spcPts val="280"/>
              </a:spcBef>
            </a:pPr>
            <a:r>
              <a:rPr sz="1350" dirty="0">
                <a:latin typeface="Calibri"/>
                <a:cs typeface="Calibri"/>
              </a:rPr>
              <a:t>Mission  </a:t>
            </a:r>
            <a:r>
              <a:rPr sz="1350" spc="-5" dirty="0">
                <a:latin typeface="Calibri"/>
                <a:cs typeface="Calibri"/>
              </a:rPr>
              <a:t>Command  </a:t>
            </a:r>
            <a:r>
              <a:rPr sz="1350" spc="-10" dirty="0">
                <a:latin typeface="Calibri"/>
                <a:cs typeface="Calibri"/>
              </a:rPr>
              <a:t>I</a:t>
            </a:r>
            <a:r>
              <a:rPr sz="1350" spc="-20" dirty="0">
                <a:latin typeface="Calibri"/>
                <a:cs typeface="Calibri"/>
              </a:rPr>
              <a:t>n</a:t>
            </a:r>
            <a:r>
              <a:rPr sz="1350" spc="-35" dirty="0">
                <a:latin typeface="Calibri"/>
                <a:cs typeface="Calibri"/>
              </a:rPr>
              <a:t>f</a:t>
            </a:r>
            <a:r>
              <a:rPr sz="1350" dirty="0">
                <a:latin typeface="Calibri"/>
                <a:cs typeface="Calibri"/>
              </a:rPr>
              <a:t>o</a:t>
            </a:r>
            <a:r>
              <a:rPr sz="1350" spc="-5" dirty="0">
                <a:latin typeface="Calibri"/>
                <a:cs typeface="Calibri"/>
              </a:rPr>
              <a:t>r</a:t>
            </a:r>
            <a:r>
              <a:rPr sz="1350" dirty="0">
                <a:latin typeface="Calibri"/>
                <a:cs typeface="Calibri"/>
              </a:rPr>
              <a:t>m</a:t>
            </a:r>
            <a:r>
              <a:rPr sz="1350" spc="-20" dirty="0">
                <a:latin typeface="Calibri"/>
                <a:cs typeface="Calibri"/>
              </a:rPr>
              <a:t>a</a:t>
            </a:r>
            <a:r>
              <a:rPr sz="1350" dirty="0">
                <a:latin typeface="Calibri"/>
                <a:cs typeface="Calibri"/>
              </a:rPr>
              <a:t>ti</a:t>
            </a:r>
            <a:r>
              <a:rPr sz="1350" spc="0" dirty="0">
                <a:latin typeface="Calibri"/>
                <a:cs typeface="Calibri"/>
              </a:rPr>
              <a:t>o</a:t>
            </a:r>
            <a:r>
              <a:rPr sz="1350" dirty="0">
                <a:latin typeface="Calibri"/>
                <a:cs typeface="Calibri"/>
              </a:rPr>
              <a:t>n  </a:t>
            </a:r>
            <a:r>
              <a:rPr sz="1350" spc="-10" dirty="0">
                <a:latin typeface="Calibri"/>
                <a:cs typeface="Calibri"/>
              </a:rPr>
              <a:t>Systems  </a:t>
            </a:r>
            <a:r>
              <a:rPr sz="1350" spc="-5" dirty="0">
                <a:latin typeface="Calibri"/>
                <a:cs typeface="Calibri"/>
              </a:rPr>
              <a:t>(MCIS)</a:t>
            </a:r>
            <a:endParaRPr sz="1350">
              <a:latin typeface="Calibri"/>
              <a:cs typeface="Calibri"/>
            </a:endParaRPr>
          </a:p>
        </p:txBody>
      </p:sp>
      <p:sp>
        <p:nvSpPr>
          <p:cNvPr id="28" name="object 28"/>
          <p:cNvSpPr/>
          <p:nvPr/>
        </p:nvSpPr>
        <p:spPr>
          <a:xfrm>
            <a:off x="6830568" y="2051304"/>
            <a:ext cx="76200" cy="314960"/>
          </a:xfrm>
          <a:custGeom>
            <a:avLst/>
            <a:gdLst/>
            <a:ahLst/>
            <a:cxnLst/>
            <a:rect l="l" t="t" r="r" b="b"/>
            <a:pathLst>
              <a:path w="76200" h="314960">
                <a:moveTo>
                  <a:pt x="45720" y="63500"/>
                </a:moveTo>
                <a:lnTo>
                  <a:pt x="30479" y="63500"/>
                </a:lnTo>
                <a:lnTo>
                  <a:pt x="30479" y="124460"/>
                </a:lnTo>
                <a:lnTo>
                  <a:pt x="45720" y="124460"/>
                </a:lnTo>
                <a:lnTo>
                  <a:pt x="45720" y="63500"/>
                </a:lnTo>
                <a:close/>
              </a:path>
              <a:path w="76200" h="314960">
                <a:moveTo>
                  <a:pt x="38100" y="0"/>
                </a:moveTo>
                <a:lnTo>
                  <a:pt x="0" y="76200"/>
                </a:lnTo>
                <a:lnTo>
                  <a:pt x="30479" y="76200"/>
                </a:lnTo>
                <a:lnTo>
                  <a:pt x="30479" y="63500"/>
                </a:lnTo>
                <a:lnTo>
                  <a:pt x="69850" y="63500"/>
                </a:lnTo>
                <a:lnTo>
                  <a:pt x="38100" y="0"/>
                </a:lnTo>
                <a:close/>
              </a:path>
              <a:path w="76200" h="314960">
                <a:moveTo>
                  <a:pt x="69850" y="63500"/>
                </a:moveTo>
                <a:lnTo>
                  <a:pt x="45720" y="63500"/>
                </a:lnTo>
                <a:lnTo>
                  <a:pt x="45720" y="76200"/>
                </a:lnTo>
                <a:lnTo>
                  <a:pt x="76200" y="76200"/>
                </a:lnTo>
                <a:lnTo>
                  <a:pt x="69850" y="63500"/>
                </a:lnTo>
                <a:close/>
              </a:path>
              <a:path w="76200" h="314960">
                <a:moveTo>
                  <a:pt x="45720" y="170180"/>
                </a:moveTo>
                <a:lnTo>
                  <a:pt x="30479" y="170180"/>
                </a:lnTo>
                <a:lnTo>
                  <a:pt x="30479" y="231140"/>
                </a:lnTo>
                <a:lnTo>
                  <a:pt x="45720" y="231140"/>
                </a:lnTo>
                <a:lnTo>
                  <a:pt x="45720" y="170180"/>
                </a:lnTo>
                <a:close/>
              </a:path>
              <a:path w="76200" h="314960">
                <a:moveTo>
                  <a:pt x="76200" y="238379"/>
                </a:moveTo>
                <a:lnTo>
                  <a:pt x="0" y="238379"/>
                </a:lnTo>
                <a:lnTo>
                  <a:pt x="38100" y="314579"/>
                </a:lnTo>
                <a:lnTo>
                  <a:pt x="76200" y="238379"/>
                </a:lnTo>
                <a:close/>
              </a:path>
            </a:pathLst>
          </a:custGeom>
          <a:solidFill>
            <a:srgbClr val="000000"/>
          </a:solidFill>
        </p:spPr>
        <p:txBody>
          <a:bodyPr wrap="square" lIns="0" tIns="0" rIns="0" bIns="0" rtlCol="0"/>
          <a:lstStyle/>
          <a:p>
            <a:endParaRPr/>
          </a:p>
        </p:txBody>
      </p:sp>
      <p:sp>
        <p:nvSpPr>
          <p:cNvPr id="29" name="object 29"/>
          <p:cNvSpPr/>
          <p:nvPr/>
        </p:nvSpPr>
        <p:spPr>
          <a:xfrm>
            <a:off x="3039617" y="2676905"/>
            <a:ext cx="4968240" cy="687705"/>
          </a:xfrm>
          <a:custGeom>
            <a:avLst/>
            <a:gdLst/>
            <a:ahLst/>
            <a:cxnLst/>
            <a:rect l="l" t="t" r="r" b="b"/>
            <a:pathLst>
              <a:path w="4968240" h="687704">
                <a:moveTo>
                  <a:pt x="0" y="687324"/>
                </a:moveTo>
                <a:lnTo>
                  <a:pt x="4968239" y="687324"/>
                </a:lnTo>
                <a:lnTo>
                  <a:pt x="4968239" y="0"/>
                </a:lnTo>
                <a:lnTo>
                  <a:pt x="0" y="0"/>
                </a:lnTo>
                <a:lnTo>
                  <a:pt x="0" y="687324"/>
                </a:lnTo>
                <a:close/>
              </a:path>
            </a:pathLst>
          </a:custGeom>
          <a:solidFill>
            <a:srgbClr val="C3D59B"/>
          </a:solidFill>
        </p:spPr>
        <p:txBody>
          <a:bodyPr wrap="square" lIns="0" tIns="0" rIns="0" bIns="0" rtlCol="0"/>
          <a:lstStyle/>
          <a:p>
            <a:endParaRPr/>
          </a:p>
        </p:txBody>
      </p:sp>
      <p:sp>
        <p:nvSpPr>
          <p:cNvPr id="30" name="object 30"/>
          <p:cNvSpPr/>
          <p:nvPr/>
        </p:nvSpPr>
        <p:spPr>
          <a:xfrm>
            <a:off x="3039617" y="2676905"/>
            <a:ext cx="4968240" cy="687705"/>
          </a:xfrm>
          <a:custGeom>
            <a:avLst/>
            <a:gdLst/>
            <a:ahLst/>
            <a:cxnLst/>
            <a:rect l="l" t="t" r="r" b="b"/>
            <a:pathLst>
              <a:path w="4968240" h="687704">
                <a:moveTo>
                  <a:pt x="0" y="687324"/>
                </a:moveTo>
                <a:lnTo>
                  <a:pt x="4968239" y="687324"/>
                </a:lnTo>
                <a:lnTo>
                  <a:pt x="4968239" y="0"/>
                </a:lnTo>
                <a:lnTo>
                  <a:pt x="0" y="0"/>
                </a:lnTo>
                <a:lnTo>
                  <a:pt x="0" y="687324"/>
                </a:lnTo>
                <a:close/>
              </a:path>
            </a:pathLst>
          </a:custGeom>
          <a:ln w="25908">
            <a:solidFill>
              <a:srgbClr val="000000"/>
            </a:solidFill>
          </a:ln>
        </p:spPr>
        <p:txBody>
          <a:bodyPr wrap="square" lIns="0" tIns="0" rIns="0" bIns="0" rtlCol="0"/>
          <a:lstStyle/>
          <a:p>
            <a:endParaRPr/>
          </a:p>
        </p:txBody>
      </p:sp>
      <p:sp>
        <p:nvSpPr>
          <p:cNvPr id="31" name="object 31"/>
          <p:cNvSpPr/>
          <p:nvPr/>
        </p:nvSpPr>
        <p:spPr>
          <a:xfrm>
            <a:off x="6803897" y="2719577"/>
            <a:ext cx="1150620" cy="603885"/>
          </a:xfrm>
          <a:custGeom>
            <a:avLst/>
            <a:gdLst/>
            <a:ahLst/>
            <a:cxnLst/>
            <a:rect l="l" t="t" r="r" b="b"/>
            <a:pathLst>
              <a:path w="1150620" h="603885">
                <a:moveTo>
                  <a:pt x="0" y="603503"/>
                </a:moveTo>
                <a:lnTo>
                  <a:pt x="1150620" y="603503"/>
                </a:lnTo>
                <a:lnTo>
                  <a:pt x="1150620" y="0"/>
                </a:lnTo>
                <a:lnTo>
                  <a:pt x="0" y="0"/>
                </a:lnTo>
                <a:lnTo>
                  <a:pt x="0" y="603503"/>
                </a:lnTo>
                <a:close/>
              </a:path>
            </a:pathLst>
          </a:custGeom>
          <a:solidFill>
            <a:srgbClr val="C3D59B"/>
          </a:solidFill>
        </p:spPr>
        <p:txBody>
          <a:bodyPr wrap="square" lIns="0" tIns="0" rIns="0" bIns="0" rtlCol="0"/>
          <a:lstStyle/>
          <a:p>
            <a:endParaRPr/>
          </a:p>
        </p:txBody>
      </p:sp>
      <p:sp>
        <p:nvSpPr>
          <p:cNvPr id="32" name="object 32"/>
          <p:cNvSpPr txBox="1"/>
          <p:nvPr/>
        </p:nvSpPr>
        <p:spPr>
          <a:xfrm>
            <a:off x="6803897" y="2719577"/>
            <a:ext cx="1150620" cy="603885"/>
          </a:xfrm>
          <a:prstGeom prst="rect">
            <a:avLst/>
          </a:prstGeom>
          <a:ln w="25907">
            <a:solidFill>
              <a:srgbClr val="000000"/>
            </a:solidFill>
          </a:ln>
        </p:spPr>
        <p:txBody>
          <a:bodyPr vert="horz" wrap="square" lIns="0" tIns="80645" rIns="0" bIns="0" rtlCol="0">
            <a:spAutoFit/>
          </a:bodyPr>
          <a:lstStyle/>
          <a:p>
            <a:pPr marL="90170">
              <a:lnSpc>
                <a:spcPct val="100000"/>
              </a:lnSpc>
              <a:spcBef>
                <a:spcPts val="635"/>
              </a:spcBef>
            </a:pPr>
            <a:r>
              <a:rPr sz="1350" dirty="0">
                <a:latin typeface="Calibri"/>
                <a:cs typeface="Calibri"/>
              </a:rPr>
              <a:t>Global</a:t>
            </a:r>
            <a:r>
              <a:rPr sz="1350" spc="-30" dirty="0">
                <a:latin typeface="Calibri"/>
                <a:cs typeface="Calibri"/>
              </a:rPr>
              <a:t> </a:t>
            </a:r>
            <a:r>
              <a:rPr sz="1350" spc="-25" dirty="0">
                <a:latin typeface="Calibri"/>
                <a:cs typeface="Calibri"/>
              </a:rPr>
              <a:t>Terrain</a:t>
            </a:r>
            <a:endParaRPr sz="1350">
              <a:latin typeface="Calibri"/>
              <a:cs typeface="Calibri"/>
            </a:endParaRPr>
          </a:p>
          <a:p>
            <a:pPr marL="166370" marR="158750" indent="635" algn="ctr">
              <a:lnSpc>
                <a:spcPct val="100000"/>
              </a:lnSpc>
              <a:spcBef>
                <a:spcPts val="50"/>
              </a:spcBef>
            </a:pPr>
            <a:r>
              <a:rPr sz="700" spc="-10" dirty="0">
                <a:latin typeface="Calibri"/>
                <a:cs typeface="Calibri"/>
              </a:rPr>
              <a:t>Standard, Shareable  </a:t>
            </a:r>
            <a:r>
              <a:rPr sz="700" spc="-5" dirty="0">
                <a:latin typeface="Calibri"/>
                <a:cs typeface="Calibri"/>
              </a:rPr>
              <a:t>Geospatial</a:t>
            </a:r>
            <a:r>
              <a:rPr sz="700" spc="-10" dirty="0">
                <a:latin typeface="Calibri"/>
                <a:cs typeface="Calibri"/>
              </a:rPr>
              <a:t> Foundation</a:t>
            </a:r>
            <a:endParaRPr sz="700">
              <a:latin typeface="Calibri"/>
              <a:cs typeface="Calibri"/>
            </a:endParaRPr>
          </a:p>
        </p:txBody>
      </p:sp>
      <p:sp>
        <p:nvSpPr>
          <p:cNvPr id="33" name="object 33"/>
          <p:cNvSpPr txBox="1"/>
          <p:nvPr/>
        </p:nvSpPr>
        <p:spPr>
          <a:xfrm>
            <a:off x="3202558" y="2764282"/>
            <a:ext cx="3501390" cy="582295"/>
          </a:xfrm>
          <a:prstGeom prst="rect">
            <a:avLst/>
          </a:prstGeom>
        </p:spPr>
        <p:txBody>
          <a:bodyPr vert="horz" wrap="square" lIns="0" tIns="13335" rIns="0" bIns="0" rtlCol="0">
            <a:spAutoFit/>
          </a:bodyPr>
          <a:lstStyle/>
          <a:p>
            <a:pPr marL="591820">
              <a:lnSpc>
                <a:spcPts val="1660"/>
              </a:lnSpc>
              <a:spcBef>
                <a:spcPts val="105"/>
              </a:spcBef>
            </a:pPr>
            <a:r>
              <a:rPr sz="1400" spc="-15" dirty="0">
                <a:latin typeface="Calibri"/>
                <a:cs typeface="Calibri"/>
              </a:rPr>
              <a:t>Training </a:t>
            </a:r>
            <a:r>
              <a:rPr sz="1400" spc="-5" dirty="0">
                <a:latin typeface="Calibri"/>
                <a:cs typeface="Calibri"/>
              </a:rPr>
              <a:t>Simulation Software</a:t>
            </a:r>
            <a:r>
              <a:rPr sz="1400" spc="-35" dirty="0">
                <a:latin typeface="Calibri"/>
                <a:cs typeface="Calibri"/>
              </a:rPr>
              <a:t> </a:t>
            </a:r>
            <a:r>
              <a:rPr sz="1400" spc="-5" dirty="0">
                <a:latin typeface="Calibri"/>
                <a:cs typeface="Calibri"/>
              </a:rPr>
              <a:t>(TSS)</a:t>
            </a:r>
            <a:endParaRPr sz="1400">
              <a:latin typeface="Calibri"/>
              <a:cs typeface="Calibri"/>
            </a:endParaRPr>
          </a:p>
          <a:p>
            <a:pPr marL="23495" algn="ctr">
              <a:lnSpc>
                <a:spcPts val="940"/>
              </a:lnSpc>
            </a:pPr>
            <a:r>
              <a:rPr sz="800" spc="-5" dirty="0">
                <a:latin typeface="Calibri"/>
                <a:cs typeface="Calibri"/>
              </a:rPr>
              <a:t>“the</a:t>
            </a:r>
            <a:r>
              <a:rPr sz="800" spc="-15" dirty="0">
                <a:latin typeface="Calibri"/>
                <a:cs typeface="Calibri"/>
              </a:rPr>
              <a:t> </a:t>
            </a:r>
            <a:r>
              <a:rPr sz="800" spc="-5" dirty="0">
                <a:latin typeface="Calibri"/>
                <a:cs typeface="Calibri"/>
              </a:rPr>
              <a:t>engine”</a:t>
            </a:r>
            <a:endParaRPr sz="800">
              <a:latin typeface="Calibri"/>
              <a:cs typeface="Calibri"/>
            </a:endParaRPr>
          </a:p>
          <a:p>
            <a:pPr>
              <a:lnSpc>
                <a:spcPct val="100000"/>
              </a:lnSpc>
              <a:spcBef>
                <a:spcPts val="10"/>
              </a:spcBef>
            </a:pPr>
            <a:endParaRPr sz="750">
              <a:latin typeface="Times New Roman"/>
              <a:cs typeface="Times New Roman"/>
            </a:endParaRPr>
          </a:p>
          <a:p>
            <a:pPr marR="5080" algn="ctr">
              <a:lnSpc>
                <a:spcPct val="100000"/>
              </a:lnSpc>
              <a:tabLst>
                <a:tab pos="1069340" algn="l"/>
                <a:tab pos="1903095" algn="l"/>
                <a:tab pos="2726690" algn="l"/>
              </a:tabLst>
            </a:pPr>
            <a:r>
              <a:rPr sz="750" spc="-5" dirty="0">
                <a:latin typeface="Calibri"/>
                <a:cs typeface="Calibri"/>
              </a:rPr>
              <a:t>Scale </a:t>
            </a:r>
            <a:r>
              <a:rPr sz="750" dirty="0">
                <a:latin typeface="Calibri"/>
                <a:cs typeface="Calibri"/>
              </a:rPr>
              <a:t>&amp;</a:t>
            </a:r>
            <a:r>
              <a:rPr sz="750" spc="25" dirty="0">
                <a:latin typeface="Calibri"/>
                <a:cs typeface="Calibri"/>
              </a:rPr>
              <a:t> </a:t>
            </a:r>
            <a:r>
              <a:rPr sz="750" spc="-5" dirty="0">
                <a:latin typeface="Calibri"/>
                <a:cs typeface="Calibri"/>
              </a:rPr>
              <a:t>Entity</a:t>
            </a:r>
            <a:r>
              <a:rPr sz="750" spc="5" dirty="0">
                <a:latin typeface="Calibri"/>
                <a:cs typeface="Calibri"/>
              </a:rPr>
              <a:t> </a:t>
            </a:r>
            <a:r>
              <a:rPr sz="750" spc="-5" dirty="0">
                <a:latin typeface="Calibri"/>
                <a:cs typeface="Calibri"/>
              </a:rPr>
              <a:t>Count	</a:t>
            </a:r>
            <a:r>
              <a:rPr sz="700" spc="-10" dirty="0">
                <a:latin typeface="Calibri"/>
                <a:cs typeface="Calibri"/>
              </a:rPr>
              <a:t>Open</a:t>
            </a:r>
            <a:r>
              <a:rPr sz="700" spc="15" dirty="0">
                <a:latin typeface="Calibri"/>
                <a:cs typeface="Calibri"/>
              </a:rPr>
              <a:t> </a:t>
            </a:r>
            <a:r>
              <a:rPr sz="700" spc="-5" dirty="0">
                <a:latin typeface="Calibri"/>
                <a:cs typeface="Calibri"/>
              </a:rPr>
              <a:t>Software	</a:t>
            </a:r>
            <a:r>
              <a:rPr sz="750" dirty="0">
                <a:latin typeface="Calibri"/>
                <a:cs typeface="Calibri"/>
              </a:rPr>
              <a:t>PoN /</a:t>
            </a:r>
            <a:r>
              <a:rPr sz="750" spc="-10" dirty="0">
                <a:latin typeface="Calibri"/>
                <a:cs typeface="Calibri"/>
              </a:rPr>
              <a:t> </a:t>
            </a:r>
            <a:r>
              <a:rPr sz="750" dirty="0">
                <a:latin typeface="Calibri"/>
                <a:cs typeface="Calibri"/>
              </a:rPr>
              <a:t>Network	Virtual </a:t>
            </a:r>
            <a:r>
              <a:rPr sz="750" spc="-5" dirty="0">
                <a:latin typeface="Calibri"/>
                <a:cs typeface="Calibri"/>
              </a:rPr>
              <a:t>Humans </a:t>
            </a:r>
            <a:r>
              <a:rPr sz="750" dirty="0">
                <a:latin typeface="Calibri"/>
                <a:cs typeface="Calibri"/>
              </a:rPr>
              <a:t>/</a:t>
            </a:r>
            <a:r>
              <a:rPr sz="750" spc="-55" dirty="0">
                <a:latin typeface="Calibri"/>
                <a:cs typeface="Calibri"/>
              </a:rPr>
              <a:t> </a:t>
            </a:r>
            <a:r>
              <a:rPr sz="750" spc="-5" dirty="0">
                <a:latin typeface="Calibri"/>
                <a:cs typeface="Calibri"/>
              </a:rPr>
              <a:t>AI</a:t>
            </a:r>
            <a:endParaRPr sz="750">
              <a:latin typeface="Calibri"/>
              <a:cs typeface="Calibri"/>
            </a:endParaRPr>
          </a:p>
        </p:txBody>
      </p:sp>
      <p:sp>
        <p:nvSpPr>
          <p:cNvPr id="34" name="object 34"/>
          <p:cNvSpPr txBox="1"/>
          <p:nvPr/>
        </p:nvSpPr>
        <p:spPr>
          <a:xfrm>
            <a:off x="7511033" y="1210817"/>
            <a:ext cx="1278890" cy="841375"/>
          </a:xfrm>
          <a:prstGeom prst="rect">
            <a:avLst/>
          </a:prstGeom>
          <a:solidFill>
            <a:srgbClr val="B8CDE4"/>
          </a:solidFill>
          <a:ln w="25907">
            <a:solidFill>
              <a:srgbClr val="000000"/>
            </a:solidFill>
          </a:ln>
        </p:spPr>
        <p:txBody>
          <a:bodyPr vert="horz" wrap="square" lIns="0" tIns="3810" rIns="0" bIns="0" rtlCol="0">
            <a:spAutoFit/>
          </a:bodyPr>
          <a:lstStyle/>
          <a:p>
            <a:pPr marL="234315" marR="227329" indent="-1270" algn="ctr">
              <a:lnSpc>
                <a:spcPts val="1620"/>
              </a:lnSpc>
              <a:spcBef>
                <a:spcPts val="30"/>
              </a:spcBef>
            </a:pPr>
            <a:r>
              <a:rPr sz="1350" spc="-20" dirty="0">
                <a:latin typeface="Calibri"/>
                <a:cs typeface="Calibri"/>
              </a:rPr>
              <a:t>Temporary  </a:t>
            </a:r>
            <a:r>
              <a:rPr sz="1350" spc="-10" dirty="0">
                <a:latin typeface="Calibri"/>
                <a:cs typeface="Calibri"/>
              </a:rPr>
              <a:t>Interface</a:t>
            </a:r>
            <a:r>
              <a:rPr sz="1350" spc="-80" dirty="0">
                <a:latin typeface="Calibri"/>
                <a:cs typeface="Calibri"/>
              </a:rPr>
              <a:t> </a:t>
            </a:r>
            <a:r>
              <a:rPr sz="1350" spc="-5" dirty="0">
                <a:latin typeface="Calibri"/>
                <a:cs typeface="Calibri"/>
              </a:rPr>
              <a:t>to</a:t>
            </a:r>
            <a:endParaRPr sz="1350">
              <a:latin typeface="Calibri"/>
              <a:cs typeface="Calibri"/>
            </a:endParaRPr>
          </a:p>
          <a:p>
            <a:pPr algn="ctr">
              <a:lnSpc>
                <a:spcPts val="1580"/>
              </a:lnSpc>
            </a:pPr>
            <a:r>
              <a:rPr sz="1350" spc="-5" dirty="0">
                <a:latin typeface="Calibri"/>
                <a:cs typeface="Calibri"/>
              </a:rPr>
              <a:t>Legacy</a:t>
            </a:r>
            <a:r>
              <a:rPr sz="1350" spc="-40" dirty="0">
                <a:latin typeface="Calibri"/>
                <a:cs typeface="Calibri"/>
              </a:rPr>
              <a:t> </a:t>
            </a:r>
            <a:r>
              <a:rPr sz="1350" spc="-10" dirty="0">
                <a:latin typeface="Calibri"/>
                <a:cs typeface="Calibri"/>
              </a:rPr>
              <a:t>Systems</a:t>
            </a:r>
            <a:endParaRPr sz="1350">
              <a:latin typeface="Calibri"/>
              <a:cs typeface="Calibri"/>
            </a:endParaRPr>
          </a:p>
          <a:p>
            <a:pPr algn="ctr">
              <a:lnSpc>
                <a:spcPct val="100000"/>
              </a:lnSpc>
            </a:pPr>
            <a:r>
              <a:rPr sz="1350" spc="-20" dirty="0">
                <a:latin typeface="Calibri"/>
                <a:cs typeface="Calibri"/>
              </a:rPr>
              <a:t>(LVC-IA)</a:t>
            </a:r>
            <a:endParaRPr sz="1350">
              <a:latin typeface="Calibri"/>
              <a:cs typeface="Calibri"/>
            </a:endParaRPr>
          </a:p>
        </p:txBody>
      </p:sp>
      <p:sp>
        <p:nvSpPr>
          <p:cNvPr id="35" name="object 35"/>
          <p:cNvSpPr/>
          <p:nvPr/>
        </p:nvSpPr>
        <p:spPr>
          <a:xfrm>
            <a:off x="7991602" y="2045207"/>
            <a:ext cx="79375" cy="320040"/>
          </a:xfrm>
          <a:custGeom>
            <a:avLst/>
            <a:gdLst/>
            <a:ahLst/>
            <a:cxnLst/>
            <a:rect l="l" t="t" r="r" b="b"/>
            <a:pathLst>
              <a:path w="79375" h="320039">
                <a:moveTo>
                  <a:pt x="45677" y="76073"/>
                </a:moveTo>
                <a:lnTo>
                  <a:pt x="30437" y="76327"/>
                </a:lnTo>
                <a:lnTo>
                  <a:pt x="31242" y="124587"/>
                </a:lnTo>
                <a:lnTo>
                  <a:pt x="46481" y="124332"/>
                </a:lnTo>
                <a:lnTo>
                  <a:pt x="45677" y="76073"/>
                </a:lnTo>
                <a:close/>
              </a:path>
              <a:path w="79375" h="320039">
                <a:moveTo>
                  <a:pt x="36829" y="0"/>
                </a:moveTo>
                <a:lnTo>
                  <a:pt x="0" y="76834"/>
                </a:lnTo>
                <a:lnTo>
                  <a:pt x="30437" y="76327"/>
                </a:lnTo>
                <a:lnTo>
                  <a:pt x="30225" y="63626"/>
                </a:lnTo>
                <a:lnTo>
                  <a:pt x="45466" y="63372"/>
                </a:lnTo>
                <a:lnTo>
                  <a:pt x="69847" y="63372"/>
                </a:lnTo>
                <a:lnTo>
                  <a:pt x="36829" y="0"/>
                </a:lnTo>
                <a:close/>
              </a:path>
              <a:path w="79375" h="320039">
                <a:moveTo>
                  <a:pt x="45466" y="63372"/>
                </a:moveTo>
                <a:lnTo>
                  <a:pt x="30225" y="63626"/>
                </a:lnTo>
                <a:lnTo>
                  <a:pt x="30437" y="76327"/>
                </a:lnTo>
                <a:lnTo>
                  <a:pt x="45677" y="76073"/>
                </a:lnTo>
                <a:lnTo>
                  <a:pt x="45466" y="63372"/>
                </a:lnTo>
                <a:close/>
              </a:path>
              <a:path w="79375" h="320039">
                <a:moveTo>
                  <a:pt x="69847" y="63372"/>
                </a:moveTo>
                <a:lnTo>
                  <a:pt x="45466" y="63372"/>
                </a:lnTo>
                <a:lnTo>
                  <a:pt x="45677" y="76073"/>
                </a:lnTo>
                <a:lnTo>
                  <a:pt x="76200" y="75564"/>
                </a:lnTo>
                <a:lnTo>
                  <a:pt x="69847" y="63372"/>
                </a:lnTo>
                <a:close/>
              </a:path>
              <a:path w="79375" h="320039">
                <a:moveTo>
                  <a:pt x="47244" y="170052"/>
                </a:moveTo>
                <a:lnTo>
                  <a:pt x="32003" y="170306"/>
                </a:lnTo>
                <a:lnTo>
                  <a:pt x="33020" y="231266"/>
                </a:lnTo>
                <a:lnTo>
                  <a:pt x="48259" y="231012"/>
                </a:lnTo>
                <a:lnTo>
                  <a:pt x="47244" y="170052"/>
                </a:lnTo>
                <a:close/>
              </a:path>
              <a:path w="79375" h="320039">
                <a:moveTo>
                  <a:pt x="78867" y="243204"/>
                </a:moveTo>
                <a:lnTo>
                  <a:pt x="2667" y="244475"/>
                </a:lnTo>
                <a:lnTo>
                  <a:pt x="42037" y="320039"/>
                </a:lnTo>
                <a:lnTo>
                  <a:pt x="78867" y="243204"/>
                </a:lnTo>
                <a:close/>
              </a:path>
            </a:pathLst>
          </a:custGeom>
          <a:solidFill>
            <a:srgbClr val="000000"/>
          </a:solidFill>
        </p:spPr>
        <p:txBody>
          <a:bodyPr wrap="square" lIns="0" tIns="0" rIns="0" bIns="0" rtlCol="0"/>
          <a:lstStyle/>
          <a:p>
            <a:endParaRPr/>
          </a:p>
        </p:txBody>
      </p:sp>
      <p:sp>
        <p:nvSpPr>
          <p:cNvPr id="36" name="object 36"/>
          <p:cNvSpPr txBox="1"/>
          <p:nvPr/>
        </p:nvSpPr>
        <p:spPr>
          <a:xfrm>
            <a:off x="3733038" y="2418969"/>
            <a:ext cx="2822575"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Common Synthetic Environment</a:t>
            </a:r>
            <a:r>
              <a:rPr sz="1400" b="1" spc="-130" dirty="0">
                <a:latin typeface="Calibri"/>
                <a:cs typeface="Calibri"/>
              </a:rPr>
              <a:t> </a:t>
            </a:r>
            <a:r>
              <a:rPr sz="1400" b="1" spc="-5" dirty="0">
                <a:latin typeface="Calibri"/>
                <a:cs typeface="Calibri"/>
              </a:rPr>
              <a:t>(CSE)</a:t>
            </a:r>
            <a:endParaRPr sz="1400">
              <a:latin typeface="Calibri"/>
              <a:cs typeface="Calibri"/>
            </a:endParaRPr>
          </a:p>
        </p:txBody>
      </p:sp>
      <p:sp>
        <p:nvSpPr>
          <p:cNvPr id="37" name="object 37"/>
          <p:cNvSpPr txBox="1"/>
          <p:nvPr/>
        </p:nvSpPr>
        <p:spPr>
          <a:xfrm>
            <a:off x="845616" y="5435600"/>
            <a:ext cx="1305560" cy="299720"/>
          </a:xfrm>
          <a:prstGeom prst="rect">
            <a:avLst/>
          </a:prstGeom>
        </p:spPr>
        <p:txBody>
          <a:bodyPr vert="horz" wrap="square" lIns="0" tIns="12700" rIns="0" bIns="0" rtlCol="0">
            <a:spAutoFit/>
          </a:bodyPr>
          <a:lstStyle/>
          <a:p>
            <a:pPr marL="12700" marR="5080">
              <a:lnSpc>
                <a:spcPct val="100000"/>
              </a:lnSpc>
              <a:spcBef>
                <a:spcPts val="100"/>
              </a:spcBef>
            </a:pPr>
            <a:r>
              <a:rPr sz="900" spc="-5" dirty="0">
                <a:latin typeface="Calibri"/>
                <a:cs typeface="Calibri"/>
              </a:rPr>
              <a:t>For example, Army Training  Information System</a:t>
            </a:r>
            <a:r>
              <a:rPr sz="900" spc="0" dirty="0">
                <a:latin typeface="Calibri"/>
                <a:cs typeface="Calibri"/>
              </a:rPr>
              <a:t> </a:t>
            </a:r>
            <a:r>
              <a:rPr sz="900" spc="-5" dirty="0">
                <a:latin typeface="Calibri"/>
                <a:cs typeface="Calibri"/>
              </a:rPr>
              <a:t>(ATIS)</a:t>
            </a:r>
            <a:endParaRPr sz="900">
              <a:latin typeface="Calibri"/>
              <a:cs typeface="Calibri"/>
            </a:endParaRPr>
          </a:p>
        </p:txBody>
      </p:sp>
      <p:sp>
        <p:nvSpPr>
          <p:cNvPr id="38" name="object 38"/>
          <p:cNvSpPr txBox="1"/>
          <p:nvPr/>
        </p:nvSpPr>
        <p:spPr>
          <a:xfrm>
            <a:off x="610311" y="4186173"/>
            <a:ext cx="664210" cy="299720"/>
          </a:xfrm>
          <a:prstGeom prst="rect">
            <a:avLst/>
          </a:prstGeom>
        </p:spPr>
        <p:txBody>
          <a:bodyPr vert="horz" wrap="square" lIns="0" tIns="12700" rIns="0" bIns="0" rtlCol="0">
            <a:spAutoFit/>
          </a:bodyPr>
          <a:lstStyle/>
          <a:p>
            <a:pPr marL="12700" marR="5080">
              <a:lnSpc>
                <a:spcPct val="100000"/>
              </a:lnSpc>
              <a:spcBef>
                <a:spcPts val="100"/>
              </a:spcBef>
            </a:pPr>
            <a:r>
              <a:rPr sz="900" spc="-5" dirty="0">
                <a:latin typeface="Calibri"/>
                <a:cs typeface="Calibri"/>
              </a:rPr>
              <a:t>*Includes  OE/Red</a:t>
            </a:r>
            <a:r>
              <a:rPr sz="900" spc="-60" dirty="0">
                <a:latin typeface="Calibri"/>
                <a:cs typeface="Calibri"/>
              </a:rPr>
              <a:t> </a:t>
            </a:r>
            <a:r>
              <a:rPr sz="900" spc="-5" dirty="0">
                <a:latin typeface="Calibri"/>
                <a:cs typeface="Calibri"/>
              </a:rPr>
              <a:t>Force</a:t>
            </a:r>
            <a:endParaRPr sz="900">
              <a:latin typeface="Calibri"/>
              <a:cs typeface="Calibri"/>
            </a:endParaRPr>
          </a:p>
        </p:txBody>
      </p:sp>
      <p:graphicFrame>
        <p:nvGraphicFramePr>
          <p:cNvPr id="39" name="object 39"/>
          <p:cNvGraphicFramePr>
            <a:graphicFrameLocks noGrp="1"/>
          </p:cNvGraphicFramePr>
          <p:nvPr/>
        </p:nvGraphicFramePr>
        <p:xfrm>
          <a:off x="4026408" y="4128515"/>
          <a:ext cx="1219200" cy="1962150"/>
        </p:xfrm>
        <a:graphic>
          <a:graphicData uri="http://schemas.openxmlformats.org/drawingml/2006/table">
            <a:tbl>
              <a:tblPr firstRow="1" bandRow="1">
                <a:tableStyleId>{2D5ABB26-0587-4C30-8999-92F81FD0307C}</a:tableStyleId>
              </a:tblPr>
              <a:tblGrid>
                <a:gridCol w="609600"/>
                <a:gridCol w="609600"/>
              </a:tblGrid>
              <a:tr h="1627505">
                <a:tc gridSpan="2">
                  <a:txBody>
                    <a:bodyPr/>
                    <a:lstStyle/>
                    <a:p>
                      <a:pPr marL="129539" marR="96520" algn="ctr">
                        <a:lnSpc>
                          <a:spcPct val="100200"/>
                        </a:lnSpc>
                        <a:spcBef>
                          <a:spcPts val="180"/>
                        </a:spcBef>
                      </a:pPr>
                      <a:r>
                        <a:rPr sz="1350" spc="-5" dirty="0">
                          <a:latin typeface="Calibri"/>
                          <a:cs typeface="Calibri"/>
                        </a:rPr>
                        <a:t>Virtual  </a:t>
                      </a:r>
                      <a:r>
                        <a:rPr sz="1350" spc="-10" dirty="0">
                          <a:latin typeface="Calibri"/>
                          <a:cs typeface="Calibri"/>
                        </a:rPr>
                        <a:t>Immersive  </a:t>
                      </a:r>
                      <a:r>
                        <a:rPr sz="1350" spc="-5" dirty="0">
                          <a:latin typeface="Calibri"/>
                          <a:cs typeface="Calibri"/>
                        </a:rPr>
                        <a:t>User</a:t>
                      </a:r>
                      <a:r>
                        <a:rPr sz="1350" spc="-95" dirty="0">
                          <a:latin typeface="Calibri"/>
                          <a:cs typeface="Calibri"/>
                        </a:rPr>
                        <a:t> </a:t>
                      </a:r>
                      <a:r>
                        <a:rPr sz="1350" spc="-10" dirty="0">
                          <a:latin typeface="Calibri"/>
                          <a:cs typeface="Calibri"/>
                        </a:rPr>
                        <a:t>Interface  </a:t>
                      </a:r>
                      <a:r>
                        <a:rPr sz="1350" spc="-5" dirty="0">
                          <a:latin typeface="Calibri"/>
                          <a:cs typeface="Calibri"/>
                        </a:rPr>
                        <a:t>and</a:t>
                      </a:r>
                      <a:r>
                        <a:rPr sz="1350" spc="-60" dirty="0">
                          <a:latin typeface="Calibri"/>
                          <a:cs typeface="Calibri"/>
                        </a:rPr>
                        <a:t> </a:t>
                      </a:r>
                      <a:r>
                        <a:rPr sz="1350" spc="-10" dirty="0">
                          <a:latin typeface="Calibri"/>
                          <a:cs typeface="Calibri"/>
                        </a:rPr>
                        <a:t>Hardware</a:t>
                      </a:r>
                      <a:endParaRPr sz="1350">
                        <a:latin typeface="Calibri"/>
                        <a:cs typeface="Calibri"/>
                      </a:endParaRPr>
                    </a:p>
                    <a:p>
                      <a:pPr marL="211454" marR="206375" algn="ctr">
                        <a:lnSpc>
                          <a:spcPct val="100000"/>
                        </a:lnSpc>
                        <a:spcBef>
                          <a:spcPts val="455"/>
                        </a:spcBef>
                      </a:pPr>
                      <a:r>
                        <a:rPr sz="750" dirty="0">
                          <a:latin typeface="Calibri"/>
                          <a:cs typeface="Calibri"/>
                        </a:rPr>
                        <a:t>Mixed </a:t>
                      </a:r>
                      <a:r>
                        <a:rPr sz="750" spc="-5" dirty="0">
                          <a:latin typeface="Calibri"/>
                          <a:cs typeface="Calibri"/>
                        </a:rPr>
                        <a:t>Reality  Haptics  Physiological</a:t>
                      </a:r>
                      <a:r>
                        <a:rPr sz="750" spc="-35" dirty="0">
                          <a:latin typeface="Calibri"/>
                          <a:cs typeface="Calibri"/>
                        </a:rPr>
                        <a:t> </a:t>
                      </a:r>
                      <a:r>
                        <a:rPr sz="750" spc="-5" dirty="0">
                          <a:latin typeface="Calibri"/>
                          <a:cs typeface="Calibri"/>
                        </a:rPr>
                        <a:t>Affects  Simulator Sickness  Reconfigurable  Transportable</a:t>
                      </a:r>
                      <a:endParaRPr sz="750">
                        <a:latin typeface="Calibri"/>
                        <a:cs typeface="Calibri"/>
                      </a:endParaRPr>
                    </a:p>
                  </a:txBody>
                  <a:tcPr marL="0" marR="0" marT="2286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C3D59B"/>
                    </a:solidFill>
                  </a:tcPr>
                </a:tc>
                <a:tc hMerge="1">
                  <a:txBody>
                    <a:bodyPr/>
                    <a:lstStyle/>
                    <a:p>
                      <a:endParaRPr/>
                    </a:p>
                  </a:txBody>
                  <a:tcPr marL="0" marR="0" marT="0" marB="0"/>
                </a:tc>
              </a:tr>
              <a:tr h="334645">
                <a:tc>
                  <a:txBody>
                    <a:bodyPr/>
                    <a:lstStyle/>
                    <a:p>
                      <a:pPr marL="113664">
                        <a:lnSpc>
                          <a:spcPct val="100000"/>
                        </a:lnSpc>
                        <a:spcBef>
                          <a:spcPts val="420"/>
                        </a:spcBef>
                      </a:pPr>
                      <a:r>
                        <a:rPr sz="1350" spc="-5" dirty="0">
                          <a:latin typeface="Calibri"/>
                          <a:cs typeface="Calibri"/>
                        </a:rPr>
                        <a:t>S/SVT</a:t>
                      </a:r>
                      <a:endParaRPr sz="1350">
                        <a:latin typeface="Calibri"/>
                        <a:cs typeface="Calibri"/>
                      </a:endParaRPr>
                    </a:p>
                  </a:txBody>
                  <a:tcPr marL="0" marR="0" marT="533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C3D59B"/>
                    </a:solidFill>
                  </a:tcPr>
                </a:tc>
                <a:tc>
                  <a:txBody>
                    <a:bodyPr/>
                    <a:lstStyle/>
                    <a:p>
                      <a:pPr marL="54610" marR="23495" algn="ctr">
                        <a:lnSpc>
                          <a:spcPct val="100000"/>
                        </a:lnSpc>
                        <a:spcBef>
                          <a:spcPts val="204"/>
                        </a:spcBef>
                      </a:pPr>
                      <a:r>
                        <a:rPr sz="600" spc="-5" dirty="0">
                          <a:latin typeface="Calibri"/>
                          <a:cs typeface="Calibri"/>
                        </a:rPr>
                        <a:t>Reconfigurable  Virtual</a:t>
                      </a:r>
                      <a:r>
                        <a:rPr sz="600" spc="-60" dirty="0">
                          <a:latin typeface="Calibri"/>
                          <a:cs typeface="Calibri"/>
                        </a:rPr>
                        <a:t> </a:t>
                      </a:r>
                      <a:r>
                        <a:rPr sz="600" spc="-5" dirty="0">
                          <a:latin typeface="Calibri"/>
                          <a:cs typeface="Calibri"/>
                        </a:rPr>
                        <a:t>Collective  Trainers</a:t>
                      </a:r>
                      <a:endParaRPr sz="600">
                        <a:latin typeface="Calibri"/>
                        <a:cs typeface="Calibri"/>
                      </a:endParaRPr>
                    </a:p>
                  </a:txBody>
                  <a:tcPr marL="0" marR="0" marT="2603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C3D59B"/>
                    </a:solidFill>
                  </a:tcPr>
                </a:tc>
              </a:tr>
            </a:tbl>
          </a:graphicData>
        </a:graphic>
      </p:graphicFrame>
    </p:spTree>
    <p:extLst>
      <p:ext uri="{BB962C8B-B14F-4D97-AF65-F5344CB8AC3E}">
        <p14:creationId xmlns:p14="http://schemas.microsoft.com/office/powerpoint/2010/main" val="394041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World Terrain</a:t>
            </a:r>
            <a:endParaRPr lang="en-US"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142673" y="1020505"/>
            <a:ext cx="2847655" cy="2211720"/>
          </a:xfrm>
          <a:prstGeom prst="rect">
            <a:avLst/>
          </a:prstGeom>
          <a:noFill/>
          <a:ln>
            <a:noFill/>
          </a:ln>
        </p:spPr>
      </p:pic>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3133169" y="1020505"/>
            <a:ext cx="2854295" cy="2211720"/>
          </a:xfrm>
          <a:prstGeom prst="rect">
            <a:avLst/>
          </a:prstGeom>
          <a:noFill/>
          <a:ln>
            <a:noFill/>
          </a:ln>
        </p:spPr>
      </p:pic>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6130305" y="1020505"/>
            <a:ext cx="2862837" cy="2211720"/>
          </a:xfrm>
          <a:prstGeom prst="rect">
            <a:avLst/>
          </a:prstGeom>
          <a:noFill/>
          <a:ln>
            <a:noFill/>
          </a:ln>
        </p:spPr>
      </p:pic>
      <p:pic>
        <p:nvPicPr>
          <p:cNvPr id="7" name="Picture 6"/>
          <p:cNvPicPr/>
          <p:nvPr/>
        </p:nvPicPr>
        <p:blipFill rotWithShape="1">
          <a:blip r:embed="rId5" cstate="email">
            <a:extLst>
              <a:ext uri="{28A0092B-C50C-407E-A947-70E740481C1C}">
                <a14:useLocalDpi xmlns:a14="http://schemas.microsoft.com/office/drawing/2010/main"/>
              </a:ext>
            </a:extLst>
          </a:blip>
          <a:srcRect/>
          <a:stretch/>
        </p:blipFill>
        <p:spPr bwMode="auto">
          <a:xfrm>
            <a:off x="134565" y="3479437"/>
            <a:ext cx="2847655" cy="2234243"/>
          </a:xfrm>
          <a:prstGeom prst="rect">
            <a:avLst/>
          </a:prstGeom>
          <a:noFill/>
          <a:ln>
            <a:noFill/>
          </a:ln>
        </p:spPr>
      </p:pic>
      <p:pic>
        <p:nvPicPr>
          <p:cNvPr id="8" name="Picture 7"/>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3169" y="3460382"/>
            <a:ext cx="2854295" cy="2234243"/>
          </a:xfrm>
          <a:prstGeom prst="rect">
            <a:avLst/>
          </a:prstGeom>
          <a:noFill/>
          <a:ln>
            <a:solidFill>
              <a:schemeClr val="tx1"/>
            </a:solidFill>
          </a:ln>
        </p:spPr>
      </p:pic>
      <p:sp>
        <p:nvSpPr>
          <p:cNvPr id="9" name="TextBox 8"/>
          <p:cNvSpPr txBox="1"/>
          <p:nvPr/>
        </p:nvSpPr>
        <p:spPr>
          <a:xfrm>
            <a:off x="6007022" y="3389836"/>
            <a:ext cx="3127135" cy="2862322"/>
          </a:xfrm>
          <a:prstGeom prst="rect">
            <a:avLst/>
          </a:prstGeom>
          <a:noFill/>
        </p:spPr>
        <p:txBody>
          <a:bodyPr wrap="square" rtlCol="0">
            <a:spAutoFit/>
          </a:bodyPr>
          <a:lstStyle/>
          <a:p>
            <a:pPr marL="115888" indent="-115888">
              <a:lnSpc>
                <a:spcPts val="1800"/>
              </a:lnSpc>
              <a:buFont typeface="Arial" panose="020B0604020202020204" pitchFamily="34" charset="0"/>
              <a:buChar char="•"/>
            </a:pPr>
            <a:r>
              <a:rPr lang="en-US" sz="1400" dirty="0"/>
              <a:t>Cloud-based service that delivers a common synthetic representation of the whole Earth</a:t>
            </a:r>
          </a:p>
          <a:p>
            <a:pPr marL="115888" indent="-115888">
              <a:lnSpc>
                <a:spcPts val="1800"/>
              </a:lnSpc>
              <a:buFont typeface="Arial" panose="020B0604020202020204" pitchFamily="34" charset="0"/>
              <a:buChar char="•"/>
            </a:pPr>
            <a:r>
              <a:rPr lang="en-US" sz="1400" dirty="0"/>
              <a:t>Includes air, land (subterranean), sea (undersea), space (up to geosynchronous), and cyber domains </a:t>
            </a:r>
          </a:p>
          <a:p>
            <a:pPr marL="115888" indent="-115888">
              <a:lnSpc>
                <a:spcPts val="1800"/>
              </a:lnSpc>
              <a:buFont typeface="Arial" panose="020B0604020202020204" pitchFamily="34" charset="0"/>
              <a:buChar char="•"/>
            </a:pPr>
            <a:r>
              <a:rPr lang="en-US" sz="1400" dirty="0"/>
              <a:t>The ability to export 3D mesh-based terrain to 2D vector- and raster-based terrain systems</a:t>
            </a:r>
          </a:p>
          <a:p>
            <a:pPr marL="115888" indent="-115888">
              <a:lnSpc>
                <a:spcPts val="1800"/>
              </a:lnSpc>
              <a:buFont typeface="Arial" panose="020B0604020202020204" pitchFamily="34" charset="0"/>
              <a:buChar char="•"/>
            </a:pPr>
            <a:r>
              <a:rPr lang="en-US" sz="1400" dirty="0"/>
              <a:t>Includes dynamic terrain capabilities</a:t>
            </a:r>
          </a:p>
        </p:txBody>
      </p:sp>
      <p:cxnSp>
        <p:nvCxnSpPr>
          <p:cNvPr id="10" name="Straight Connector 9"/>
          <p:cNvCxnSpPr/>
          <p:nvPr/>
        </p:nvCxnSpPr>
        <p:spPr>
          <a:xfrm>
            <a:off x="75321" y="3363416"/>
            <a:ext cx="8992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64803" y="810277"/>
            <a:ext cx="25898" cy="5426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54816" y="810277"/>
            <a:ext cx="1014" cy="5435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71788" y="1031117"/>
            <a:ext cx="812956" cy="472870"/>
          </a:xfrm>
          <a:prstGeom prst="rect">
            <a:avLst/>
          </a:prstGeom>
          <a:ln>
            <a:solidFill>
              <a:schemeClr val="tx1"/>
            </a:solidFill>
          </a:ln>
        </p:spPr>
      </p:pic>
      <p:sp>
        <p:nvSpPr>
          <p:cNvPr id="14" name="Rectangle 13"/>
          <p:cNvSpPr/>
          <p:nvPr/>
        </p:nvSpPr>
        <p:spPr>
          <a:xfrm>
            <a:off x="75322" y="838270"/>
            <a:ext cx="8992296" cy="5426328"/>
          </a:xfrm>
          <a:prstGeom prst="rec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3512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Reconfigurable Virtual Collective Trainers</a:t>
            </a:r>
            <a:endParaRPr lang="en-US" dirty="0"/>
          </a:p>
        </p:txBody>
      </p:sp>
      <p:grpSp>
        <p:nvGrpSpPr>
          <p:cNvPr id="25" name="Group 24"/>
          <p:cNvGrpSpPr/>
          <p:nvPr/>
        </p:nvGrpSpPr>
        <p:grpSpPr>
          <a:xfrm>
            <a:off x="193431" y="1927209"/>
            <a:ext cx="8801100" cy="4667022"/>
            <a:chOff x="0" y="1654647"/>
            <a:chExt cx="5759030" cy="2982289"/>
          </a:xfrm>
        </p:grpSpPr>
        <p:sp>
          <p:nvSpPr>
            <p:cNvPr id="5" name="Rectangle 4"/>
            <p:cNvSpPr/>
            <p:nvPr/>
          </p:nvSpPr>
          <p:spPr>
            <a:xfrm>
              <a:off x="0" y="1654647"/>
              <a:ext cx="5759030" cy="298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155" y="1891112"/>
              <a:ext cx="778993" cy="60953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3617" y="1846779"/>
              <a:ext cx="861742" cy="60968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1544" y="1877453"/>
              <a:ext cx="1104076" cy="61669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5743" y="1721605"/>
              <a:ext cx="1148457" cy="831065"/>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0981" y="3638408"/>
              <a:ext cx="2377688" cy="761546"/>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5816" y="3636493"/>
              <a:ext cx="2411426" cy="768425"/>
            </a:xfrm>
            <a:prstGeom prst="rect">
              <a:avLst/>
            </a:prstGeom>
          </p:spPr>
        </p:pic>
        <p:sp>
          <p:nvSpPr>
            <p:cNvPr id="12" name="TextBox 11"/>
            <p:cNvSpPr txBox="1"/>
            <p:nvPr/>
          </p:nvSpPr>
          <p:spPr>
            <a:xfrm>
              <a:off x="1461894" y="1718815"/>
              <a:ext cx="3245169" cy="276999"/>
            </a:xfrm>
            <a:prstGeom prst="rect">
              <a:avLst/>
            </a:prstGeom>
            <a:noFill/>
          </p:spPr>
          <p:txBody>
            <a:bodyPr wrap="square" rtlCol="0">
              <a:spAutoFit/>
            </a:bodyPr>
            <a:lstStyle/>
            <a:p>
              <a:r>
                <a:rPr lang="en-US" sz="1200" b="1" dirty="0">
                  <a:solidFill>
                    <a:prstClr val="black"/>
                  </a:solidFill>
                </a:rPr>
                <a:t>Minimal Hardware – Virtual Reality</a:t>
              </a:r>
            </a:p>
          </p:txBody>
        </p:sp>
        <p:sp>
          <p:nvSpPr>
            <p:cNvPr id="13" name="TextBox 12"/>
            <p:cNvSpPr txBox="1"/>
            <p:nvPr/>
          </p:nvSpPr>
          <p:spPr>
            <a:xfrm>
              <a:off x="1410874" y="3415360"/>
              <a:ext cx="2767476" cy="276999"/>
            </a:xfrm>
            <a:prstGeom prst="rect">
              <a:avLst/>
            </a:prstGeom>
            <a:noFill/>
          </p:spPr>
          <p:txBody>
            <a:bodyPr wrap="square" rtlCol="0">
              <a:spAutoFit/>
            </a:bodyPr>
            <a:lstStyle/>
            <a:p>
              <a:r>
                <a:rPr lang="en-US" sz="1200" b="1" dirty="0">
                  <a:solidFill>
                    <a:prstClr val="black"/>
                  </a:solidFill>
                </a:rPr>
                <a:t>High Fidelity Interactive Virtual Models</a:t>
              </a: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4828" y="2647631"/>
              <a:ext cx="4662790" cy="797217"/>
            </a:xfrm>
            <a:prstGeom prst="rect">
              <a:avLst/>
            </a:prstGeom>
          </p:spPr>
        </p:pic>
        <p:sp>
          <p:nvSpPr>
            <p:cNvPr id="15" name="TextBox 14"/>
            <p:cNvSpPr txBox="1"/>
            <p:nvPr/>
          </p:nvSpPr>
          <p:spPr>
            <a:xfrm>
              <a:off x="965547" y="2433500"/>
              <a:ext cx="3382735" cy="276999"/>
            </a:xfrm>
            <a:prstGeom prst="rect">
              <a:avLst/>
            </a:prstGeom>
            <a:noFill/>
          </p:spPr>
          <p:txBody>
            <a:bodyPr wrap="square" rtlCol="0">
              <a:spAutoFit/>
            </a:bodyPr>
            <a:lstStyle/>
            <a:p>
              <a:r>
                <a:rPr lang="en-US" sz="1200" b="1" dirty="0">
                  <a:solidFill>
                    <a:prstClr val="black"/>
                  </a:solidFill>
                </a:rPr>
                <a:t>Common One World Terrain Virtual Environment</a:t>
              </a:r>
            </a:p>
          </p:txBody>
        </p:sp>
      </p:grpSp>
      <p:sp>
        <p:nvSpPr>
          <p:cNvPr id="16" name="TextBox 15"/>
          <p:cNvSpPr txBox="1"/>
          <p:nvPr/>
        </p:nvSpPr>
        <p:spPr>
          <a:xfrm>
            <a:off x="0" y="805958"/>
            <a:ext cx="9029700" cy="1061829"/>
          </a:xfrm>
          <a:prstGeom prst="rect">
            <a:avLst/>
          </a:prstGeom>
          <a:noFill/>
        </p:spPr>
        <p:txBody>
          <a:bodyPr wrap="square" rtlCol="0">
            <a:spAutoFit/>
          </a:bodyPr>
          <a:lstStyle/>
          <a:p>
            <a:r>
              <a:rPr lang="en-US" b="1" dirty="0">
                <a:solidFill>
                  <a:prstClr val="black"/>
                </a:solidFill>
              </a:rPr>
              <a:t>Future Virtual Interfaces</a:t>
            </a:r>
          </a:p>
          <a:p>
            <a:r>
              <a:rPr lang="en-US" sz="1500" dirty="0" smtClean="0">
                <a:solidFill>
                  <a:prstClr val="black"/>
                </a:solidFill>
              </a:rPr>
              <a:t>Software-centric, Capitalize </a:t>
            </a:r>
            <a:r>
              <a:rPr lang="en-US" sz="1500" dirty="0">
                <a:solidFill>
                  <a:prstClr val="black"/>
                </a:solidFill>
              </a:rPr>
              <a:t>on Commercial </a:t>
            </a:r>
            <a:r>
              <a:rPr lang="en-US" sz="1500" dirty="0" smtClean="0">
                <a:solidFill>
                  <a:prstClr val="black"/>
                </a:solidFill>
              </a:rPr>
              <a:t>Technology, Reconfigurable, Low </a:t>
            </a:r>
            <a:r>
              <a:rPr lang="en-US" sz="1500" dirty="0">
                <a:solidFill>
                  <a:prstClr val="black"/>
                </a:solidFill>
              </a:rPr>
              <a:t>Sustainment </a:t>
            </a:r>
            <a:r>
              <a:rPr lang="en-US" sz="1500" dirty="0" smtClean="0">
                <a:solidFill>
                  <a:prstClr val="black"/>
                </a:solidFill>
              </a:rPr>
              <a:t>$$, One </a:t>
            </a:r>
            <a:r>
              <a:rPr lang="en-US" sz="1500" dirty="0">
                <a:solidFill>
                  <a:prstClr val="black"/>
                </a:solidFill>
              </a:rPr>
              <a:t>World </a:t>
            </a:r>
            <a:r>
              <a:rPr lang="en-US" sz="1500" dirty="0" smtClean="0">
                <a:solidFill>
                  <a:prstClr val="black"/>
                </a:solidFill>
              </a:rPr>
              <a:t>Terrain, Common </a:t>
            </a:r>
            <a:r>
              <a:rPr lang="en-US" sz="1500" dirty="0">
                <a:solidFill>
                  <a:prstClr val="black"/>
                </a:solidFill>
              </a:rPr>
              <a:t>Synthetic </a:t>
            </a:r>
            <a:r>
              <a:rPr lang="en-US" sz="1500" dirty="0" smtClean="0">
                <a:solidFill>
                  <a:prstClr val="black"/>
                </a:solidFill>
              </a:rPr>
              <a:t>Environment, Scalable </a:t>
            </a:r>
            <a:r>
              <a:rPr lang="en-US" sz="1500" dirty="0">
                <a:solidFill>
                  <a:prstClr val="black"/>
                </a:solidFill>
              </a:rPr>
              <a:t>Interfaces – Point of </a:t>
            </a:r>
            <a:r>
              <a:rPr lang="en-US" sz="1500" dirty="0" smtClean="0">
                <a:solidFill>
                  <a:prstClr val="black"/>
                </a:solidFill>
              </a:rPr>
              <a:t>Need, Responsive </a:t>
            </a:r>
            <a:r>
              <a:rPr lang="en-US" sz="1500" dirty="0">
                <a:solidFill>
                  <a:prstClr val="black"/>
                </a:solidFill>
              </a:rPr>
              <a:t>to Updates – Most will take place with software </a:t>
            </a:r>
            <a:r>
              <a:rPr lang="en-US" sz="1500" dirty="0" smtClean="0">
                <a:solidFill>
                  <a:prstClr val="black"/>
                </a:solidFill>
              </a:rPr>
              <a:t>changes, Transportable, OFP </a:t>
            </a:r>
            <a:r>
              <a:rPr lang="en-US" sz="1500" dirty="0">
                <a:solidFill>
                  <a:prstClr val="black"/>
                </a:solidFill>
              </a:rPr>
              <a:t>for AVN Platforms</a:t>
            </a:r>
          </a:p>
        </p:txBody>
      </p:sp>
    </p:spTree>
    <p:extLst>
      <p:ext uri="{BB962C8B-B14F-4D97-AF65-F5344CB8AC3E}">
        <p14:creationId xmlns:p14="http://schemas.microsoft.com/office/powerpoint/2010/main" val="29821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2238103" y="313653"/>
            <a:ext cx="5505594" cy="445634"/>
          </a:xfrm>
          <a:prstGeom prst="rect">
            <a:avLst/>
          </a:prstGeom>
        </p:spPr>
        <p:txBody>
          <a:bodyPr vert="horz" wrap="square" lIns="0" tIns="14604" rIns="0" bIns="0" rtlCol="0">
            <a:spAutoFit/>
          </a:bodyPr>
          <a:lstStyle/>
          <a:p>
            <a:pPr marL="12700">
              <a:lnSpc>
                <a:spcPct val="100000"/>
              </a:lnSpc>
              <a:spcBef>
                <a:spcPts val="114"/>
              </a:spcBef>
            </a:pPr>
            <a:r>
              <a:rPr sz="2800" spc="0" dirty="0">
                <a:latin typeface="Arial"/>
                <a:cs typeface="Arial"/>
              </a:rPr>
              <a:t>Soldier/Squad </a:t>
            </a:r>
            <a:r>
              <a:rPr sz="2800" dirty="0">
                <a:latin typeface="Arial"/>
                <a:cs typeface="Arial"/>
              </a:rPr>
              <a:t>Virtual</a:t>
            </a:r>
            <a:r>
              <a:rPr sz="2800" spc="-114" dirty="0">
                <a:latin typeface="Arial"/>
                <a:cs typeface="Arial"/>
              </a:rPr>
              <a:t> </a:t>
            </a:r>
            <a:r>
              <a:rPr sz="2800" spc="-5" dirty="0">
                <a:latin typeface="Arial"/>
                <a:cs typeface="Arial"/>
              </a:rPr>
              <a:t>Trainer</a:t>
            </a:r>
            <a:endParaRPr sz="2800" dirty="0">
              <a:latin typeface="Arial"/>
              <a:cs typeface="Arial"/>
            </a:endParaRPr>
          </a:p>
        </p:txBody>
      </p:sp>
      <p:sp>
        <p:nvSpPr>
          <p:cNvPr id="15" name="object 15"/>
          <p:cNvSpPr/>
          <p:nvPr/>
        </p:nvSpPr>
        <p:spPr>
          <a:xfrm>
            <a:off x="709859" y="1156374"/>
            <a:ext cx="7757497" cy="5135925"/>
          </a:xfrm>
          <a:prstGeom prst="rect">
            <a:avLst/>
          </a:prstGeom>
          <a:blipFill>
            <a:blip r:embed="rId2" cstate="print"/>
            <a:stretch>
              <a:fillRect/>
            </a:stretch>
          </a:blipFill>
        </p:spPr>
        <p:txBody>
          <a:bodyPr wrap="square" lIns="0" tIns="0" rIns="0" bIns="0" rtlCol="0"/>
          <a:lstStyle/>
          <a:p>
            <a:endParaRPr/>
          </a:p>
        </p:txBody>
      </p:sp>
      <p:sp>
        <p:nvSpPr>
          <p:cNvPr id="18" name="object 18"/>
          <p:cNvSpPr txBox="1">
            <a:spLocks noGrp="1"/>
          </p:cNvSpPr>
          <p:nvPr>
            <p:ph type="sldNum" sz="quarter" idx="4294967295"/>
          </p:nvPr>
        </p:nvSpPr>
        <p:spPr>
          <a:xfrm>
            <a:off x="8988425" y="6694488"/>
            <a:ext cx="155575" cy="127000"/>
          </a:xfrm>
          <a:prstGeom prst="rect">
            <a:avLst/>
          </a:prstGeom>
        </p:spPr>
        <p:txBody>
          <a:bodyPr vert="horz" wrap="square" lIns="0" tIns="0" rIns="0" bIns="0" rtlCol="0">
            <a:spAutoFit/>
          </a:bodyPr>
          <a:lstStyle/>
          <a:p>
            <a:pPr marL="25400">
              <a:lnSpc>
                <a:spcPts val="865"/>
              </a:lnSpc>
            </a:pPr>
            <a:fld id="{81D60167-4931-47E6-BA6A-407CBD079E47}" type="slidenum">
              <a:rPr dirty="0"/>
              <a:t>6</a:t>
            </a:fld>
            <a:endParaRPr dirty="0"/>
          </a:p>
        </p:txBody>
      </p:sp>
    </p:spTree>
    <p:extLst>
      <p:ext uri="{BB962C8B-B14F-4D97-AF65-F5344CB8AC3E}">
        <p14:creationId xmlns:p14="http://schemas.microsoft.com/office/powerpoint/2010/main" val="391747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Integrated Visual Augmentation System (IVAS)</a:t>
            </a:r>
            <a:endParaRPr lang="en-US" sz="2400" dirty="0"/>
          </a:p>
        </p:txBody>
      </p:sp>
      <p:sp>
        <p:nvSpPr>
          <p:cNvPr id="4" name="object 7"/>
          <p:cNvSpPr/>
          <p:nvPr/>
        </p:nvSpPr>
        <p:spPr>
          <a:xfrm>
            <a:off x="385572" y="1165860"/>
            <a:ext cx="8374380" cy="510235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5500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66" dirty="0" smtClean="0"/>
              <a:t>TMT vision</a:t>
            </a:r>
            <a:endParaRPr lang="en-US" dirty="0"/>
          </a:p>
        </p:txBody>
      </p:sp>
      <p:sp>
        <p:nvSpPr>
          <p:cNvPr id="24" name="Rectangle 23"/>
          <p:cNvSpPr/>
          <p:nvPr/>
        </p:nvSpPr>
        <p:spPr>
          <a:xfrm>
            <a:off x="718458" y="1154154"/>
            <a:ext cx="8088085" cy="2769989"/>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An </a:t>
            </a:r>
            <a:r>
              <a:rPr lang="en-US" dirty="0">
                <a:solidFill>
                  <a:srgbClr val="000000"/>
                </a:solidFill>
                <a:latin typeface="Arial" panose="020B0604020202020204" pitchFamily="34" charset="0"/>
                <a:cs typeface="Arial" panose="020B0604020202020204" pitchFamily="34" charset="0"/>
              </a:rPr>
              <a:t>intuitive easy to use capability that allows Commanders and Exercises Developers to efficiently plan, prepare, execute, and assess training</a:t>
            </a:r>
          </a:p>
          <a:p>
            <a:pPr marL="285750" indent="-28575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A </a:t>
            </a:r>
            <a:r>
              <a:rPr lang="en-US" dirty="0">
                <a:solidFill>
                  <a:srgbClr val="000000"/>
                </a:solidFill>
                <a:latin typeface="Arial" panose="020B0604020202020204" pitchFamily="34" charset="0"/>
                <a:cs typeface="Arial" panose="020B0604020202020204" pitchFamily="34" charset="0"/>
              </a:rPr>
              <a:t>tool that automatically retrieves and transforms authoritative data</a:t>
            </a:r>
          </a:p>
          <a:p>
            <a:pPr marL="285750" indent="-28575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Automatically </a:t>
            </a:r>
            <a:r>
              <a:rPr lang="en-US" dirty="0">
                <a:solidFill>
                  <a:srgbClr val="000000"/>
                </a:solidFill>
                <a:latin typeface="Arial" panose="020B0604020202020204" pitchFamily="34" charset="0"/>
                <a:cs typeface="Arial" panose="020B0604020202020204" pitchFamily="34" charset="0"/>
              </a:rPr>
              <a:t>generate and populate simulation inputs (databases)</a:t>
            </a:r>
          </a:p>
          <a:p>
            <a:pPr marL="285750" indent="-28575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Provides </a:t>
            </a:r>
            <a:r>
              <a:rPr lang="en-US" dirty="0">
                <a:solidFill>
                  <a:srgbClr val="000000"/>
                </a:solidFill>
                <a:latin typeface="Arial" panose="020B0604020202020204" pitchFamily="34" charset="0"/>
                <a:cs typeface="Arial" panose="020B0604020202020204" pitchFamily="34" charset="0"/>
              </a:rPr>
              <a:t>intelligent tutor capabilities</a:t>
            </a:r>
          </a:p>
          <a:p>
            <a:pPr marL="285750" indent="-28575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Provides </a:t>
            </a:r>
            <a:r>
              <a:rPr lang="en-US" dirty="0">
                <a:solidFill>
                  <a:srgbClr val="000000"/>
                </a:solidFill>
                <a:latin typeface="Arial" panose="020B0604020202020204" pitchFamily="34" charset="0"/>
                <a:cs typeface="Arial" panose="020B0604020202020204" pitchFamily="34" charset="0"/>
              </a:rPr>
              <a:t>methodologies to assess training effectiveness</a:t>
            </a:r>
          </a:p>
          <a:p>
            <a:pPr marL="285750" indent="-285750">
              <a:spcAft>
                <a:spcPts val="6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Interface </a:t>
            </a:r>
            <a:r>
              <a:rPr lang="en-US" dirty="0">
                <a:solidFill>
                  <a:srgbClr val="000000"/>
                </a:solidFill>
                <a:latin typeface="Arial" panose="020B0604020202020204" pitchFamily="34" charset="0"/>
                <a:cs typeface="Arial" panose="020B0604020202020204" pitchFamily="34" charset="0"/>
              </a:rPr>
              <a:t>with all virtual, constructive and live training systems</a:t>
            </a:r>
          </a:p>
          <a:p>
            <a:endParaRPr lang="en-US" dirty="0">
              <a:solidFill>
                <a:srgbClr val="000000"/>
              </a:solidFill>
              <a:latin typeface="Arial" panose="020B0604020202020204" pitchFamily="34" charset="0"/>
              <a:cs typeface="Arial" panose="020B0604020202020204" pitchFamily="34" charset="0"/>
            </a:endParaRPr>
          </a:p>
        </p:txBody>
      </p:sp>
      <p:grpSp>
        <p:nvGrpSpPr>
          <p:cNvPr id="2" name="Group 1"/>
          <p:cNvGrpSpPr/>
          <p:nvPr/>
        </p:nvGrpSpPr>
        <p:grpSpPr>
          <a:xfrm>
            <a:off x="790136" y="3783246"/>
            <a:ext cx="7495493" cy="2638904"/>
            <a:chOff x="1040507" y="898532"/>
            <a:chExt cx="7495493" cy="2638904"/>
          </a:xfrm>
        </p:grpSpPr>
        <p:pic>
          <p:nvPicPr>
            <p:cNvPr id="13" name="Picture 12"/>
            <p:cNvPicPr>
              <a:picLocks noChangeAspect="1"/>
            </p:cNvPicPr>
            <p:nvPr/>
          </p:nvPicPr>
          <p:blipFill rotWithShape="1">
            <a:blip r:embed="rId2" cstate="print"/>
            <a:srcRect l="2914" t="11031" r="2912" b="7365"/>
            <a:stretch/>
          </p:blipFill>
          <p:spPr>
            <a:xfrm>
              <a:off x="5892425" y="1185931"/>
              <a:ext cx="2643575" cy="1733397"/>
            </a:xfrm>
            <a:prstGeom prst="rect">
              <a:avLst/>
            </a:prstGeom>
          </p:spPr>
        </p:pic>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814" y="1732784"/>
              <a:ext cx="3218886" cy="1757077"/>
            </a:xfrm>
            <a:prstGeom prst="rect">
              <a:avLst/>
            </a:prstGeom>
          </p:spPr>
        </p:pic>
        <p:pic>
          <p:nvPicPr>
            <p:cNvPr id="11" name="Picture 10"/>
            <p:cNvPicPr>
              <a:picLocks noChangeAspect="1"/>
            </p:cNvPicPr>
            <p:nvPr/>
          </p:nvPicPr>
          <p:blipFill>
            <a:blip r:embed="rId4"/>
            <a:stretch>
              <a:fillRect/>
            </a:stretch>
          </p:blipFill>
          <p:spPr>
            <a:xfrm>
              <a:off x="1040507" y="1202564"/>
              <a:ext cx="1887131" cy="123235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5062" y="2367530"/>
              <a:ext cx="2086739" cy="1169906"/>
            </a:xfrm>
            <a:prstGeom prst="rect">
              <a:avLst/>
            </a:prstGeom>
            <a:ln>
              <a:solidFill>
                <a:schemeClr val="tx1"/>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0694" y="898532"/>
              <a:ext cx="3165195" cy="1779353"/>
            </a:xfrm>
            <a:prstGeom prst="rect">
              <a:avLst/>
            </a:prstGeom>
          </p:spPr>
        </p:pic>
      </p:grpSp>
    </p:spTree>
    <p:extLst>
      <p:ext uri="{BB962C8B-B14F-4D97-AF65-F5344CB8AC3E}">
        <p14:creationId xmlns:p14="http://schemas.microsoft.com/office/powerpoint/2010/main" val="3886777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TMT Core Capabilities</a:t>
            </a:r>
            <a:endParaRPr lang="en-US" dirty="0"/>
          </a:p>
        </p:txBody>
      </p:sp>
      <p:sp>
        <p:nvSpPr>
          <p:cNvPr id="4" name="Rounded Rectangle 3"/>
          <p:cNvSpPr/>
          <p:nvPr/>
        </p:nvSpPr>
        <p:spPr>
          <a:xfrm>
            <a:off x="914399" y="4531809"/>
            <a:ext cx="3818375" cy="904349"/>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Performance Assessment for Individual and Teams</a:t>
            </a:r>
            <a:endParaRPr lang="en-US" dirty="0"/>
          </a:p>
        </p:txBody>
      </p:sp>
      <p:sp>
        <p:nvSpPr>
          <p:cNvPr id="6" name="TextBox 5"/>
          <p:cNvSpPr txBox="1"/>
          <p:nvPr/>
        </p:nvSpPr>
        <p:spPr>
          <a:xfrm>
            <a:off x="733529" y="1065127"/>
            <a:ext cx="787395" cy="369332"/>
          </a:xfrm>
          <a:prstGeom prst="rect">
            <a:avLst/>
          </a:prstGeom>
          <a:solidFill>
            <a:srgbClr val="C8BB98"/>
          </a:solidFill>
        </p:spPr>
        <p:txBody>
          <a:bodyPr wrap="none" rtlCol="0">
            <a:spAutoFit/>
          </a:bodyPr>
          <a:lstStyle/>
          <a:p>
            <a:r>
              <a:rPr lang="en-US" dirty="0" smtClean="0"/>
              <a:t>PLAN</a:t>
            </a:r>
            <a:endParaRPr lang="en-US" dirty="0"/>
          </a:p>
        </p:txBody>
      </p:sp>
      <p:sp>
        <p:nvSpPr>
          <p:cNvPr id="7" name="TextBox 6"/>
          <p:cNvSpPr txBox="1"/>
          <p:nvPr/>
        </p:nvSpPr>
        <p:spPr>
          <a:xfrm>
            <a:off x="1589312" y="1056754"/>
            <a:ext cx="1270412" cy="369332"/>
          </a:xfrm>
          <a:prstGeom prst="rect">
            <a:avLst/>
          </a:prstGeom>
          <a:solidFill>
            <a:srgbClr val="C8BB98"/>
          </a:solidFill>
        </p:spPr>
        <p:txBody>
          <a:bodyPr wrap="none" rtlCol="0">
            <a:spAutoFit/>
          </a:bodyPr>
          <a:lstStyle/>
          <a:p>
            <a:r>
              <a:rPr lang="en-US" dirty="0" smtClean="0"/>
              <a:t>PREPARE</a:t>
            </a:r>
            <a:endParaRPr lang="en-US" dirty="0"/>
          </a:p>
        </p:txBody>
      </p:sp>
      <p:sp>
        <p:nvSpPr>
          <p:cNvPr id="8" name="TextBox 7"/>
          <p:cNvSpPr txBox="1"/>
          <p:nvPr/>
        </p:nvSpPr>
        <p:spPr>
          <a:xfrm>
            <a:off x="3428162" y="1036653"/>
            <a:ext cx="2698175" cy="369332"/>
          </a:xfrm>
          <a:prstGeom prst="rect">
            <a:avLst/>
          </a:prstGeom>
          <a:solidFill>
            <a:srgbClr val="C8BB98"/>
          </a:solidFill>
        </p:spPr>
        <p:txBody>
          <a:bodyPr wrap="none" rtlCol="0">
            <a:spAutoFit/>
          </a:bodyPr>
          <a:lstStyle/>
          <a:p>
            <a:r>
              <a:rPr lang="en-US" dirty="0" smtClean="0"/>
              <a:t>TRAINING EXECUTION</a:t>
            </a:r>
            <a:endParaRPr lang="en-US" dirty="0"/>
          </a:p>
        </p:txBody>
      </p:sp>
      <p:sp>
        <p:nvSpPr>
          <p:cNvPr id="9" name="TextBox 8"/>
          <p:cNvSpPr txBox="1"/>
          <p:nvPr/>
        </p:nvSpPr>
        <p:spPr>
          <a:xfrm>
            <a:off x="7035521" y="996461"/>
            <a:ext cx="1107996" cy="369332"/>
          </a:xfrm>
          <a:prstGeom prst="rect">
            <a:avLst/>
          </a:prstGeom>
          <a:solidFill>
            <a:srgbClr val="C8BB98"/>
          </a:solidFill>
        </p:spPr>
        <p:txBody>
          <a:bodyPr wrap="none" rtlCol="0">
            <a:spAutoFit/>
          </a:bodyPr>
          <a:lstStyle/>
          <a:p>
            <a:r>
              <a:rPr lang="en-US" dirty="0" smtClean="0"/>
              <a:t>ASSESS</a:t>
            </a:r>
            <a:endParaRPr lang="en-US" dirty="0"/>
          </a:p>
        </p:txBody>
      </p:sp>
      <p:sp>
        <p:nvSpPr>
          <p:cNvPr id="10" name="Rounded Rectangle 9"/>
          <p:cNvSpPr/>
          <p:nvPr/>
        </p:nvSpPr>
        <p:spPr>
          <a:xfrm>
            <a:off x="874206" y="5722535"/>
            <a:ext cx="8038681" cy="567732"/>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Intelligent, Adaptive Training for Individuals and Teams</a:t>
            </a:r>
            <a:endParaRPr lang="en-US" dirty="0"/>
          </a:p>
        </p:txBody>
      </p:sp>
      <p:sp>
        <p:nvSpPr>
          <p:cNvPr id="11" name="Rounded Rectangle 10"/>
          <p:cNvSpPr/>
          <p:nvPr/>
        </p:nvSpPr>
        <p:spPr>
          <a:xfrm>
            <a:off x="5014128" y="4505015"/>
            <a:ext cx="3848521" cy="951241"/>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Feedback and AAR for Individuals and Teams</a:t>
            </a:r>
            <a:endParaRPr lang="en-US"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611" y="2096978"/>
            <a:ext cx="1508073" cy="102889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063" y="1602233"/>
            <a:ext cx="1367511" cy="1281644"/>
          </a:xfrm>
          <a:prstGeom prst="rect">
            <a:avLst/>
          </a:prstGeom>
          <a:noFill/>
        </p:spPr>
      </p:pic>
      <p:pic>
        <p:nvPicPr>
          <p:cNvPr id="15" name="Picture 14" descr="VBS2_1.jpg"/>
          <p:cNvPicPr>
            <a:picLocks noChangeAspect="1"/>
          </p:cNvPicPr>
          <p:nvPr/>
        </p:nvPicPr>
        <p:blipFill>
          <a:blip r:embed="rId4" cstate="print"/>
          <a:stretch>
            <a:fillRect/>
          </a:stretch>
        </p:blipFill>
        <p:spPr>
          <a:xfrm>
            <a:off x="4607487" y="1863262"/>
            <a:ext cx="1703735" cy="133211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5692" y="1579339"/>
            <a:ext cx="1898291" cy="126869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8939" y="1596244"/>
            <a:ext cx="2263854" cy="1508697"/>
          </a:xfrm>
          <a:prstGeom prst="rect">
            <a:avLst/>
          </a:prstGeom>
        </p:spPr>
      </p:pic>
      <p:sp>
        <p:nvSpPr>
          <p:cNvPr id="17" name="TextBox 16"/>
          <p:cNvSpPr txBox="1"/>
          <p:nvPr/>
        </p:nvSpPr>
        <p:spPr>
          <a:xfrm>
            <a:off x="864154" y="3436537"/>
            <a:ext cx="1989575" cy="646331"/>
          </a:xfrm>
          <a:prstGeom prst="rect">
            <a:avLst/>
          </a:prstGeom>
          <a:solidFill>
            <a:srgbClr val="99CCFF"/>
          </a:solidFill>
        </p:spPr>
        <p:txBody>
          <a:bodyPr wrap="square" rtlCol="0">
            <a:spAutoFit/>
          </a:bodyPr>
          <a:lstStyle/>
          <a:p>
            <a:pPr algn="ctr"/>
            <a:r>
              <a:rPr lang="en-US" dirty="0" smtClean="0"/>
              <a:t>Tailored Scenario </a:t>
            </a:r>
            <a:r>
              <a:rPr lang="en-US" dirty="0"/>
              <a:t>G</a:t>
            </a:r>
            <a:r>
              <a:rPr lang="en-US" dirty="0" smtClean="0"/>
              <a:t>eneration</a:t>
            </a:r>
            <a:endParaRPr lang="en-US" dirty="0"/>
          </a:p>
        </p:txBody>
      </p:sp>
      <p:sp>
        <p:nvSpPr>
          <p:cNvPr id="18" name="TextBox 17"/>
          <p:cNvSpPr txBox="1"/>
          <p:nvPr/>
        </p:nvSpPr>
        <p:spPr>
          <a:xfrm>
            <a:off x="3568836" y="3408066"/>
            <a:ext cx="2339595" cy="646331"/>
          </a:xfrm>
          <a:prstGeom prst="rect">
            <a:avLst/>
          </a:prstGeom>
          <a:solidFill>
            <a:srgbClr val="99CCFF"/>
          </a:solidFill>
        </p:spPr>
        <p:txBody>
          <a:bodyPr wrap="square" rtlCol="0">
            <a:spAutoFit/>
          </a:bodyPr>
          <a:lstStyle/>
          <a:p>
            <a:pPr algn="ctr"/>
            <a:r>
              <a:rPr lang="en-US" dirty="0" smtClean="0"/>
              <a:t>Real-time Feedback and Adaptation</a:t>
            </a:r>
            <a:endParaRPr lang="en-US" dirty="0"/>
          </a:p>
        </p:txBody>
      </p:sp>
      <p:sp>
        <p:nvSpPr>
          <p:cNvPr id="19" name="TextBox 18"/>
          <p:cNvSpPr txBox="1"/>
          <p:nvPr/>
        </p:nvSpPr>
        <p:spPr>
          <a:xfrm>
            <a:off x="6615162" y="3409741"/>
            <a:ext cx="2339595" cy="646331"/>
          </a:xfrm>
          <a:prstGeom prst="rect">
            <a:avLst/>
          </a:prstGeom>
          <a:solidFill>
            <a:srgbClr val="99CCFF"/>
          </a:solidFill>
        </p:spPr>
        <p:txBody>
          <a:bodyPr wrap="square" rtlCol="0">
            <a:spAutoFit/>
          </a:bodyPr>
          <a:lstStyle/>
          <a:p>
            <a:pPr algn="ctr"/>
            <a:r>
              <a:rPr lang="en-US" dirty="0" smtClean="0"/>
              <a:t>Rapid Assessment and AAR </a:t>
            </a:r>
            <a:endParaRPr lang="en-US" dirty="0"/>
          </a:p>
        </p:txBody>
      </p:sp>
      <p:sp>
        <p:nvSpPr>
          <p:cNvPr id="20" name="TextBox 19"/>
          <p:cNvSpPr txBox="1"/>
          <p:nvPr/>
        </p:nvSpPr>
        <p:spPr>
          <a:xfrm rot="16200000">
            <a:off x="-327510" y="1999623"/>
            <a:ext cx="1373133" cy="369332"/>
          </a:xfrm>
          <a:prstGeom prst="rect">
            <a:avLst/>
          </a:prstGeom>
          <a:solidFill>
            <a:srgbClr val="BBFD51"/>
          </a:solidFill>
          <a:ln>
            <a:solidFill>
              <a:srgbClr val="659C56"/>
            </a:solidFill>
          </a:ln>
        </p:spPr>
        <p:txBody>
          <a:bodyPr wrap="none" rtlCol="0">
            <a:spAutoFit/>
          </a:bodyPr>
          <a:lstStyle/>
          <a:p>
            <a:r>
              <a:rPr lang="en-US" dirty="0" smtClean="0"/>
              <a:t>TMT Phase</a:t>
            </a:r>
            <a:endParaRPr lang="en-US" dirty="0"/>
          </a:p>
        </p:txBody>
      </p:sp>
      <p:sp>
        <p:nvSpPr>
          <p:cNvPr id="21" name="TextBox 20"/>
          <p:cNvSpPr txBox="1"/>
          <p:nvPr/>
        </p:nvSpPr>
        <p:spPr>
          <a:xfrm rot="16200000">
            <a:off x="-248200" y="3458311"/>
            <a:ext cx="1197764" cy="369332"/>
          </a:xfrm>
          <a:prstGeom prst="rect">
            <a:avLst/>
          </a:prstGeom>
          <a:solidFill>
            <a:srgbClr val="BBFD51"/>
          </a:solidFill>
          <a:ln>
            <a:solidFill>
              <a:srgbClr val="659C56"/>
            </a:solidFill>
          </a:ln>
        </p:spPr>
        <p:txBody>
          <a:bodyPr wrap="none" rtlCol="0">
            <a:spAutoFit/>
          </a:bodyPr>
          <a:lstStyle/>
          <a:p>
            <a:r>
              <a:rPr lang="en-US" dirty="0" smtClean="0"/>
              <a:t>Capability</a:t>
            </a:r>
            <a:endParaRPr lang="en-US" dirty="0"/>
          </a:p>
        </p:txBody>
      </p:sp>
      <p:sp>
        <p:nvSpPr>
          <p:cNvPr id="22" name="TextBox 21"/>
          <p:cNvSpPr txBox="1"/>
          <p:nvPr/>
        </p:nvSpPr>
        <p:spPr>
          <a:xfrm rot="16200000">
            <a:off x="-583447" y="5268689"/>
            <a:ext cx="1911805" cy="369332"/>
          </a:xfrm>
          <a:prstGeom prst="rect">
            <a:avLst/>
          </a:prstGeom>
          <a:solidFill>
            <a:srgbClr val="BBFD51"/>
          </a:solidFill>
          <a:ln>
            <a:solidFill>
              <a:srgbClr val="659C56"/>
            </a:solidFill>
          </a:ln>
        </p:spPr>
        <p:txBody>
          <a:bodyPr wrap="none" rtlCol="0">
            <a:spAutoFit/>
          </a:bodyPr>
          <a:lstStyle/>
          <a:p>
            <a:r>
              <a:rPr lang="en-US" dirty="0" smtClean="0"/>
              <a:t>Supporting Tech.</a:t>
            </a:r>
            <a:endParaRPr lang="en-US" dirty="0"/>
          </a:p>
        </p:txBody>
      </p:sp>
    </p:spTree>
    <p:extLst>
      <p:ext uri="{BB962C8B-B14F-4D97-AF65-F5344CB8AC3E}">
        <p14:creationId xmlns:p14="http://schemas.microsoft.com/office/powerpoint/2010/main" val="2797726050"/>
      </p:ext>
    </p:extLst>
  </p:cSld>
  <p:clrMapOvr>
    <a:masterClrMapping/>
  </p:clrMapOvr>
</p:sld>
</file>

<file path=ppt/theme/theme1.xml><?xml version="1.0" encoding="utf-8"?>
<a:theme xmlns:a="http://schemas.openxmlformats.org/drawingml/2006/main" name="1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E1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E1 Theme" id="{78F86ED3-5DF6-44E0-A48A-FF8F02A083C7}" vid="{F9CF8917-6FCC-4FF4-BC6C-1CD01198850D}"/>
    </a:ext>
  </a:extLst>
</a:theme>
</file>

<file path=ppt/theme/theme3.xml><?xml version="1.0" encoding="utf-8"?>
<a:theme xmlns:a="http://schemas.openxmlformats.org/drawingml/2006/main" name="2_Army S&amp;T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chor="t">
        <a:spAutoFit/>
      </a:bodyPr>
      <a:lstStyle>
        <a:defPPr marL="0" marR="0" indent="0" algn="l" defTabSz="914400" rtl="0" eaLnBrk="1" fontAlgn="base" latinLnBrk="0" hangingPunct="1">
          <a:lnSpc>
            <a:spcPct val="90000"/>
          </a:lnSpc>
          <a:spcBef>
            <a:spcPct val="0"/>
          </a:spcBef>
          <a:spcAft>
            <a:spcPct val="0"/>
          </a:spcAft>
          <a:buClrTx/>
          <a:buSzTx/>
          <a:buFontTx/>
          <a:buNone/>
          <a:tabLst/>
          <a:defRPr kumimoji="0" sz="900" b="1" i="0" u="none" strike="noStrike" kern="1200" cap="none" spc="0" normalizeH="0" baseline="0" noProof="0" dirty="0">
            <a:ln>
              <a:noFill/>
            </a:ln>
            <a:solidFill>
              <a:prstClr val="black"/>
            </a:solidFill>
            <a:effectLst/>
            <a:uLnTx/>
            <a:uFillTx/>
            <a:latin typeface="Arial" pitchFamily="34" charset="0"/>
            <a:ea typeface="+mn-ea"/>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STE1 Theme</Template>
  <TotalTime>10759</TotalTime>
  <Words>1256</Words>
  <Application>Microsoft Office PowerPoint</Application>
  <PresentationFormat>On-screen Show (4:3)</PresentationFormat>
  <Paragraphs>174</Paragraphs>
  <Slides>14</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ＭＳ Ｐゴシック</vt:lpstr>
      <vt:lpstr> Arial</vt:lpstr>
      <vt:lpstr>Arial</vt:lpstr>
      <vt:lpstr>Arial Black</vt:lpstr>
      <vt:lpstr>Arial Bold</vt:lpstr>
      <vt:lpstr>Calibri</vt:lpstr>
      <vt:lpstr>Kozuka Gothic Pro B</vt:lpstr>
      <vt:lpstr>Myriad Pro</vt:lpstr>
      <vt:lpstr>Times New Roman</vt:lpstr>
      <vt:lpstr>Wingdings</vt:lpstr>
      <vt:lpstr>1_UNCLASSIFIED//FOUO//DRAFT//PRE-DECISIONAL</vt:lpstr>
      <vt:lpstr>STE1 Theme</vt:lpstr>
      <vt:lpstr>2_Army S&amp;T 2013</vt:lpstr>
      <vt:lpstr>PowerPoint Presentation</vt:lpstr>
      <vt:lpstr>The Problem</vt:lpstr>
      <vt:lpstr>STE Framework SOLDIERS AND LEADERS - OUR ASYMMETRIC ADVANTAGE</vt:lpstr>
      <vt:lpstr>One World Terrain</vt:lpstr>
      <vt:lpstr>Reconfigurable Virtual Collective Trainers</vt:lpstr>
      <vt:lpstr>PowerPoint Presentation</vt:lpstr>
      <vt:lpstr>Integrated Visual Augmentation System (IVAS)</vt:lpstr>
      <vt:lpstr>TMT vision</vt:lpstr>
      <vt:lpstr>TMT Core Capabilities</vt:lpstr>
      <vt:lpstr>Automated Performance Assessment for Teams</vt:lpstr>
      <vt:lpstr>Automated Feedback and AAR for Teams</vt:lpstr>
      <vt:lpstr>Intelligent Adaptive Training for Teams</vt:lpstr>
      <vt:lpstr>Research Goals</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S&amp;T Deep Dive</dc:title>
  <dc:creator>Keller, Thane K MAJ MIL USARMY TRADOC</dc:creator>
  <cp:lastModifiedBy>Gregory Goodwin</cp:lastModifiedBy>
  <cp:revision>487</cp:revision>
  <dcterms:created xsi:type="dcterms:W3CDTF">2019-01-03T16:10:55Z</dcterms:created>
  <dcterms:modified xsi:type="dcterms:W3CDTF">2019-05-16T23:20:31Z</dcterms:modified>
</cp:coreProperties>
</file>