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275" r:id="rId3"/>
    <p:sldId id="343" r:id="rId4"/>
    <p:sldId id="277" r:id="rId5"/>
    <p:sldId id="349" r:id="rId6"/>
    <p:sldId id="353" r:id="rId7"/>
    <p:sldId id="354" r:id="rId8"/>
    <p:sldId id="355" r:id="rId9"/>
    <p:sldId id="344" r:id="rId10"/>
    <p:sldId id="350" r:id="rId11"/>
    <p:sldId id="356" r:id="rId12"/>
    <p:sldId id="357" r:id="rId13"/>
    <p:sldId id="345" r:id="rId14"/>
    <p:sldId id="351" r:id="rId15"/>
    <p:sldId id="358" r:id="rId16"/>
    <p:sldId id="346" r:id="rId17"/>
    <p:sldId id="352" r:id="rId18"/>
    <p:sldId id="347" r:id="rId19"/>
    <p:sldId id="359" r:id="rId20"/>
    <p:sldId id="317"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kalaf" initials="m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F4"/>
    <a:srgbClr val="A36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1"/>
    <p:restoredTop sz="85850" autoAdjust="0"/>
  </p:normalViewPr>
  <p:slideViewPr>
    <p:cSldViewPr>
      <p:cViewPr varScale="1">
        <p:scale>
          <a:sx n="191" d="100"/>
          <a:sy n="191" d="100"/>
        </p:scale>
        <p:origin x="4264"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4" d="100"/>
          <a:sy n="104" d="100"/>
        </p:scale>
        <p:origin x="450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E2F0DB-A891-41B9-9ABB-22F84D88A980}" type="datetimeFigureOut">
              <a:rPr lang="en-US" smtClean="0"/>
              <a:t>5/16/19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92944D-9086-49E7-8B6E-2DF1C34B701F}" type="slidenum">
              <a:rPr lang="en-US" smtClean="0"/>
              <a:t>‹#›</a:t>
            </a:fld>
            <a:endParaRPr lang="en-US"/>
          </a:p>
        </p:txBody>
      </p:sp>
    </p:spTree>
    <p:extLst>
      <p:ext uri="{BB962C8B-B14F-4D97-AF65-F5344CB8AC3E}">
        <p14:creationId xmlns:p14="http://schemas.microsoft.com/office/powerpoint/2010/main" val="285097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7189C-25B6-4506-A066-CD11E18103CB}" type="datetimeFigureOut">
              <a:rPr lang="en-US" smtClean="0"/>
              <a:t>5/16/19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41FCE-008E-4C58-A92D-EE7F361F2D49}" type="slidenum">
              <a:rPr lang="en-US" smtClean="0"/>
              <a:t>‹#›</a:t>
            </a:fld>
            <a:endParaRPr lang="en-US"/>
          </a:p>
        </p:txBody>
      </p:sp>
    </p:spTree>
    <p:extLst>
      <p:ext uri="{BB962C8B-B14F-4D97-AF65-F5344CB8AC3E}">
        <p14:creationId xmlns:p14="http://schemas.microsoft.com/office/powerpoint/2010/main" val="241078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1</a:t>
            </a:fld>
            <a:endParaRPr lang="en-US"/>
          </a:p>
        </p:txBody>
      </p:sp>
    </p:spTree>
    <p:extLst>
      <p:ext uri="{BB962C8B-B14F-4D97-AF65-F5344CB8AC3E}">
        <p14:creationId xmlns:p14="http://schemas.microsoft.com/office/powerpoint/2010/main" val="1602680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IOT Framework </a:t>
            </a:r>
          </a:p>
          <a:p>
            <a:endParaRPr lang="en-US" dirty="0"/>
          </a:p>
          <a:p>
            <a:r>
              <a:rPr lang="en-US" dirty="0"/>
              <a:t>The IOT evolution of technology is taking your average COTS device and providing enough computational power and communication ability to mix these devices in easily to modern software</a:t>
            </a:r>
          </a:p>
          <a:p>
            <a:endParaRPr lang="en-US" dirty="0"/>
          </a:p>
          <a:p>
            <a:r>
              <a:rPr lang="en-US" dirty="0"/>
              <a:t>GIFT has an External Sensor capability that can read in data directly if sensors are plugged into a course</a:t>
            </a:r>
          </a:p>
          <a:p>
            <a:endParaRPr lang="en-US" dirty="0"/>
          </a:p>
          <a:p>
            <a:r>
              <a:rPr lang="en-US" dirty="0"/>
              <a:t>However, we had sensors/the Arduino board communicating their data to a pub/sub server, Mosquitto, that then could send information to GIFT AND every other source subscribed to the message.  </a:t>
            </a:r>
          </a:p>
          <a:p>
            <a:endParaRPr lang="en-US" dirty="0"/>
          </a:p>
          <a:p>
            <a:r>
              <a:rPr lang="en-US" dirty="0"/>
              <a:t>This is the essence of a distributed system and how IOT devices fit in.</a:t>
            </a:r>
          </a:p>
        </p:txBody>
      </p:sp>
      <p:sp>
        <p:nvSpPr>
          <p:cNvPr id="4" name="Slide Number Placeholder 3"/>
          <p:cNvSpPr>
            <a:spLocks noGrp="1"/>
          </p:cNvSpPr>
          <p:nvPr>
            <p:ph type="sldNum" sz="quarter" idx="5"/>
          </p:nvPr>
        </p:nvSpPr>
        <p:spPr/>
        <p:txBody>
          <a:bodyPr/>
          <a:lstStyle/>
          <a:p>
            <a:fld id="{8F841FCE-008E-4C58-A92D-EE7F361F2D49}" type="slidenum">
              <a:rPr lang="en-US" smtClean="0"/>
              <a:t>10</a:t>
            </a:fld>
            <a:endParaRPr lang="en-US"/>
          </a:p>
        </p:txBody>
      </p:sp>
    </p:spTree>
    <p:extLst>
      <p:ext uri="{BB962C8B-B14F-4D97-AF65-F5344CB8AC3E}">
        <p14:creationId xmlns:p14="http://schemas.microsoft.com/office/powerpoint/2010/main" val="23111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talk about configuration of scenario, linkages to GIFT through messaging, events, and the GIFT </a:t>
            </a:r>
            <a:r>
              <a:rPr lang="en-US" dirty="0" err="1"/>
              <a:t>UnityWebGL</a:t>
            </a:r>
            <a:r>
              <a:rPr lang="en-US" dirty="0"/>
              <a:t> Course Object in the GIFT Authoring Tool</a:t>
            </a:r>
          </a:p>
          <a:p>
            <a:endParaRPr lang="en-US" dirty="0"/>
          </a:p>
          <a:p>
            <a:r>
              <a:rPr lang="en-US" dirty="0"/>
              <a:t>This Scenario had VR at some point, but if asked we can let them know we just needed to add it back in to this final version using the Vive VR Headset and Controller Libraries</a:t>
            </a:r>
          </a:p>
          <a:p>
            <a:endParaRPr lang="en-US" dirty="0"/>
          </a:p>
          <a:p>
            <a:r>
              <a:rPr lang="en-US" dirty="0"/>
              <a:t>CASS Goals, just like Quests in a video game, can be objectives and acquired masteries.  As much guidance could be given as necessary based on inputs and assessments from GIFT.  </a:t>
            </a:r>
          </a:p>
          <a:p>
            <a:endParaRPr lang="en-US" dirty="0"/>
          </a:p>
          <a:p>
            <a:r>
              <a:rPr lang="en-US" dirty="0"/>
              <a:t>You can tell them messages needed some work to make safety-critical, but we can represent “Competency Progress” any way the community sees fit.  Squad health is the last topic to cover – simulated pulse rates and status of team members was mocked up in the HUD with the bottom right picture.</a:t>
            </a:r>
          </a:p>
          <a:p>
            <a:endParaRPr lang="en-US" dirty="0"/>
          </a:p>
          <a:p>
            <a:r>
              <a:rPr lang="en-US" dirty="0"/>
              <a:t>Very easy to add in monitoring of multiple systems across squads of trainees – all a matter of creating a reliable pipeline of data and training on how to use it with an ITS like GIFT.</a:t>
            </a:r>
          </a:p>
        </p:txBody>
      </p:sp>
      <p:sp>
        <p:nvSpPr>
          <p:cNvPr id="4" name="Slide Number Placeholder 3"/>
          <p:cNvSpPr>
            <a:spLocks noGrp="1"/>
          </p:cNvSpPr>
          <p:nvPr>
            <p:ph type="sldNum" sz="quarter" idx="5"/>
          </p:nvPr>
        </p:nvSpPr>
        <p:spPr/>
        <p:txBody>
          <a:bodyPr/>
          <a:lstStyle/>
          <a:p>
            <a:fld id="{8F841FCE-008E-4C58-A92D-EE7F361F2D49}" type="slidenum">
              <a:rPr lang="en-US" smtClean="0"/>
              <a:t>11</a:t>
            </a:fld>
            <a:endParaRPr lang="en-US"/>
          </a:p>
        </p:txBody>
      </p:sp>
    </p:spTree>
    <p:extLst>
      <p:ext uri="{BB962C8B-B14F-4D97-AF65-F5344CB8AC3E}">
        <p14:creationId xmlns:p14="http://schemas.microsoft.com/office/powerpoint/2010/main" val="262072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12</a:t>
            </a:fld>
            <a:endParaRPr lang="en-US"/>
          </a:p>
        </p:txBody>
      </p:sp>
    </p:spTree>
    <p:extLst>
      <p:ext uri="{BB962C8B-B14F-4D97-AF65-F5344CB8AC3E}">
        <p14:creationId xmlns:p14="http://schemas.microsoft.com/office/powerpoint/2010/main" val="387474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slide for Christofer to reiterate all the items that GIFT already covers, then</a:t>
            </a:r>
          </a:p>
          <a:p>
            <a:endParaRPr lang="en-US" dirty="0"/>
          </a:p>
          <a:p>
            <a:r>
              <a:rPr lang="en-US" dirty="0"/>
              <a:t>Next slide tells where it *could* go</a:t>
            </a:r>
          </a:p>
        </p:txBody>
      </p:sp>
      <p:sp>
        <p:nvSpPr>
          <p:cNvPr id="4" name="Slide Number Placeholder 3"/>
          <p:cNvSpPr>
            <a:spLocks noGrp="1"/>
          </p:cNvSpPr>
          <p:nvPr>
            <p:ph type="sldNum" sz="quarter" idx="5"/>
          </p:nvPr>
        </p:nvSpPr>
        <p:spPr/>
        <p:txBody>
          <a:bodyPr/>
          <a:lstStyle/>
          <a:p>
            <a:fld id="{8F841FCE-008E-4C58-A92D-EE7F361F2D49}" type="slidenum">
              <a:rPr lang="en-US" smtClean="0"/>
              <a:t>13</a:t>
            </a:fld>
            <a:endParaRPr lang="en-US"/>
          </a:p>
        </p:txBody>
      </p:sp>
    </p:spTree>
    <p:extLst>
      <p:ext uri="{BB962C8B-B14F-4D97-AF65-F5344CB8AC3E}">
        <p14:creationId xmlns:p14="http://schemas.microsoft.com/office/powerpoint/2010/main" val="169019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trying to convey everything Chris and Chris talked about in the SSI / Escape Room offices</a:t>
            </a:r>
          </a:p>
          <a:p>
            <a:endParaRPr lang="en-US" dirty="0"/>
          </a:p>
          <a:p>
            <a:endParaRPr lang="en-US" dirty="0"/>
          </a:p>
        </p:txBody>
      </p:sp>
      <p:sp>
        <p:nvSpPr>
          <p:cNvPr id="4" name="Slide Number Placeholder 3"/>
          <p:cNvSpPr>
            <a:spLocks noGrp="1"/>
          </p:cNvSpPr>
          <p:nvPr>
            <p:ph type="sldNum" sz="quarter" idx="5"/>
          </p:nvPr>
        </p:nvSpPr>
        <p:spPr/>
        <p:txBody>
          <a:bodyPr/>
          <a:lstStyle/>
          <a:p>
            <a:fld id="{8F841FCE-008E-4C58-A92D-EE7F361F2D49}" type="slidenum">
              <a:rPr lang="en-US" smtClean="0"/>
              <a:t>14</a:t>
            </a:fld>
            <a:endParaRPr lang="en-US"/>
          </a:p>
        </p:txBody>
      </p:sp>
    </p:spTree>
    <p:extLst>
      <p:ext uri="{BB962C8B-B14F-4D97-AF65-F5344CB8AC3E}">
        <p14:creationId xmlns:p14="http://schemas.microsoft.com/office/powerpoint/2010/main" val="863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15</a:t>
            </a:fld>
            <a:endParaRPr lang="en-US"/>
          </a:p>
        </p:txBody>
      </p:sp>
    </p:spTree>
    <p:extLst>
      <p:ext uri="{BB962C8B-B14F-4D97-AF65-F5344CB8AC3E}">
        <p14:creationId xmlns:p14="http://schemas.microsoft.com/office/powerpoint/2010/main" val="345114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Lucy probably?</a:t>
            </a:r>
          </a:p>
          <a:p>
            <a:endParaRPr lang="en-US" dirty="0"/>
          </a:p>
          <a:p>
            <a:r>
              <a:rPr lang="en-US" dirty="0"/>
              <a:t>Talk about all the different topics that got covered, probably not much time left at this point</a:t>
            </a:r>
          </a:p>
          <a:p>
            <a:endParaRPr lang="en-US" dirty="0"/>
          </a:p>
          <a:p>
            <a:r>
              <a:rPr lang="en-US" dirty="0"/>
              <a:t>All will be made available to the public as the GIFT team continues working with us</a:t>
            </a:r>
          </a:p>
        </p:txBody>
      </p:sp>
      <p:sp>
        <p:nvSpPr>
          <p:cNvPr id="4" name="Slide Number Placeholder 3"/>
          <p:cNvSpPr>
            <a:spLocks noGrp="1"/>
          </p:cNvSpPr>
          <p:nvPr>
            <p:ph type="sldNum" sz="quarter" idx="5"/>
          </p:nvPr>
        </p:nvSpPr>
        <p:spPr/>
        <p:txBody>
          <a:bodyPr/>
          <a:lstStyle/>
          <a:p>
            <a:fld id="{8F841FCE-008E-4C58-A92D-EE7F361F2D49}" type="slidenum">
              <a:rPr lang="en-US" smtClean="0"/>
              <a:t>16</a:t>
            </a:fld>
            <a:endParaRPr lang="en-US"/>
          </a:p>
        </p:txBody>
      </p:sp>
    </p:spTree>
    <p:extLst>
      <p:ext uri="{BB962C8B-B14F-4D97-AF65-F5344CB8AC3E}">
        <p14:creationId xmlns:p14="http://schemas.microsoft.com/office/powerpoint/2010/main" val="267735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17</a:t>
            </a:fld>
            <a:endParaRPr lang="en-US"/>
          </a:p>
        </p:txBody>
      </p:sp>
    </p:spTree>
    <p:extLst>
      <p:ext uri="{BB962C8B-B14F-4D97-AF65-F5344CB8AC3E}">
        <p14:creationId xmlns:p14="http://schemas.microsoft.com/office/powerpoint/2010/main" val="395093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41FCE-008E-4C58-A92D-EE7F361F2D49}" type="slidenum">
              <a:rPr lang="en-US" smtClean="0"/>
              <a:t>20</a:t>
            </a:fld>
            <a:endParaRPr lang="en-US"/>
          </a:p>
        </p:txBody>
      </p:sp>
    </p:spTree>
    <p:extLst>
      <p:ext uri="{BB962C8B-B14F-4D97-AF65-F5344CB8AC3E}">
        <p14:creationId xmlns:p14="http://schemas.microsoft.com/office/powerpoint/2010/main" val="10390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Work for Synaptic Sparks and Dignitas Technologies, Local Orlando Nonprofit and Small Business</a:t>
            </a:r>
          </a:p>
          <a:p>
            <a:endParaRPr lang="en-US" baseline="0" dirty="0"/>
          </a:p>
          <a:p>
            <a:r>
              <a:rPr lang="en-US" baseline="0" dirty="0"/>
              <a:t>Presenters today will be Lucy Woodman explaining the project as a whole and </a:t>
            </a:r>
          </a:p>
          <a:p>
            <a:r>
              <a:rPr lang="en-US" baseline="0" dirty="0"/>
              <a:t>Christofer Padilla who will explain how GIFT Adaptive Tutoring can be applied today and in the future</a:t>
            </a:r>
          </a:p>
          <a:p>
            <a:endParaRPr lang="en-US" baseline="0" dirty="0"/>
          </a:p>
          <a:p>
            <a:r>
              <a:rPr lang="en-US" baseline="0" dirty="0"/>
              <a:t>Volunteer effort from companies in support of GIFT</a:t>
            </a:r>
          </a:p>
        </p:txBody>
      </p:sp>
      <p:sp>
        <p:nvSpPr>
          <p:cNvPr id="4" name="Slide Number Placeholder 3"/>
          <p:cNvSpPr>
            <a:spLocks noGrp="1"/>
          </p:cNvSpPr>
          <p:nvPr>
            <p:ph type="sldNum" sz="quarter" idx="10"/>
          </p:nvPr>
        </p:nvSpPr>
        <p:spPr/>
        <p:txBody>
          <a:bodyPr/>
          <a:lstStyle/>
          <a:p>
            <a:fld id="{8F841FCE-008E-4C58-A92D-EE7F361F2D49}" type="slidenum">
              <a:rPr lang="en-US" smtClean="0"/>
              <a:t>2</a:t>
            </a:fld>
            <a:endParaRPr lang="en-US"/>
          </a:p>
        </p:txBody>
      </p:sp>
    </p:spTree>
    <p:extLst>
      <p:ext uri="{BB962C8B-B14F-4D97-AF65-F5344CB8AC3E}">
        <p14:creationId xmlns:p14="http://schemas.microsoft.com/office/powerpoint/2010/main" val="35860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3</a:t>
            </a:fld>
            <a:endParaRPr lang="en-US"/>
          </a:p>
        </p:txBody>
      </p:sp>
    </p:spTree>
    <p:extLst>
      <p:ext uri="{BB962C8B-B14F-4D97-AF65-F5344CB8AC3E}">
        <p14:creationId xmlns:p14="http://schemas.microsoft.com/office/powerpoint/2010/main" val="211428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wanted to further prove that these interfaces are not only possible, but easy to implement with new IOT advances.</a:t>
            </a:r>
          </a:p>
          <a:p>
            <a:endParaRPr lang="en-US" dirty="0"/>
          </a:p>
          <a:p>
            <a:r>
              <a:rPr lang="en-US" dirty="0"/>
              <a:t>GIFT Maintains its own ActiveMQ Server.</a:t>
            </a:r>
          </a:p>
          <a:p>
            <a:endParaRPr lang="en-US" dirty="0"/>
          </a:p>
          <a:p>
            <a:r>
              <a:rPr lang="en-US" dirty="0"/>
              <a:t>By distributing communications, allows each node to bring up or down its own services with its own PC/VM configurations</a:t>
            </a:r>
          </a:p>
          <a:p>
            <a:endParaRPr lang="en-US" dirty="0"/>
          </a:p>
          <a:p>
            <a:r>
              <a:rPr lang="en-US" dirty="0"/>
              <a:t>GIFT already has interfaces to many applications it launches as part of an authored course, but it can also communicate in the </a:t>
            </a:r>
            <a:r>
              <a:rPr lang="en-US" dirty="0" err="1"/>
              <a:t>diagram’d</a:t>
            </a:r>
            <a:r>
              <a:rPr lang="en-US" dirty="0"/>
              <a:t> fashion.   </a:t>
            </a:r>
          </a:p>
          <a:p>
            <a:endParaRPr lang="en-US" dirty="0"/>
          </a:p>
          <a:p>
            <a:r>
              <a:rPr lang="en-US" dirty="0"/>
              <a:t>And development team can always add direct support for any specific customer need such as Virtual Battle Space or Unity WebGL that are already GIFT Course Objects.</a:t>
            </a:r>
          </a:p>
        </p:txBody>
      </p:sp>
      <p:sp>
        <p:nvSpPr>
          <p:cNvPr id="4" name="Slide Number Placeholder 3"/>
          <p:cNvSpPr>
            <a:spLocks noGrp="1"/>
          </p:cNvSpPr>
          <p:nvPr>
            <p:ph type="sldNum" sz="quarter" idx="5"/>
          </p:nvPr>
        </p:nvSpPr>
        <p:spPr/>
        <p:txBody>
          <a:bodyPr/>
          <a:lstStyle/>
          <a:p>
            <a:fld id="{8F841FCE-008E-4C58-A92D-EE7F361F2D49}" type="slidenum">
              <a:rPr lang="en-US" smtClean="0"/>
              <a:t>4</a:t>
            </a:fld>
            <a:endParaRPr lang="en-US"/>
          </a:p>
        </p:txBody>
      </p:sp>
    </p:spTree>
    <p:extLst>
      <p:ext uri="{BB962C8B-B14F-4D97-AF65-F5344CB8AC3E}">
        <p14:creationId xmlns:p14="http://schemas.microsoft.com/office/powerpoint/2010/main" val="69987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Able to read in CASS Competencies</a:t>
            </a:r>
          </a:p>
          <a:p>
            <a:endParaRPr lang="en-US" dirty="0"/>
          </a:p>
          <a:p>
            <a:r>
              <a:rPr lang="en-US" dirty="0"/>
              <a:t>Wanted to do this for GIFT to be able to read in relevant competency metadata to be able to tag GIFT training content for better adaptation and potentially LRS/LMS integration</a:t>
            </a:r>
          </a:p>
          <a:p>
            <a:endParaRPr lang="en-US" dirty="0"/>
          </a:p>
          <a:p>
            <a:r>
              <a:rPr lang="en-US" dirty="0"/>
              <a:t>ADL CASS Team has a test server at https://</a:t>
            </a:r>
            <a:r>
              <a:rPr lang="en-US" dirty="0" err="1"/>
              <a:t>cassproject.github.io</a:t>
            </a:r>
            <a:r>
              <a:rPr lang="en-US" dirty="0"/>
              <a:t>/</a:t>
            </a:r>
            <a:r>
              <a:rPr lang="en-US" dirty="0" err="1"/>
              <a:t>cass</a:t>
            </a:r>
            <a:r>
              <a:rPr lang="en-US" dirty="0"/>
              <a:t>-editor/</a:t>
            </a:r>
          </a:p>
        </p:txBody>
      </p:sp>
      <p:sp>
        <p:nvSpPr>
          <p:cNvPr id="4" name="Slide Number Placeholder 3"/>
          <p:cNvSpPr>
            <a:spLocks noGrp="1"/>
          </p:cNvSpPr>
          <p:nvPr>
            <p:ph type="sldNum" sz="quarter" idx="5"/>
          </p:nvPr>
        </p:nvSpPr>
        <p:spPr/>
        <p:txBody>
          <a:bodyPr/>
          <a:lstStyle/>
          <a:p>
            <a:fld id="{8F841FCE-008E-4C58-A92D-EE7F361F2D49}" type="slidenum">
              <a:rPr lang="en-US" smtClean="0"/>
              <a:t>5</a:t>
            </a:fld>
            <a:endParaRPr lang="en-US"/>
          </a:p>
        </p:txBody>
      </p:sp>
    </p:spTree>
    <p:extLst>
      <p:ext uri="{BB962C8B-B14F-4D97-AF65-F5344CB8AC3E}">
        <p14:creationId xmlns:p14="http://schemas.microsoft.com/office/powerpoint/2010/main" val="419784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GIFT with more systems allows for even more robust frameworks that the community can use to experiment with</a:t>
            </a:r>
          </a:p>
          <a:p>
            <a:endParaRPr lang="en-US" dirty="0"/>
          </a:p>
          <a:p>
            <a:r>
              <a:rPr lang="en-US" dirty="0"/>
              <a:t>GIFT can already connect to many VBS events, and there are several </a:t>
            </a:r>
            <a:r>
              <a:rPr lang="en-US" dirty="0" err="1"/>
              <a:t>precanned</a:t>
            </a:r>
            <a:r>
              <a:rPr lang="en-US" dirty="0"/>
              <a:t> events in Unity WebGL apps that GIFT can be hooked to if a Unity WebGL build is included as part of a GIFT course</a:t>
            </a:r>
          </a:p>
          <a:p>
            <a:endParaRPr lang="en-US" dirty="0"/>
          </a:p>
          <a:p>
            <a:r>
              <a:rPr lang="en-US" dirty="0"/>
              <a:t>Christofer will cover more detail on this topic later</a:t>
            </a:r>
          </a:p>
        </p:txBody>
      </p:sp>
      <p:sp>
        <p:nvSpPr>
          <p:cNvPr id="4" name="Slide Number Placeholder 3"/>
          <p:cNvSpPr>
            <a:spLocks noGrp="1"/>
          </p:cNvSpPr>
          <p:nvPr>
            <p:ph type="sldNum" sz="quarter" idx="5"/>
          </p:nvPr>
        </p:nvSpPr>
        <p:spPr/>
        <p:txBody>
          <a:bodyPr/>
          <a:lstStyle/>
          <a:p>
            <a:fld id="{8F841FCE-008E-4C58-A92D-EE7F361F2D49}" type="slidenum">
              <a:rPr lang="en-US" smtClean="0"/>
              <a:t>6</a:t>
            </a:fld>
            <a:endParaRPr lang="en-US"/>
          </a:p>
        </p:txBody>
      </p:sp>
    </p:spTree>
    <p:extLst>
      <p:ext uri="{BB962C8B-B14F-4D97-AF65-F5344CB8AC3E}">
        <p14:creationId xmlns:p14="http://schemas.microsoft.com/office/powerpoint/2010/main" val="388410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linking “Multiplayer” systems and sensors and indicators to flexible platforms, it becomes possible for GIFT to not only launch simultaneous single trainee experiences, which it does today,</a:t>
            </a:r>
          </a:p>
          <a:p>
            <a:endParaRPr lang="en-US" dirty="0"/>
          </a:p>
          <a:p>
            <a:r>
              <a:rPr lang="en-US" dirty="0"/>
              <a:t>but possibly (in the future) have results from one trainee impact another from within a course, not just in a hypothetical simulated environment</a:t>
            </a:r>
          </a:p>
          <a:p>
            <a:endParaRPr lang="en-US" dirty="0"/>
          </a:p>
          <a:p>
            <a:r>
              <a:rPr lang="en-US" dirty="0"/>
              <a:t>Didn’t fully make the multiplayer course goal in this volunteer project, but that is a HUGE amount of effort and we just wanted to prove at least the other systems could all talk to each other over multiple instances aka many Unity worlds all running at once but talking to the same server, basic multiplayer nothing special</a:t>
            </a:r>
          </a:p>
          <a:p>
            <a:endParaRPr lang="en-US" dirty="0"/>
          </a:p>
          <a:p>
            <a:r>
              <a:rPr lang="en-US" dirty="0"/>
              <a:t>Most game engines enable multiplayer scenarios easily, the trick is hooking that part up to everything else we’re discussing</a:t>
            </a:r>
          </a:p>
        </p:txBody>
      </p:sp>
      <p:sp>
        <p:nvSpPr>
          <p:cNvPr id="4" name="Slide Number Placeholder 3"/>
          <p:cNvSpPr>
            <a:spLocks noGrp="1"/>
          </p:cNvSpPr>
          <p:nvPr>
            <p:ph type="sldNum" sz="quarter" idx="5"/>
          </p:nvPr>
        </p:nvSpPr>
        <p:spPr/>
        <p:txBody>
          <a:bodyPr/>
          <a:lstStyle/>
          <a:p>
            <a:fld id="{8F841FCE-008E-4C58-A92D-EE7F361F2D49}" type="slidenum">
              <a:rPr lang="en-US" smtClean="0"/>
              <a:t>7</a:t>
            </a:fld>
            <a:endParaRPr lang="en-US"/>
          </a:p>
        </p:txBody>
      </p:sp>
    </p:spTree>
    <p:extLst>
      <p:ext uri="{BB962C8B-B14F-4D97-AF65-F5344CB8AC3E}">
        <p14:creationId xmlns:p14="http://schemas.microsoft.com/office/powerpoint/2010/main" val="13957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F841FCE-008E-4C58-A92D-EE7F361F2D49}" type="slidenum">
              <a:rPr lang="en-US" smtClean="0"/>
              <a:t>8</a:t>
            </a:fld>
            <a:endParaRPr lang="en-US"/>
          </a:p>
        </p:txBody>
      </p:sp>
    </p:spTree>
    <p:extLst>
      <p:ext uri="{BB962C8B-B14F-4D97-AF65-F5344CB8AC3E}">
        <p14:creationId xmlns:p14="http://schemas.microsoft.com/office/powerpoint/2010/main" val="297231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Competencies allow for </a:t>
            </a:r>
            <a:r>
              <a:rPr lang="en-US" dirty="0" err="1"/>
              <a:t>metatagging</a:t>
            </a:r>
            <a:r>
              <a:rPr lang="en-US" dirty="0"/>
              <a:t> multiple entities – these are some samples</a:t>
            </a:r>
          </a:p>
          <a:p>
            <a:endParaRPr lang="en-US" dirty="0"/>
          </a:p>
          <a:p>
            <a:r>
              <a:rPr lang="en-US" dirty="0"/>
              <a:t>Learners and their progress towards goals (needs an LMS or LRS)</a:t>
            </a:r>
          </a:p>
          <a:p>
            <a:r>
              <a:rPr lang="en-US" dirty="0"/>
              <a:t>GIFT as an ITS, and its Adaptive Ability combined with its Courses and their topics/concepts (when and what relevance can we tag content with to better teach learners?)</a:t>
            </a:r>
          </a:p>
          <a:p>
            <a:r>
              <a:rPr lang="en-US" dirty="0"/>
              <a:t>Course Content or VR Scenarios and their focus (what are we trying to provide training value on?)</a:t>
            </a:r>
          </a:p>
          <a:p>
            <a:r>
              <a:rPr lang="en-US" dirty="0"/>
              <a:t>IOT Devices and their purpose (why and what are we measuring)</a:t>
            </a:r>
          </a:p>
          <a:p>
            <a:endParaRPr lang="en-US" dirty="0"/>
          </a:p>
          <a:p>
            <a:r>
              <a:rPr lang="en-US" dirty="0"/>
              <a:t>All of these elements together bubble up to helping to evaluate Squad Lethality, an Army Modernization Priority</a:t>
            </a:r>
          </a:p>
        </p:txBody>
      </p:sp>
      <p:sp>
        <p:nvSpPr>
          <p:cNvPr id="4" name="Slide Number Placeholder 3"/>
          <p:cNvSpPr>
            <a:spLocks noGrp="1"/>
          </p:cNvSpPr>
          <p:nvPr>
            <p:ph type="sldNum" sz="quarter" idx="5"/>
          </p:nvPr>
        </p:nvSpPr>
        <p:spPr/>
        <p:txBody>
          <a:bodyPr/>
          <a:lstStyle/>
          <a:p>
            <a:fld id="{8F841FCE-008E-4C58-A92D-EE7F361F2D49}" type="slidenum">
              <a:rPr lang="en-US" smtClean="0"/>
              <a:t>9</a:t>
            </a:fld>
            <a:endParaRPr lang="en-US"/>
          </a:p>
        </p:txBody>
      </p:sp>
    </p:spTree>
    <p:extLst>
      <p:ext uri="{BB962C8B-B14F-4D97-AF65-F5344CB8AC3E}">
        <p14:creationId xmlns:p14="http://schemas.microsoft.com/office/powerpoint/2010/main" val="41096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F51F15F-74C0-428F-BF03-53AA0347698A}" type="datetimeFigureOut">
              <a:rPr lang="en-US" smtClean="0"/>
              <a:t>5/16/19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821" y="4559276"/>
            <a:ext cx="799257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0" y="3139440"/>
            <a:ext cx="799542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258864" y="4689295"/>
            <a:ext cx="6545174"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04704" y="3227033"/>
            <a:ext cx="7853495" cy="1219201"/>
          </a:xfrm>
        </p:spPr>
        <p:txBody>
          <a:bodyPr anchor="b" anchorCtr="0">
            <a:noAutofit/>
          </a:bodyPr>
          <a:lstStyle>
            <a:lvl1pPr>
              <a:defRPr sz="4000">
                <a:solidFill>
                  <a:schemeClr val="accent1">
                    <a:lumMod val="50000"/>
                  </a:schemeClr>
                </a:solidFill>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1F15F-74C0-428F-BF03-53AA0347698A}" type="datetimeFigureOut">
              <a:rPr lang="en-US" smtClean="0"/>
              <a:t>5/16/19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1F15F-74C0-428F-BF03-53AA0347698A}" type="datetimeFigureOut">
              <a:rPr lang="en-US" smtClean="0"/>
              <a:t>5/16/19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ABAE06-B9CB-4B7E-BC10-EDA5BC58932B}"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414118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BAE06-B9CB-4B7E-BC10-EDA5BC58932B}"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985499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ABAE06-B9CB-4B7E-BC10-EDA5BC58932B}"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353484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BAE06-B9CB-4B7E-BC10-EDA5BC58932B}"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1498185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ABAE06-B9CB-4B7E-BC10-EDA5BC58932B}" type="datetimeFigureOut">
              <a:rPr lang="en-US" smtClean="0"/>
              <a:t>5/16/19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4086381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BAE06-B9CB-4B7E-BC10-EDA5BC58932B}" type="datetimeFigureOut">
              <a:rPr lang="en-US" smtClean="0"/>
              <a:t>5/16/19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374029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AE06-B9CB-4B7E-BC10-EDA5BC58932B}" type="datetimeFigureOut">
              <a:rPr lang="en-US" smtClean="0"/>
              <a:t>5/16/19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3023157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ABAE06-B9CB-4B7E-BC10-EDA5BC58932B}"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22415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51F15F-74C0-428F-BF03-53AA0347698A}" type="datetimeFigureOut">
              <a:rPr lang="en-US" smtClean="0"/>
              <a:t>5/16/19</a:t>
            </a:fld>
            <a:endParaRPr lang="en-US"/>
          </a:p>
        </p:txBody>
      </p:sp>
      <p:sp>
        <p:nvSpPr>
          <p:cNvPr id="6" name="Slide Number Placeholder 5"/>
          <p:cNvSpPr>
            <a:spLocks noGrp="1"/>
          </p:cNvSpPr>
          <p:nvPr>
            <p:ph type="sldNum" sz="quarter" idx="12"/>
          </p:nvPr>
        </p:nvSpPr>
        <p:spPr/>
        <p:txBody>
          <a:bodyPr/>
          <a:lstStyle/>
          <a:p>
            <a:fld id="{4ADCAEFF-4B30-4290-B145-C33F3B70BEF1}" type="slidenum">
              <a:rPr lang="en-US" smtClean="0"/>
              <a:t>‹#›</a:t>
            </a:fld>
            <a:endParaRPr lang="en-US"/>
          </a:p>
        </p:txBody>
      </p:sp>
      <p:sp>
        <p:nvSpPr>
          <p:cNvPr id="5" name="TextBox 4"/>
          <p:cNvSpPr txBox="1"/>
          <p:nvPr userDrawn="1"/>
        </p:nvSpPr>
        <p:spPr>
          <a:xfrm>
            <a:off x="4487476" y="6554481"/>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ABAE06-B9CB-4B7E-BC10-EDA5BC58932B}"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416441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BAE06-B9CB-4B7E-BC10-EDA5BC58932B}"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884141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BAE06-B9CB-4B7E-BC10-EDA5BC58932B}"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7C07D-7BA2-4081-808D-F7538C8C0487}" type="slidenum">
              <a:rPr lang="en-US" smtClean="0"/>
              <a:t>‹#›</a:t>
            </a:fld>
            <a:endParaRPr lang="en-US"/>
          </a:p>
        </p:txBody>
      </p:sp>
    </p:spTree>
    <p:extLst>
      <p:ext uri="{BB962C8B-B14F-4D97-AF65-F5344CB8AC3E}">
        <p14:creationId xmlns:p14="http://schemas.microsoft.com/office/powerpoint/2010/main" val="359209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F51F15F-74C0-428F-BF03-53AA0347698A}" type="datetimeFigureOut">
              <a:rPr lang="en-US" smtClean="0"/>
              <a:t>5/16/19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600"/>
            </a:lvl1pPr>
          </a:lstStyle>
          <a:p>
            <a:r>
              <a:rPr lang="en-US">
                <a:latin typeface="Times New Roman" panose="02020603050405020304" pitchFamily="18" charset="0"/>
                <a:ea typeface="Arial Unicode MS" panose="020B0604020202020204" pitchFamily="34" charset="-128"/>
              </a:rPr>
              <a:t>BAA W911NF-11-R-0012-03</a:t>
            </a:r>
            <a:endParaRPr lang="en-US" sz="1400" dirty="0"/>
          </a:p>
        </p:txBody>
      </p:sp>
      <p:sp>
        <p:nvSpPr>
          <p:cNvPr id="6" name="Slide Number Placeholder 5"/>
          <p:cNvSpPr>
            <a:spLocks noGrp="1"/>
          </p:cNvSpPr>
          <p:nvPr>
            <p:ph type="sldNum" sz="quarter" idx="12"/>
          </p:nvPr>
        </p:nvSpPr>
        <p:spPr/>
        <p:txBody>
          <a:bodyPr/>
          <a:lstStyle/>
          <a:p>
            <a:fld id="{4ADCAEFF-4B30-4290-B145-C33F3B70BEF1}" type="slidenum">
              <a:rPr lang="en-US" smtClean="0"/>
              <a:t>‹#›</a:t>
            </a:fld>
            <a:endParaRPr lang="en-US"/>
          </a:p>
        </p:txBody>
      </p:sp>
      <p:sp>
        <p:nvSpPr>
          <p:cNvPr id="15" name="Rectangle 14"/>
          <p:cNvSpPr/>
          <p:nvPr userDrawn="1"/>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 Placeholder 2"/>
          <p:cNvSpPr>
            <a:spLocks noGrp="1"/>
          </p:cNvSpPr>
          <p:nvPr>
            <p:ph type="body" idx="1" hasCustomPrompt="1"/>
          </p:nvPr>
        </p:nvSpPr>
        <p:spPr>
          <a:xfrm>
            <a:off x="736456" y="4607510"/>
            <a:ext cx="7696200" cy="523783"/>
          </a:xfrm>
        </p:spPr>
        <p:txBody>
          <a:bodyPr anchor="ctr">
            <a:normAutofit/>
          </a:bodyPr>
          <a:lstStyle>
            <a:lvl1pPr marL="0" indent="0" algn="ctr">
              <a:buNone/>
              <a:defRPr lang="en-US" sz="2000" smtClean="0">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KICK-OFF</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userDrawn="1">
            <p:extLst>
              <p:ext uri="{D42A27DB-BD31-4B8C-83A1-F6EECF244321}">
                <p14:modId xmlns:p14="http://schemas.microsoft.com/office/powerpoint/2010/main" val="3304685324"/>
              </p:ext>
            </p:extLst>
          </p:nvPr>
        </p:nvGraphicFramePr>
        <p:xfrm>
          <a:off x="736456" y="3389376"/>
          <a:ext cx="7696200" cy="987552"/>
        </p:xfrm>
        <a:graphic>
          <a:graphicData uri="http://schemas.openxmlformats.org/drawingml/2006/table">
            <a:tbl>
              <a:tblPr>
                <a:tableStyleId>{5C22544A-7EE6-4342-B048-85BDC9FD1C3A}</a:tableStyleId>
              </a:tblPr>
              <a:tblGrid>
                <a:gridCol w="7696200">
                  <a:extLst>
                    <a:ext uri="{9D8B030D-6E8A-4147-A177-3AD203B41FA5}">
                      <a16:colId xmlns:a16="http://schemas.microsoft.com/office/drawing/2014/main" val="2138946036"/>
                    </a:ext>
                  </a:extLst>
                </a:gridCol>
              </a:tblGrid>
              <a:tr h="0">
                <a:tc>
                  <a:txBody>
                    <a:bodyPr/>
                    <a:lstStyle/>
                    <a:p>
                      <a:pPr marL="0" marR="0" algn="ctr">
                        <a:lnSpc>
                          <a:spcPct val="90000"/>
                        </a:lnSpc>
                        <a:spcBef>
                          <a:spcPts val="0"/>
                        </a:spcBef>
                        <a:spcAft>
                          <a:spcPts val="0"/>
                        </a:spcAft>
                      </a:pPr>
                      <a:r>
                        <a:rPr lang="en-US" sz="3600" dirty="0">
                          <a:effectLst/>
                        </a:rPr>
                        <a:t>GIFT:  Scalability, Interoperability     and Content Creation</a:t>
                      </a:r>
                      <a:endParaRPr lang="en-US"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118745" marR="118745" marT="0" marB="0">
                    <a:noFill/>
                  </a:tcPr>
                </a:tc>
                <a:extLst>
                  <a:ext uri="{0D108BD9-81ED-4DB2-BD59-A6C34878D82A}">
                    <a16:rowId xmlns:a16="http://schemas.microsoft.com/office/drawing/2014/main" val="3850106833"/>
                  </a:ext>
                </a:extLst>
              </a:tr>
            </a:tbl>
          </a:graphicData>
        </a:graphic>
      </p:graphicFrame>
      <p:pic>
        <p:nvPicPr>
          <p:cNvPr id="17" name="Picture 4" descr="N:\Synaptic Sparks\Branding\SSI Full Color Plain.png"/>
          <p:cNvPicPr>
            <a:picLocks noChangeAspect="1" noChangeArrowheads="1"/>
          </p:cNvPicPr>
          <p:nvPr userDrawn="1"/>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7036" y="304800"/>
            <a:ext cx="1686984" cy="6668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eamorlando.org/wp-content/uploads/2014/01/sttc_coin_front1-300x300.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48600" y="366479"/>
            <a:ext cx="605192" cy="605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1F15F-74C0-428F-BF03-53AA0347698A}" type="datetimeFigureOut">
              <a:rPr lang="en-US" smtClean="0"/>
              <a:t>5/16/19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1F15F-74C0-428F-BF03-53AA0347698A}" type="datetimeFigureOut">
              <a:rPr lang="en-US" smtClean="0"/>
              <a:t>5/16/19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51F15F-74C0-428F-BF03-53AA0347698A}" type="datetimeFigureOut">
              <a:rPr lang="en-US" smtClean="0"/>
              <a:t>5/16/19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F51F15F-74C0-428F-BF03-53AA0347698A}" type="datetimeFigureOut">
              <a:rPr lang="en-US" smtClean="0"/>
              <a:t>5/16/19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ADCAEFF-4B30-4290-B145-C33F3B70BEF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1F15F-74C0-428F-BF03-53AA0347698A}" type="datetimeFigureOut">
              <a:rPr lang="en-US" smtClean="0"/>
              <a:t>5/16/19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ADCAEFF-4B30-4290-B145-C33F3B70BEF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6F51F15F-74C0-428F-BF03-53AA0347698A}" type="datetimeFigureOut">
              <a:rPr lang="en-US" smtClean="0"/>
              <a:t>5/16/19</a:t>
            </a:fld>
            <a:endParaRPr lang="en-US"/>
          </a:p>
        </p:txBody>
      </p:sp>
      <p:sp>
        <p:nvSpPr>
          <p:cNvPr id="7" name="Slide Number Placeholder 6"/>
          <p:cNvSpPr>
            <a:spLocks noGrp="1"/>
          </p:cNvSpPr>
          <p:nvPr>
            <p:ph type="sldNum" sz="quarter" idx="12"/>
          </p:nvPr>
        </p:nvSpPr>
        <p:spPr/>
        <p:txBody>
          <a:bodyPr/>
          <a:lstStyle/>
          <a:p>
            <a:fld id="{4ADCAEFF-4B30-4290-B145-C33F3B70BEF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F51F15F-74C0-428F-BF03-53AA0347698A}" type="datetimeFigureOut">
              <a:rPr lang="en-US" smtClean="0"/>
              <a:t>5/16/19</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DCAEFF-4B30-4290-B145-C33F3B70BEF1}"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BAE06-B9CB-4B7E-BC10-EDA5BC58932B}" type="datetimeFigureOut">
              <a:rPr lang="en-US" smtClean="0"/>
              <a:t>5/16/19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7C07D-7BA2-4081-808D-F7538C8C0487}" type="slidenum">
              <a:rPr lang="en-US" smtClean="0"/>
              <a:t>‹#›</a:t>
            </a:fld>
            <a:endParaRPr lang="en-US"/>
          </a:p>
        </p:txBody>
      </p:sp>
    </p:spTree>
    <p:extLst>
      <p:ext uri="{BB962C8B-B14F-4D97-AF65-F5344CB8AC3E}">
        <p14:creationId xmlns:p14="http://schemas.microsoft.com/office/powerpoint/2010/main" val="1747499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test.mosquitto.org/" TargetMode="External"/><Relationship Id="rId3" Type="http://schemas.openxmlformats.org/officeDocument/2006/relationships/hyperlink" Target="https://www.vive.com/us/" TargetMode="External"/><Relationship Id="rId7" Type="http://schemas.openxmlformats.org/officeDocument/2006/relationships/hyperlink" Target="https://pulsesensor.com/pages/installing-our-playground-for-pulsesensor-arduino" TargetMode="External"/><Relationship Id="rId2" Type="http://schemas.openxmlformats.org/officeDocument/2006/relationships/hyperlink" Target="https://unity.com/" TargetMode="External"/><Relationship Id="rId1" Type="http://schemas.openxmlformats.org/officeDocument/2006/relationships/slideLayout" Target="../slideLayouts/slideLayout2.xml"/><Relationship Id="rId6" Type="http://schemas.openxmlformats.org/officeDocument/2006/relationships/hyperlink" Target="https://www.deviceplus.com/how-tos/arduino-guide/arduino-long-range-communication-tutorial-lorenz-shield/" TargetMode="External"/><Relationship Id="rId5" Type="http://schemas.openxmlformats.org/officeDocument/2006/relationships/hyperlink" Target="https://www.deviceplus.com/how-tos/arduino-guide/entry_002/" TargetMode="External"/><Relationship Id="rId4" Type="http://schemas.openxmlformats.org/officeDocument/2006/relationships/hyperlink" Target="https://www.deviceplus.com/how-tos/arduino-guide/entry019/"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ev.cassproject.org/" TargetMode="External"/><Relationship Id="rId3" Type="http://schemas.openxmlformats.org/officeDocument/2006/relationships/hyperlink" Target="https://github.com/cassproject/schema.cassproject.org" TargetMode="External"/><Relationship Id="rId7" Type="http://schemas.openxmlformats.org/officeDocument/2006/relationships/hyperlink" Target="https://sandbox.cassproject.org/" TargetMode="External"/><Relationship Id="rId2" Type="http://schemas.openxmlformats.org/officeDocument/2006/relationships/hyperlink" Target="https://cassproject.slack.com/" TargetMode="External"/><Relationship Id="rId1" Type="http://schemas.openxmlformats.org/officeDocument/2006/relationships/slideLayout" Target="../slideLayouts/slideLayout2.xml"/><Relationship Id="rId6" Type="http://schemas.openxmlformats.org/officeDocument/2006/relationships/hyperlink" Target="https://docs.google.com/a/eduworks.com/forms/viewform?bc=transparent&amp;embedded=true&amp;f=Arial%252C%2BVerdana%252C%2Bsans-serif&amp;hl=en&amp;htc=%2523666666&amp;id=1BMaboapV0IaS8iGnCJut2obPZ9y3CWkxXuvy-7krcgE&amp;lc=%2523003965&amp;pli=1&amp;tc=%2523444444&amp;ttl=0" TargetMode="External"/><Relationship Id="rId5" Type="http://schemas.openxmlformats.org/officeDocument/2006/relationships/hyperlink" Target="https://github.com/cassproject/devs.cassproject.org" TargetMode="External"/><Relationship Id="rId4" Type="http://schemas.openxmlformats.org/officeDocument/2006/relationships/hyperlink" Target="https://github.com/cassproject/docs.cassproject.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p:nvPr/>
        </p:nvSpPr>
        <p:spPr>
          <a:xfrm>
            <a:off x="2347604" y="6065868"/>
            <a:ext cx="4448792"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endParaRPr lang="en-US" dirty="0"/>
          </a:p>
          <a:p>
            <a:pPr algn="ctr"/>
            <a:r>
              <a:rPr lang="en-US" dirty="0"/>
              <a:t>GIFTSym7 - Paper #17 Presentation</a:t>
            </a:r>
            <a:endParaRPr lang="pl-PL" dirty="0"/>
          </a:p>
        </p:txBody>
      </p:sp>
      <p:sp>
        <p:nvSpPr>
          <p:cNvPr id="284" name="Shape 284"/>
          <p:cNvSpPr>
            <a:spLocks noGrp="1"/>
          </p:cNvSpPr>
          <p:nvPr>
            <p:ph type="subTitle" sz="quarter" idx="1"/>
          </p:nvPr>
        </p:nvSpPr>
        <p:spPr>
          <a:xfrm>
            <a:off x="1258863" y="4689295"/>
            <a:ext cx="6545176" cy="457201"/>
          </a:xfrm>
          <a:prstGeom prst="rect">
            <a:avLst/>
          </a:prstGeom>
        </p:spPr>
        <p:txBody>
          <a:bodyPr>
            <a:normAutofit/>
          </a:bodyPr>
          <a:lstStyle>
            <a:lvl1pPr defTabSz="886968">
              <a:defRPr sz="1746" spc="291"/>
            </a:lvl1pPr>
          </a:lstStyle>
          <a:p>
            <a:r>
              <a:rPr lang="en-US" dirty="0"/>
              <a:t>May 17 – GIFTSym7 – Day 2</a:t>
            </a:r>
            <a:endParaRPr dirty="0"/>
          </a:p>
        </p:txBody>
      </p:sp>
      <p:sp>
        <p:nvSpPr>
          <p:cNvPr id="285" name="Shape 285"/>
          <p:cNvSpPr>
            <a:spLocks noGrp="1"/>
          </p:cNvSpPr>
          <p:nvPr>
            <p:ph type="ctrTitle"/>
          </p:nvPr>
        </p:nvSpPr>
        <p:spPr>
          <a:xfrm>
            <a:off x="604703" y="3352800"/>
            <a:ext cx="7853497" cy="990600"/>
          </a:xfrm>
          <a:prstGeom prst="rect">
            <a:avLst/>
          </a:prstGeom>
        </p:spPr>
        <p:txBody>
          <a:bodyPr>
            <a:noAutofit/>
          </a:bodyPr>
          <a:lstStyle/>
          <a:p>
            <a:pPr defTabSz="512063">
              <a:lnSpc>
                <a:spcPct val="90000"/>
              </a:lnSpc>
              <a:defRPr sz="2016" cap="none">
                <a:solidFill>
                  <a:srgbClr val="000000"/>
                </a:solidFill>
                <a:latin typeface="Century Gothic"/>
                <a:ea typeface="Century Gothic"/>
                <a:cs typeface="Century Gothic"/>
                <a:sym typeface="Century Gothic"/>
              </a:defRPr>
            </a:pPr>
            <a:r>
              <a:rPr lang="en-US" sz="2000" cap="none" dirty="0">
                <a:sym typeface="Century Gothic"/>
              </a:rPr>
              <a:t>Integrating GIFT, Competencies, Virtual Reality, and Biometrics to Present Training Perspectives on Gauging Current Squad Capability</a:t>
            </a:r>
          </a:p>
        </p:txBody>
      </p:sp>
    </p:spTree>
    <p:extLst>
      <p:ext uri="{BB962C8B-B14F-4D97-AF65-F5344CB8AC3E}">
        <p14:creationId xmlns:p14="http://schemas.microsoft.com/office/powerpoint/2010/main" val="152741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D695-3521-1249-829E-5FAE0631C2B2}"/>
              </a:ext>
            </a:extLst>
          </p:cNvPr>
          <p:cNvSpPr>
            <a:spLocks noGrp="1"/>
          </p:cNvSpPr>
          <p:nvPr>
            <p:ph type="title"/>
          </p:nvPr>
        </p:nvSpPr>
        <p:spPr/>
        <p:txBody>
          <a:bodyPr/>
          <a:lstStyle/>
          <a:p>
            <a:r>
              <a:rPr lang="en-US" dirty="0"/>
              <a:t>PROJECT DETAILS</a:t>
            </a:r>
          </a:p>
        </p:txBody>
      </p:sp>
      <p:sp>
        <p:nvSpPr>
          <p:cNvPr id="3" name="Content Placeholder 2">
            <a:extLst>
              <a:ext uri="{FF2B5EF4-FFF2-40B4-BE49-F238E27FC236}">
                <a16:creationId xmlns:a16="http://schemas.microsoft.com/office/drawing/2014/main" id="{38E15689-764E-F844-9CF4-2820ED2537B4}"/>
              </a:ext>
            </a:extLst>
          </p:cNvPr>
          <p:cNvSpPr>
            <a:spLocks noGrp="1"/>
          </p:cNvSpPr>
          <p:nvPr>
            <p:ph idx="1"/>
          </p:nvPr>
        </p:nvSpPr>
        <p:spPr>
          <a:xfrm>
            <a:off x="457200" y="1752600"/>
            <a:ext cx="8229600" cy="5105400"/>
          </a:xfrm>
        </p:spPr>
        <p:txBody>
          <a:bodyPr>
            <a:normAutofit/>
          </a:bodyPr>
          <a:lstStyle/>
          <a:p>
            <a:r>
              <a:rPr lang="en-US" dirty="0"/>
              <a:t>IOT Devices (Sensors and Indicators)</a:t>
            </a:r>
          </a:p>
          <a:p>
            <a:pPr lvl="1"/>
            <a:r>
              <a:rPr lang="en-US" dirty="0"/>
              <a:t>LEDs – Visual Indicators of Progress, Danger, Heartrate</a:t>
            </a:r>
          </a:p>
          <a:p>
            <a:pPr lvl="1"/>
            <a:r>
              <a:rPr lang="en-US" dirty="0"/>
              <a:t>Pulse Sensor – Cheap, but Effective When Operational</a:t>
            </a:r>
          </a:p>
          <a:p>
            <a:pPr lvl="1"/>
            <a:r>
              <a:rPr lang="en-US" dirty="0"/>
              <a:t>Haptic Motors – Turns Sensation of Touch into Information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A computer sitting on a wooden table&#10;&#10;Description automatically generated">
            <a:extLst>
              <a:ext uri="{FF2B5EF4-FFF2-40B4-BE49-F238E27FC236}">
                <a16:creationId xmlns:a16="http://schemas.microsoft.com/office/drawing/2014/main" id="{2730398A-27FB-0143-B464-CC9D22D03B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962401"/>
            <a:ext cx="3429000" cy="1931525"/>
          </a:xfrm>
          <a:prstGeom prst="rect">
            <a:avLst/>
          </a:prstGeom>
          <a:ln>
            <a:solidFill>
              <a:schemeClr val="tx1"/>
            </a:solidFill>
          </a:ln>
        </p:spPr>
      </p:pic>
      <p:pic>
        <p:nvPicPr>
          <p:cNvPr id="8" name="Picture 7" descr="An open computer sitting on a wooden table&#10;&#10;Description automatically generated">
            <a:extLst>
              <a:ext uri="{FF2B5EF4-FFF2-40B4-BE49-F238E27FC236}">
                <a16:creationId xmlns:a16="http://schemas.microsoft.com/office/drawing/2014/main" id="{6ACD1069-BAE0-8046-AC49-030435CD20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962400"/>
            <a:ext cx="2575368" cy="1931526"/>
          </a:xfrm>
          <a:prstGeom prst="rect">
            <a:avLst/>
          </a:prstGeom>
          <a:ln>
            <a:solidFill>
              <a:schemeClr val="tx1"/>
            </a:solidFill>
          </a:ln>
        </p:spPr>
      </p:pic>
      <p:pic>
        <p:nvPicPr>
          <p:cNvPr id="10" name="Picture 9">
            <a:extLst>
              <a:ext uri="{FF2B5EF4-FFF2-40B4-BE49-F238E27FC236}">
                <a16:creationId xmlns:a16="http://schemas.microsoft.com/office/drawing/2014/main" id="{E94DE030-76C4-3447-AFC2-C02E196CA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600" y="3962399"/>
            <a:ext cx="2743200" cy="1931525"/>
          </a:xfrm>
          <a:prstGeom prst="rect">
            <a:avLst/>
          </a:prstGeom>
          <a:ln>
            <a:solidFill>
              <a:schemeClr val="tx1"/>
            </a:solidFill>
          </a:ln>
        </p:spPr>
      </p:pic>
    </p:spTree>
    <p:extLst>
      <p:ext uri="{BB962C8B-B14F-4D97-AF65-F5344CB8AC3E}">
        <p14:creationId xmlns:p14="http://schemas.microsoft.com/office/powerpoint/2010/main" val="46095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D695-3521-1249-829E-5FAE0631C2B2}"/>
              </a:ext>
            </a:extLst>
          </p:cNvPr>
          <p:cNvSpPr>
            <a:spLocks noGrp="1"/>
          </p:cNvSpPr>
          <p:nvPr>
            <p:ph type="title"/>
          </p:nvPr>
        </p:nvSpPr>
        <p:spPr/>
        <p:txBody>
          <a:bodyPr/>
          <a:lstStyle/>
          <a:p>
            <a:r>
              <a:rPr lang="en-US" dirty="0"/>
              <a:t>PROJECT DETAILS</a:t>
            </a:r>
          </a:p>
        </p:txBody>
      </p:sp>
      <p:sp>
        <p:nvSpPr>
          <p:cNvPr id="3" name="Content Placeholder 2">
            <a:extLst>
              <a:ext uri="{FF2B5EF4-FFF2-40B4-BE49-F238E27FC236}">
                <a16:creationId xmlns:a16="http://schemas.microsoft.com/office/drawing/2014/main" id="{38E15689-764E-F844-9CF4-2820ED2537B4}"/>
              </a:ext>
            </a:extLst>
          </p:cNvPr>
          <p:cNvSpPr>
            <a:spLocks noGrp="1"/>
          </p:cNvSpPr>
          <p:nvPr>
            <p:ph idx="1"/>
          </p:nvPr>
        </p:nvSpPr>
        <p:spPr>
          <a:xfrm>
            <a:off x="457200" y="1752600"/>
            <a:ext cx="8229600" cy="5105400"/>
          </a:xfrm>
        </p:spPr>
        <p:txBody>
          <a:bodyPr>
            <a:normAutofit/>
          </a:bodyPr>
          <a:lstStyle/>
          <a:p>
            <a:r>
              <a:rPr lang="en-US" dirty="0"/>
              <a:t>Unity Scenario</a:t>
            </a:r>
          </a:p>
          <a:p>
            <a:pPr lvl="1"/>
            <a:r>
              <a:rPr lang="en-US" dirty="0"/>
              <a:t>CASS Goals Hardcoded for Simplicity</a:t>
            </a:r>
          </a:p>
          <a:p>
            <a:pPr lvl="2"/>
            <a:r>
              <a:rPr lang="en-US" dirty="0"/>
              <a:t>Proved UnityWebRequest /REST calls from GIFT can dynamically access CASS data</a:t>
            </a:r>
          </a:p>
          <a:p>
            <a:pPr lvl="1"/>
            <a:r>
              <a:rPr lang="en-US" dirty="0"/>
              <a:t>Biometrics Data Passed to Mosquitto Server</a:t>
            </a:r>
          </a:p>
          <a:p>
            <a:pPr lvl="2"/>
            <a:r>
              <a:rPr lang="en-US" dirty="0"/>
              <a:t>Messages *sometimes* made it to or from sensors – would require more powerful server and safety critical pub/sub</a:t>
            </a:r>
          </a:p>
        </p:txBody>
      </p:sp>
      <p:pic>
        <p:nvPicPr>
          <p:cNvPr id="5" name="Picture 4" descr="A large building with palm trees&#10;&#10;Description automatically generated">
            <a:extLst>
              <a:ext uri="{FF2B5EF4-FFF2-40B4-BE49-F238E27FC236}">
                <a16:creationId xmlns:a16="http://schemas.microsoft.com/office/drawing/2014/main" id="{8EF43DA3-B83A-EF4F-8721-AEFFB188DE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19600"/>
            <a:ext cx="3048000" cy="1714500"/>
          </a:xfrm>
          <a:prstGeom prst="rect">
            <a:avLst/>
          </a:prstGeom>
          <a:ln>
            <a:solidFill>
              <a:schemeClr val="tx1"/>
            </a:solidFill>
          </a:ln>
        </p:spPr>
      </p:pic>
      <p:pic>
        <p:nvPicPr>
          <p:cNvPr id="8" name="Picture 7" descr="A large room&#10;&#10;Description automatically generated">
            <a:extLst>
              <a:ext uri="{FF2B5EF4-FFF2-40B4-BE49-F238E27FC236}">
                <a16:creationId xmlns:a16="http://schemas.microsoft.com/office/drawing/2014/main" id="{E0AE6F4E-1184-DA40-B9A0-04C2FC654C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4419600"/>
            <a:ext cx="3048000" cy="1714500"/>
          </a:xfrm>
          <a:prstGeom prst="rect">
            <a:avLst/>
          </a:prstGeom>
          <a:ln>
            <a:solidFill>
              <a:schemeClr val="tx1"/>
            </a:solidFill>
          </a:ln>
        </p:spPr>
      </p:pic>
      <p:pic>
        <p:nvPicPr>
          <p:cNvPr id="10" name="Picture 9" descr="A picture containing building, sky, outdoor, skating&#10;&#10;Description automatically generated">
            <a:extLst>
              <a:ext uri="{FF2B5EF4-FFF2-40B4-BE49-F238E27FC236}">
                <a16:creationId xmlns:a16="http://schemas.microsoft.com/office/drawing/2014/main" id="{54F88F7D-24E7-3C4C-9419-95443B398D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4419600"/>
            <a:ext cx="3048000" cy="1714500"/>
          </a:xfrm>
          <a:prstGeom prst="rect">
            <a:avLst/>
          </a:prstGeom>
          <a:ln>
            <a:solidFill>
              <a:schemeClr val="tx1"/>
            </a:solidFill>
          </a:ln>
        </p:spPr>
      </p:pic>
    </p:spTree>
    <p:extLst>
      <p:ext uri="{BB962C8B-B14F-4D97-AF65-F5344CB8AC3E}">
        <p14:creationId xmlns:p14="http://schemas.microsoft.com/office/powerpoint/2010/main" val="160303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t>Author and Presenter Introduction</a:t>
            </a:r>
          </a:p>
          <a:p>
            <a:pPr lvl="1"/>
            <a:r>
              <a:rPr lang="en-US" dirty="0"/>
              <a:t>Zach Heylmun, Mike Kalaf, Chris Meyer, Christofer Padilla, Lucy Woodman</a:t>
            </a:r>
          </a:p>
          <a:p>
            <a:r>
              <a:rPr lang="en-US" dirty="0"/>
              <a:t>Project Summary</a:t>
            </a:r>
          </a:p>
          <a:p>
            <a:r>
              <a:rPr lang="en-US" dirty="0"/>
              <a:t>Project Details</a:t>
            </a:r>
          </a:p>
          <a:p>
            <a:pPr lvl="1"/>
            <a:r>
              <a:rPr lang="en-US" dirty="0"/>
              <a:t>GIFT, CASS, Communication Servers, VR, and IOT Devices</a:t>
            </a:r>
          </a:p>
          <a:p>
            <a:r>
              <a:rPr lang="en-US" dirty="0">
                <a:solidFill>
                  <a:srgbClr val="00B050"/>
                </a:solidFill>
              </a:rPr>
              <a:t>New GIFT Adaptive Tutoring Principals</a:t>
            </a:r>
          </a:p>
          <a:p>
            <a:r>
              <a:rPr lang="en-US" dirty="0"/>
              <a:t>Conclusions and Future Work</a:t>
            </a:r>
          </a:p>
          <a:p>
            <a:r>
              <a:rPr lang="en-US" dirty="0"/>
              <a:t>DIY References and Contact Information</a:t>
            </a:r>
          </a:p>
        </p:txBody>
      </p:sp>
    </p:spTree>
    <p:extLst>
      <p:ext uri="{BB962C8B-B14F-4D97-AF65-F5344CB8AC3E}">
        <p14:creationId xmlns:p14="http://schemas.microsoft.com/office/powerpoint/2010/main" val="182817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1AC3-1BCD-D847-B198-C5E77A992DCB}"/>
              </a:ext>
            </a:extLst>
          </p:cNvPr>
          <p:cNvSpPr>
            <a:spLocks noGrp="1"/>
          </p:cNvSpPr>
          <p:nvPr>
            <p:ph type="title"/>
          </p:nvPr>
        </p:nvSpPr>
        <p:spPr/>
        <p:txBody>
          <a:bodyPr>
            <a:normAutofit fontScale="90000"/>
          </a:bodyPr>
          <a:lstStyle/>
          <a:p>
            <a:r>
              <a:rPr lang="en-US" dirty="0"/>
              <a:t>New GIFT Adaptive Tutoring Principles</a:t>
            </a:r>
          </a:p>
        </p:txBody>
      </p:sp>
      <p:sp>
        <p:nvSpPr>
          <p:cNvPr id="3" name="Content Placeholder 2">
            <a:extLst>
              <a:ext uri="{FF2B5EF4-FFF2-40B4-BE49-F238E27FC236}">
                <a16:creationId xmlns:a16="http://schemas.microsoft.com/office/drawing/2014/main" id="{E1C1AF17-DEC0-0E4C-979B-E03B7FB55A99}"/>
              </a:ext>
            </a:extLst>
          </p:cNvPr>
          <p:cNvSpPr>
            <a:spLocks noGrp="1"/>
          </p:cNvSpPr>
          <p:nvPr>
            <p:ph idx="1"/>
          </p:nvPr>
        </p:nvSpPr>
        <p:spPr/>
        <p:txBody>
          <a:bodyPr/>
          <a:lstStyle/>
          <a:p>
            <a:r>
              <a:rPr lang="en-US" dirty="0"/>
              <a:t>Current GIFT Capabilities with Training Scenarios</a:t>
            </a:r>
          </a:p>
          <a:p>
            <a:pPr lvl="1"/>
            <a:r>
              <a:rPr lang="en-US" dirty="0"/>
              <a:t>Assessments, Tasks, Concepts, Conditions, Transitions, Strategies</a:t>
            </a:r>
          </a:p>
        </p:txBody>
      </p:sp>
      <p:pic>
        <p:nvPicPr>
          <p:cNvPr id="4" name="Picture 3" descr="A screenshot of a computer&#10;&#10;Description automatically generated">
            <a:extLst>
              <a:ext uri="{FF2B5EF4-FFF2-40B4-BE49-F238E27FC236}">
                <a16:creationId xmlns:a16="http://schemas.microsoft.com/office/drawing/2014/main" id="{376178E9-8EAD-7D46-821A-0A1343E466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496" y="3056038"/>
            <a:ext cx="6400800" cy="3276600"/>
          </a:xfrm>
          <a:prstGeom prst="rect">
            <a:avLst/>
          </a:prstGeom>
          <a:ln>
            <a:solidFill>
              <a:schemeClr val="tx1"/>
            </a:solidFill>
          </a:ln>
        </p:spPr>
      </p:pic>
      <p:pic>
        <p:nvPicPr>
          <p:cNvPr id="5" name="Picture 4" descr="A screenshot of a cell phone&#10;&#10;Description automatically generated">
            <a:extLst>
              <a:ext uri="{FF2B5EF4-FFF2-40B4-BE49-F238E27FC236}">
                <a16:creationId xmlns:a16="http://schemas.microsoft.com/office/drawing/2014/main" id="{4E31B411-6295-EB4F-98F6-37A074B7CF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864" y="4495800"/>
            <a:ext cx="6962108" cy="1998570"/>
          </a:xfrm>
          <a:prstGeom prst="rect">
            <a:avLst/>
          </a:prstGeom>
          <a:ln>
            <a:solidFill>
              <a:schemeClr val="tx1"/>
            </a:solidFill>
          </a:ln>
        </p:spPr>
      </p:pic>
      <p:cxnSp>
        <p:nvCxnSpPr>
          <p:cNvPr id="6" name="Straight Connector 5">
            <a:extLst>
              <a:ext uri="{FF2B5EF4-FFF2-40B4-BE49-F238E27FC236}">
                <a16:creationId xmlns:a16="http://schemas.microsoft.com/office/drawing/2014/main" id="{969B7360-B611-AD4A-B0EA-7804F48F8EF1}"/>
              </a:ext>
            </a:extLst>
          </p:cNvPr>
          <p:cNvCxnSpPr/>
          <p:nvPr/>
        </p:nvCxnSpPr>
        <p:spPr>
          <a:xfrm>
            <a:off x="425496" y="6332638"/>
            <a:ext cx="1321368" cy="16173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3411641-4038-844A-AC8C-8BD417970E26}"/>
              </a:ext>
            </a:extLst>
          </p:cNvPr>
          <p:cNvCxnSpPr>
            <a:cxnSpLocks/>
          </p:cNvCxnSpPr>
          <p:nvPr/>
        </p:nvCxnSpPr>
        <p:spPr>
          <a:xfrm>
            <a:off x="6826296" y="3056038"/>
            <a:ext cx="1882676" cy="1439762"/>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B905972-90D1-E949-B88B-80FB3944A85D}"/>
              </a:ext>
            </a:extLst>
          </p:cNvPr>
          <p:cNvCxnSpPr>
            <a:cxnSpLocks/>
          </p:cNvCxnSpPr>
          <p:nvPr/>
        </p:nvCxnSpPr>
        <p:spPr>
          <a:xfrm>
            <a:off x="425496" y="3056038"/>
            <a:ext cx="1321368" cy="14397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679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1AC3-1BCD-D847-B198-C5E77A992DCB}"/>
              </a:ext>
            </a:extLst>
          </p:cNvPr>
          <p:cNvSpPr>
            <a:spLocks noGrp="1"/>
          </p:cNvSpPr>
          <p:nvPr>
            <p:ph type="title"/>
          </p:nvPr>
        </p:nvSpPr>
        <p:spPr/>
        <p:txBody>
          <a:bodyPr>
            <a:normAutofit fontScale="90000"/>
          </a:bodyPr>
          <a:lstStyle/>
          <a:p>
            <a:r>
              <a:rPr lang="en-US" dirty="0"/>
              <a:t>New GIFT Adaptive Tutoring Principles</a:t>
            </a:r>
          </a:p>
        </p:txBody>
      </p:sp>
      <p:sp>
        <p:nvSpPr>
          <p:cNvPr id="3" name="Content Placeholder 2">
            <a:extLst>
              <a:ext uri="{FF2B5EF4-FFF2-40B4-BE49-F238E27FC236}">
                <a16:creationId xmlns:a16="http://schemas.microsoft.com/office/drawing/2014/main" id="{E1C1AF17-DEC0-0E4C-979B-E03B7FB55A99}"/>
              </a:ext>
            </a:extLst>
          </p:cNvPr>
          <p:cNvSpPr>
            <a:spLocks noGrp="1"/>
          </p:cNvSpPr>
          <p:nvPr>
            <p:ph idx="1"/>
          </p:nvPr>
        </p:nvSpPr>
        <p:spPr/>
        <p:txBody>
          <a:bodyPr/>
          <a:lstStyle/>
          <a:p>
            <a:r>
              <a:rPr lang="en-US" dirty="0"/>
              <a:t>Future GIFT Capabilities with Training Scenarios and Adaptive Training</a:t>
            </a:r>
          </a:p>
          <a:p>
            <a:pPr lvl="1"/>
            <a:endParaRPr lang="en-US" dirty="0"/>
          </a:p>
          <a:p>
            <a:pPr lvl="1"/>
            <a:r>
              <a:rPr lang="en-US" dirty="0"/>
              <a:t>Individual and Squad Assessments</a:t>
            </a:r>
          </a:p>
          <a:p>
            <a:pPr lvl="1"/>
            <a:r>
              <a:rPr lang="en-US" dirty="0"/>
              <a:t>Competencies / Masteries and Gauging Squad Lethality as a Modernization Priority</a:t>
            </a:r>
          </a:p>
          <a:p>
            <a:pPr lvl="1"/>
            <a:r>
              <a:rPr lang="en-US" dirty="0"/>
              <a:t>Training Tailored and Adapting to Individual / Squad Needs</a:t>
            </a:r>
          </a:p>
          <a:p>
            <a:pPr lvl="1"/>
            <a:r>
              <a:rPr lang="en-US" dirty="0"/>
              <a:t>Courses Containing a “Game Master” Controller in the GIFT Environment</a:t>
            </a:r>
          </a:p>
          <a:p>
            <a:pPr lvl="1"/>
            <a:r>
              <a:rPr lang="en-US" dirty="0"/>
              <a:t>Multiplayer Assessments with Tailored Training Content in a Real-Time Experiment</a:t>
            </a:r>
          </a:p>
        </p:txBody>
      </p:sp>
    </p:spTree>
    <p:extLst>
      <p:ext uri="{BB962C8B-B14F-4D97-AF65-F5344CB8AC3E}">
        <p14:creationId xmlns:p14="http://schemas.microsoft.com/office/powerpoint/2010/main" val="51589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t>Author and Presenter Introduction</a:t>
            </a:r>
          </a:p>
          <a:p>
            <a:pPr lvl="1"/>
            <a:r>
              <a:rPr lang="en-US" dirty="0"/>
              <a:t>Zach Heylmun, Mike Kalaf, Chris Meyer, Christofer Padilla, Lucy Woodman</a:t>
            </a:r>
          </a:p>
          <a:p>
            <a:r>
              <a:rPr lang="en-US" dirty="0"/>
              <a:t>Project Summary</a:t>
            </a:r>
          </a:p>
          <a:p>
            <a:r>
              <a:rPr lang="en-US" dirty="0"/>
              <a:t>Project Details</a:t>
            </a:r>
          </a:p>
          <a:p>
            <a:pPr lvl="1"/>
            <a:r>
              <a:rPr lang="en-US" dirty="0"/>
              <a:t>GIFT, CASS, Communication Servers, VR, and IOT Devices</a:t>
            </a:r>
          </a:p>
          <a:p>
            <a:r>
              <a:rPr lang="en-US" dirty="0"/>
              <a:t>New GIFT Adaptive Tutoring Principals</a:t>
            </a:r>
          </a:p>
          <a:p>
            <a:r>
              <a:rPr lang="en-US" dirty="0">
                <a:solidFill>
                  <a:srgbClr val="00B050"/>
                </a:solidFill>
              </a:rPr>
              <a:t>Conclusions and Future Work</a:t>
            </a:r>
          </a:p>
          <a:p>
            <a:r>
              <a:rPr lang="en-US" dirty="0"/>
              <a:t>DIY References and Contact Information</a:t>
            </a:r>
          </a:p>
        </p:txBody>
      </p:sp>
    </p:spTree>
    <p:extLst>
      <p:ext uri="{BB962C8B-B14F-4D97-AF65-F5344CB8AC3E}">
        <p14:creationId xmlns:p14="http://schemas.microsoft.com/office/powerpoint/2010/main" val="300398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DA3A-D6CC-7B4A-84BC-7DB8843F752B}"/>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47D7CA27-F61B-6B4C-97B4-A04A64410CE7}"/>
              </a:ext>
            </a:extLst>
          </p:cNvPr>
          <p:cNvSpPr>
            <a:spLocks noGrp="1"/>
          </p:cNvSpPr>
          <p:nvPr>
            <p:ph idx="1"/>
          </p:nvPr>
        </p:nvSpPr>
        <p:spPr/>
        <p:txBody>
          <a:bodyPr/>
          <a:lstStyle/>
          <a:p>
            <a:r>
              <a:rPr lang="en-US" dirty="0"/>
              <a:t>Completed Breadth-First Integration Between:</a:t>
            </a:r>
          </a:p>
          <a:p>
            <a:pPr lvl="1"/>
            <a:r>
              <a:rPr lang="en-US" dirty="0"/>
              <a:t>GIFT</a:t>
            </a:r>
          </a:p>
          <a:p>
            <a:pPr lvl="1"/>
            <a:r>
              <a:rPr lang="en-US" dirty="0"/>
              <a:t>CASS</a:t>
            </a:r>
          </a:p>
          <a:p>
            <a:pPr lvl="1"/>
            <a:r>
              <a:rPr lang="en-US" dirty="0"/>
              <a:t>New Communication Server</a:t>
            </a:r>
          </a:p>
          <a:p>
            <a:pPr lvl="1"/>
            <a:r>
              <a:rPr lang="en-US" dirty="0"/>
              <a:t>IOT Devices</a:t>
            </a:r>
          </a:p>
          <a:p>
            <a:pPr lvl="1"/>
            <a:r>
              <a:rPr lang="en-US" dirty="0"/>
              <a:t>Unity External Application</a:t>
            </a:r>
          </a:p>
        </p:txBody>
      </p:sp>
      <p:pic>
        <p:nvPicPr>
          <p:cNvPr id="4" name="Picture 3">
            <a:extLst>
              <a:ext uri="{FF2B5EF4-FFF2-40B4-BE49-F238E27FC236}">
                <a16:creationId xmlns:a16="http://schemas.microsoft.com/office/drawing/2014/main" id="{5F45F148-BD68-8443-A3F0-0F04CB4D22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29" y="4191000"/>
            <a:ext cx="3276600" cy="2463800"/>
          </a:xfrm>
          <a:prstGeom prst="rect">
            <a:avLst/>
          </a:prstGeom>
          <a:ln>
            <a:solidFill>
              <a:schemeClr val="tx1"/>
            </a:solidFill>
          </a:ln>
        </p:spPr>
      </p:pic>
      <p:pic>
        <p:nvPicPr>
          <p:cNvPr id="5" name="Picture 4" descr="A large room&#10;&#10;Description automatically generated">
            <a:extLst>
              <a:ext uri="{FF2B5EF4-FFF2-40B4-BE49-F238E27FC236}">
                <a16:creationId xmlns:a16="http://schemas.microsoft.com/office/drawing/2014/main" id="{BD88CB90-1433-194B-AF31-166037B7DE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4191000"/>
            <a:ext cx="2540000" cy="2463800"/>
          </a:xfrm>
          <a:prstGeom prst="rect">
            <a:avLst/>
          </a:prstGeom>
          <a:ln>
            <a:solidFill>
              <a:schemeClr val="tx1"/>
            </a:solidFill>
          </a:ln>
        </p:spPr>
      </p:pic>
      <p:pic>
        <p:nvPicPr>
          <p:cNvPr id="6" name="Picture 5" descr="A circuit board&#10;&#10;Description automatically generated">
            <a:extLst>
              <a:ext uri="{FF2B5EF4-FFF2-40B4-BE49-F238E27FC236}">
                <a16:creationId xmlns:a16="http://schemas.microsoft.com/office/drawing/2014/main" id="{3D0AD195-0AF1-AF41-AA06-17D30AD249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19371" y="4189444"/>
            <a:ext cx="2652487" cy="2463799"/>
          </a:xfrm>
          <a:prstGeom prst="rect">
            <a:avLst/>
          </a:prstGeom>
          <a:ln>
            <a:solidFill>
              <a:schemeClr val="tx1"/>
            </a:solidFill>
          </a:ln>
        </p:spPr>
      </p:pic>
    </p:spTree>
    <p:extLst>
      <p:ext uri="{BB962C8B-B14F-4D97-AF65-F5344CB8AC3E}">
        <p14:creationId xmlns:p14="http://schemas.microsoft.com/office/powerpoint/2010/main" val="112219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t>Author and Presenter Introduction</a:t>
            </a:r>
          </a:p>
          <a:p>
            <a:pPr lvl="1"/>
            <a:r>
              <a:rPr lang="en-US" dirty="0"/>
              <a:t>Zach Heylmun, Mike Kalaf, Chris Meyer, Christofer Padilla, Lucy Woodman</a:t>
            </a:r>
          </a:p>
          <a:p>
            <a:r>
              <a:rPr lang="en-US" dirty="0"/>
              <a:t>Project Summary</a:t>
            </a:r>
          </a:p>
          <a:p>
            <a:r>
              <a:rPr lang="en-US" dirty="0"/>
              <a:t>Project Details</a:t>
            </a:r>
          </a:p>
          <a:p>
            <a:pPr lvl="1"/>
            <a:r>
              <a:rPr lang="en-US" dirty="0"/>
              <a:t>GIFT, CASS, Communication Servers, VR, and IOT Devices</a:t>
            </a:r>
          </a:p>
          <a:p>
            <a:r>
              <a:rPr lang="en-US" dirty="0"/>
              <a:t>New GIFT Adaptive Tutoring Principals</a:t>
            </a:r>
          </a:p>
          <a:p>
            <a:r>
              <a:rPr lang="en-US" dirty="0"/>
              <a:t>Conclusions and Future Work</a:t>
            </a:r>
          </a:p>
          <a:p>
            <a:r>
              <a:rPr lang="en-US" dirty="0">
                <a:solidFill>
                  <a:srgbClr val="00B050"/>
                </a:solidFill>
              </a:rPr>
              <a:t>DIY References and Contact Information</a:t>
            </a:r>
          </a:p>
        </p:txBody>
      </p:sp>
    </p:spTree>
    <p:extLst>
      <p:ext uri="{BB962C8B-B14F-4D97-AF65-F5344CB8AC3E}">
        <p14:creationId xmlns:p14="http://schemas.microsoft.com/office/powerpoint/2010/main" val="57065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862A-B8C1-0647-9607-071661496BB2}"/>
              </a:ext>
            </a:extLst>
          </p:cNvPr>
          <p:cNvSpPr>
            <a:spLocks noGrp="1"/>
          </p:cNvSpPr>
          <p:nvPr>
            <p:ph type="title"/>
          </p:nvPr>
        </p:nvSpPr>
        <p:spPr/>
        <p:txBody>
          <a:bodyPr/>
          <a:lstStyle/>
          <a:p>
            <a:r>
              <a:rPr lang="en-US" dirty="0"/>
              <a:t>Project Links</a:t>
            </a:r>
          </a:p>
        </p:txBody>
      </p:sp>
      <p:sp>
        <p:nvSpPr>
          <p:cNvPr id="3" name="Content Placeholder 2">
            <a:extLst>
              <a:ext uri="{FF2B5EF4-FFF2-40B4-BE49-F238E27FC236}">
                <a16:creationId xmlns:a16="http://schemas.microsoft.com/office/drawing/2014/main" id="{528C04A0-CD9F-0249-9369-87C090C38990}"/>
              </a:ext>
            </a:extLst>
          </p:cNvPr>
          <p:cNvSpPr>
            <a:spLocks noGrp="1"/>
          </p:cNvSpPr>
          <p:nvPr>
            <p:ph idx="1"/>
          </p:nvPr>
        </p:nvSpPr>
        <p:spPr/>
        <p:txBody>
          <a:bodyPr>
            <a:normAutofit fontScale="92500" lnSpcReduction="20000"/>
          </a:bodyPr>
          <a:lstStyle/>
          <a:p>
            <a:r>
              <a:rPr lang="en-US" u="sng" dirty="0">
                <a:hlinkClick r:id="rId2"/>
              </a:rPr>
              <a:t>www.gifttutoring.org</a:t>
            </a:r>
          </a:p>
          <a:p>
            <a:r>
              <a:rPr lang="en-US" u="sng" dirty="0">
                <a:hlinkClick r:id="rId2"/>
              </a:rPr>
              <a:t>https://unity.com</a:t>
            </a:r>
            <a:r>
              <a:rPr lang="en-US" dirty="0"/>
              <a:t> </a:t>
            </a:r>
          </a:p>
          <a:p>
            <a:r>
              <a:rPr lang="en-US" u="sng" dirty="0">
                <a:hlinkClick r:id="rId3"/>
              </a:rPr>
              <a:t>https://www.vive.com/us/</a:t>
            </a:r>
            <a:r>
              <a:rPr lang="en-US" dirty="0"/>
              <a:t> </a:t>
            </a:r>
          </a:p>
          <a:p>
            <a:pPr lvl="0"/>
            <a:r>
              <a:rPr lang="en-US" dirty="0" err="1"/>
              <a:t>Speakers:</a:t>
            </a:r>
            <a:r>
              <a:rPr lang="en-US" u="sng" dirty="0" err="1">
                <a:hlinkClick r:id="rId4"/>
              </a:rPr>
              <a:t>https</a:t>
            </a:r>
            <a:r>
              <a:rPr lang="en-US" u="sng" dirty="0">
                <a:hlinkClick r:id="rId4"/>
              </a:rPr>
              <a:t>://www.deviceplus.com/how-tos/arduino-guide/entry019/</a:t>
            </a:r>
            <a:r>
              <a:rPr lang="en-US" dirty="0"/>
              <a:t> </a:t>
            </a:r>
          </a:p>
          <a:p>
            <a:pPr lvl="0"/>
            <a:r>
              <a:rPr lang="en-US" dirty="0" err="1"/>
              <a:t>LEDs:</a:t>
            </a:r>
            <a:r>
              <a:rPr lang="en-US" u="sng" dirty="0" err="1">
                <a:hlinkClick r:id="rId5"/>
              </a:rPr>
              <a:t>https</a:t>
            </a:r>
            <a:r>
              <a:rPr lang="en-US" u="sng" dirty="0">
                <a:hlinkClick r:id="rId5"/>
              </a:rPr>
              <a:t>://www.deviceplus.com/how-tos/arduino-guide/entry_002/</a:t>
            </a:r>
            <a:r>
              <a:rPr lang="en-US" dirty="0"/>
              <a:t> </a:t>
            </a:r>
          </a:p>
          <a:p>
            <a:pPr lvl="0"/>
            <a:r>
              <a:rPr lang="en-US" dirty="0" err="1"/>
              <a:t>Long_Range_Communication:</a:t>
            </a:r>
            <a:r>
              <a:rPr lang="en-US" u="sng" dirty="0" err="1">
                <a:hlinkClick r:id="rId6"/>
              </a:rPr>
              <a:t>https</a:t>
            </a:r>
            <a:r>
              <a:rPr lang="en-US" u="sng" dirty="0">
                <a:hlinkClick r:id="rId6"/>
              </a:rPr>
              <a:t>://www.deviceplus.com/how-tos/arduino-guide/arduino-long-range-communication-tutorial-lorenz-shield/</a:t>
            </a:r>
            <a:endParaRPr lang="en-US" dirty="0"/>
          </a:p>
          <a:p>
            <a:pPr lvl="0"/>
            <a:r>
              <a:rPr lang="en-US" dirty="0" err="1"/>
              <a:t>Pulse_Sensor:</a:t>
            </a:r>
            <a:r>
              <a:rPr lang="en-US" u="sng" dirty="0" err="1">
                <a:hlinkClick r:id="rId7"/>
              </a:rPr>
              <a:t>https</a:t>
            </a:r>
            <a:r>
              <a:rPr lang="en-US" u="sng" dirty="0">
                <a:hlinkClick r:id="rId7"/>
              </a:rPr>
              <a:t>://pulsesensor.com/pages/installing-our-playground-for-pulsesensor-Arduino</a:t>
            </a:r>
            <a:endParaRPr lang="en-US" u="sng" dirty="0"/>
          </a:p>
          <a:p>
            <a:pPr lvl="0"/>
            <a:r>
              <a:rPr lang="en-US" u="sng" dirty="0">
                <a:hlinkClick r:id="rId8"/>
              </a:rPr>
              <a:t>https://test.mosquitto.org/</a:t>
            </a:r>
            <a:r>
              <a:rPr lang="en-US" dirty="0"/>
              <a:t> </a:t>
            </a:r>
          </a:p>
          <a:p>
            <a:endParaRPr lang="en-US" dirty="0"/>
          </a:p>
        </p:txBody>
      </p:sp>
    </p:spTree>
    <p:extLst>
      <p:ext uri="{BB962C8B-B14F-4D97-AF65-F5344CB8AC3E}">
        <p14:creationId xmlns:p14="http://schemas.microsoft.com/office/powerpoint/2010/main" val="330325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24BE-F7E6-40F6-B1B4-0CC1CBF9BA08}"/>
              </a:ext>
            </a:extLst>
          </p:cNvPr>
          <p:cNvSpPr>
            <a:spLocks noGrp="1"/>
          </p:cNvSpPr>
          <p:nvPr>
            <p:ph type="title"/>
          </p:nvPr>
        </p:nvSpPr>
        <p:spPr/>
        <p:txBody>
          <a:bodyPr/>
          <a:lstStyle/>
          <a:p>
            <a:r>
              <a:rPr lang="en-US" dirty="0"/>
              <a:t>CASS Project Links</a:t>
            </a:r>
          </a:p>
        </p:txBody>
      </p:sp>
      <p:sp>
        <p:nvSpPr>
          <p:cNvPr id="3" name="Content Placeholder 2">
            <a:extLst>
              <a:ext uri="{FF2B5EF4-FFF2-40B4-BE49-F238E27FC236}">
                <a16:creationId xmlns:a16="http://schemas.microsoft.com/office/drawing/2014/main" id="{AB7C4DEE-D514-46BA-9B95-0E52C37F04CD}"/>
              </a:ext>
            </a:extLst>
          </p:cNvPr>
          <p:cNvSpPr>
            <a:spLocks noGrp="1"/>
          </p:cNvSpPr>
          <p:nvPr>
            <p:ph idx="1"/>
          </p:nvPr>
        </p:nvSpPr>
        <p:spPr/>
        <p:txBody>
          <a:bodyPr>
            <a:normAutofit fontScale="85000" lnSpcReduction="10000"/>
          </a:bodyPr>
          <a:lstStyle/>
          <a:p>
            <a:r>
              <a:rPr lang="en-US" dirty="0"/>
              <a:t>Member of SLACK Chat</a:t>
            </a:r>
          </a:p>
          <a:p>
            <a:pPr lvl="1"/>
            <a:r>
              <a:rPr lang="en-US" dirty="0">
                <a:hlinkClick r:id="rId2"/>
              </a:rPr>
              <a:t>https://cassproject.slack.com/</a:t>
            </a:r>
            <a:endParaRPr lang="en-US" dirty="0"/>
          </a:p>
          <a:p>
            <a:pPr lvl="1"/>
            <a:endParaRPr lang="en-US" dirty="0"/>
          </a:p>
          <a:p>
            <a:r>
              <a:rPr lang="en-US" dirty="0"/>
              <a:t>GitHub Repo Links</a:t>
            </a:r>
          </a:p>
          <a:p>
            <a:pPr lvl="1"/>
            <a:r>
              <a:rPr lang="en-US" dirty="0">
                <a:hlinkClick r:id="rId3"/>
              </a:rPr>
              <a:t>https://github.com/cassproject/schema.cassproject.org</a:t>
            </a:r>
            <a:endParaRPr lang="en-US" dirty="0"/>
          </a:p>
          <a:p>
            <a:pPr lvl="1"/>
            <a:r>
              <a:rPr lang="en-US" dirty="0">
                <a:hlinkClick r:id="rId4"/>
              </a:rPr>
              <a:t>https://github.com/cassproject/docs.cassproject.org</a:t>
            </a:r>
            <a:endParaRPr lang="en-US" dirty="0"/>
          </a:p>
          <a:p>
            <a:pPr lvl="1"/>
            <a:r>
              <a:rPr lang="en-US" dirty="0">
                <a:hlinkClick r:id="rId5"/>
              </a:rPr>
              <a:t>https://github.com/cassproject/devs.cassproject.org</a:t>
            </a:r>
            <a:endParaRPr lang="en-US" dirty="0"/>
          </a:p>
          <a:p>
            <a:pPr lvl="1"/>
            <a:endParaRPr lang="en-US" dirty="0"/>
          </a:p>
          <a:p>
            <a:r>
              <a:rPr lang="en-US" dirty="0"/>
              <a:t>CASS Sandbox Instances (Requires Account)</a:t>
            </a:r>
          </a:p>
          <a:p>
            <a:pPr lvl="1"/>
            <a:r>
              <a:rPr lang="en-US" dirty="0">
                <a:hlinkClick r:id="rId6"/>
              </a:rPr>
              <a:t>https://docs.google.com/a/eduworks.com/forms/viewform?bc=transparent&amp;embedded=true&amp;f=Arial%252C%2BVerdana%252C%2Bsans-serif&amp;hl=en&amp;htc=%2523666666&amp;id=1BMaboapV0IaS8iGnCJut2obPZ9y3CWkxXuvy-7krcgE&amp;lc=%2523003965&amp;pli=1&amp;tc=%2523444444&amp;ttl=0</a:t>
            </a:r>
            <a:r>
              <a:rPr lang="en-US" dirty="0"/>
              <a:t> </a:t>
            </a:r>
          </a:p>
          <a:p>
            <a:pPr lvl="1"/>
            <a:r>
              <a:rPr lang="en-US" dirty="0">
                <a:hlinkClick r:id="rId7"/>
              </a:rPr>
              <a:t>https://sandbox.cassproject.org/</a:t>
            </a:r>
            <a:endParaRPr lang="en-US" dirty="0"/>
          </a:p>
          <a:p>
            <a:pPr lvl="1"/>
            <a:r>
              <a:rPr lang="en-US" dirty="0">
                <a:hlinkClick r:id="rId8"/>
              </a:rPr>
              <a:t>https://dev.cassproject.org/</a:t>
            </a:r>
            <a:r>
              <a:rPr lang="en-US" dirty="0"/>
              <a:t> </a:t>
            </a:r>
          </a:p>
        </p:txBody>
      </p:sp>
    </p:spTree>
    <p:extLst>
      <p:ext uri="{BB962C8B-B14F-4D97-AF65-F5344CB8AC3E}">
        <p14:creationId xmlns:p14="http://schemas.microsoft.com/office/powerpoint/2010/main" val="322941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solidFill>
                  <a:srgbClr val="00B050"/>
                </a:solidFill>
              </a:rPr>
              <a:t>Author and Presenter Introduction</a:t>
            </a:r>
          </a:p>
          <a:p>
            <a:pPr lvl="1"/>
            <a:r>
              <a:rPr lang="en-US" dirty="0">
                <a:solidFill>
                  <a:srgbClr val="00B050"/>
                </a:solidFill>
              </a:rPr>
              <a:t>Zach Heylmun, Mike Kalaf, Chris Meyer, </a:t>
            </a:r>
            <a:r>
              <a:rPr lang="en-US" b="1" dirty="0">
                <a:solidFill>
                  <a:srgbClr val="00B050"/>
                </a:solidFill>
              </a:rPr>
              <a:t>Christofer Padilla</a:t>
            </a:r>
            <a:r>
              <a:rPr lang="en-US" dirty="0">
                <a:solidFill>
                  <a:srgbClr val="00B050"/>
                </a:solidFill>
              </a:rPr>
              <a:t>, </a:t>
            </a:r>
            <a:r>
              <a:rPr lang="en-US" b="1" dirty="0">
                <a:solidFill>
                  <a:srgbClr val="00B050"/>
                </a:solidFill>
              </a:rPr>
              <a:t>Lucy Woodman</a:t>
            </a:r>
          </a:p>
          <a:p>
            <a:r>
              <a:rPr lang="en-US" dirty="0"/>
              <a:t>Project Summary</a:t>
            </a:r>
          </a:p>
          <a:p>
            <a:r>
              <a:rPr lang="en-US" dirty="0"/>
              <a:t>Project Details</a:t>
            </a:r>
          </a:p>
          <a:p>
            <a:pPr lvl="1"/>
            <a:r>
              <a:rPr lang="en-US" dirty="0"/>
              <a:t>GIFT, CASS, Communication Servers, VR, and IOT Devices</a:t>
            </a:r>
          </a:p>
          <a:p>
            <a:r>
              <a:rPr lang="en-US" dirty="0"/>
              <a:t>New GIFT Adaptive Tutoring Principals</a:t>
            </a:r>
          </a:p>
          <a:p>
            <a:r>
              <a:rPr lang="en-US" dirty="0"/>
              <a:t>Conclusions and Future Work</a:t>
            </a:r>
          </a:p>
          <a:p>
            <a:r>
              <a:rPr lang="en-US" dirty="0"/>
              <a:t>DIY References and Contact Information</a:t>
            </a:r>
          </a:p>
        </p:txBody>
      </p:sp>
    </p:spTree>
    <p:extLst>
      <p:ext uri="{BB962C8B-B14F-4D97-AF65-F5344CB8AC3E}">
        <p14:creationId xmlns:p14="http://schemas.microsoft.com/office/powerpoint/2010/main" val="151135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Tree>
    <p:extLst>
      <p:ext uri="{BB962C8B-B14F-4D97-AF65-F5344CB8AC3E}">
        <p14:creationId xmlns:p14="http://schemas.microsoft.com/office/powerpoint/2010/main" val="280482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t>Author and Presenter Introduction</a:t>
            </a:r>
          </a:p>
          <a:p>
            <a:pPr lvl="1"/>
            <a:r>
              <a:rPr lang="en-US" dirty="0"/>
              <a:t>Zach Heylmun, Mike Kalaf, Chris Meyer, Christofer Padilla, Lucy Woodman</a:t>
            </a:r>
          </a:p>
          <a:p>
            <a:r>
              <a:rPr lang="en-US" dirty="0">
                <a:solidFill>
                  <a:srgbClr val="00B050"/>
                </a:solidFill>
              </a:rPr>
              <a:t>Project Summary</a:t>
            </a:r>
          </a:p>
          <a:p>
            <a:r>
              <a:rPr lang="en-US" dirty="0"/>
              <a:t>Project Details</a:t>
            </a:r>
          </a:p>
          <a:p>
            <a:pPr lvl="1"/>
            <a:r>
              <a:rPr lang="en-US" dirty="0"/>
              <a:t>GIFT, CASS, Communication Servers, VR, and IOT Devices</a:t>
            </a:r>
          </a:p>
          <a:p>
            <a:r>
              <a:rPr lang="en-US" dirty="0"/>
              <a:t>New GIFT Adaptive Tutoring Principals</a:t>
            </a:r>
          </a:p>
          <a:p>
            <a:r>
              <a:rPr lang="en-US" dirty="0"/>
              <a:t>Conclusions and Future Work</a:t>
            </a:r>
          </a:p>
          <a:p>
            <a:r>
              <a:rPr lang="en-US" dirty="0"/>
              <a:t>DIY References and Contact Information</a:t>
            </a:r>
          </a:p>
        </p:txBody>
      </p:sp>
    </p:spTree>
    <p:extLst>
      <p:ext uri="{BB962C8B-B14F-4D97-AF65-F5344CB8AC3E}">
        <p14:creationId xmlns:p14="http://schemas.microsoft.com/office/powerpoint/2010/main" val="21025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D93E-6F57-DE43-BEE7-74A11A4E78CA}"/>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842FF139-248E-BB4D-9402-EB5855B903AF}"/>
              </a:ext>
            </a:extLst>
          </p:cNvPr>
          <p:cNvSpPr>
            <a:spLocks noGrp="1"/>
          </p:cNvSpPr>
          <p:nvPr>
            <p:ph idx="1"/>
          </p:nvPr>
        </p:nvSpPr>
        <p:spPr/>
        <p:txBody>
          <a:bodyPr>
            <a:normAutofit/>
          </a:bodyPr>
          <a:lstStyle/>
          <a:p>
            <a:r>
              <a:rPr lang="en-US" dirty="0"/>
              <a:t>Goals</a:t>
            </a:r>
          </a:p>
          <a:p>
            <a:pPr lvl="1"/>
            <a:r>
              <a:rPr lang="en-US" b="1" dirty="0"/>
              <a:t>Demonstrate GIFT Acting as an ITS in a Distributed System of Systems</a:t>
            </a:r>
          </a:p>
          <a:p>
            <a:pPr lvl="2"/>
            <a:r>
              <a:rPr lang="en-US" dirty="0"/>
              <a:t>Includes ADL CASS web service, Mosquitto/MQTT server device, VR training scenario, and IOT devices</a:t>
            </a:r>
          </a:p>
        </p:txBody>
      </p:sp>
      <p:pic>
        <p:nvPicPr>
          <p:cNvPr id="4" name="Picture 3">
            <a:extLst>
              <a:ext uri="{FF2B5EF4-FFF2-40B4-BE49-F238E27FC236}">
                <a16:creationId xmlns:a16="http://schemas.microsoft.com/office/drawing/2014/main" id="{D211165C-8508-7A42-9368-149530E4182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620" y="4495800"/>
            <a:ext cx="1828800" cy="765810"/>
          </a:xfrm>
          <a:prstGeom prst="rect">
            <a:avLst/>
          </a:prstGeom>
          <a:noFill/>
          <a:ln>
            <a:noFill/>
          </a:ln>
        </p:spPr>
      </p:pic>
      <p:pic>
        <p:nvPicPr>
          <p:cNvPr id="5" name="Picture 4">
            <a:extLst>
              <a:ext uri="{FF2B5EF4-FFF2-40B4-BE49-F238E27FC236}">
                <a16:creationId xmlns:a16="http://schemas.microsoft.com/office/drawing/2014/main" id="{6F75B896-943C-E44B-901D-8A6ADA33E02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01195" y="4256404"/>
            <a:ext cx="1270000" cy="1244600"/>
          </a:xfrm>
          <a:prstGeom prst="rect">
            <a:avLst/>
          </a:prstGeom>
        </p:spPr>
      </p:pic>
      <p:pic>
        <p:nvPicPr>
          <p:cNvPr id="7" name="Picture 6">
            <a:extLst>
              <a:ext uri="{FF2B5EF4-FFF2-40B4-BE49-F238E27FC236}">
                <a16:creationId xmlns:a16="http://schemas.microsoft.com/office/drawing/2014/main" id="{0757FA77-D131-D044-AF1A-5CFCF6BAF2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58141" y="4464358"/>
            <a:ext cx="2879830" cy="1039427"/>
          </a:xfrm>
          <a:prstGeom prst="rect">
            <a:avLst/>
          </a:prstGeom>
        </p:spPr>
      </p:pic>
      <p:cxnSp>
        <p:nvCxnSpPr>
          <p:cNvPr id="9" name="Straight Arrow Connector 8">
            <a:extLst>
              <a:ext uri="{FF2B5EF4-FFF2-40B4-BE49-F238E27FC236}">
                <a16:creationId xmlns:a16="http://schemas.microsoft.com/office/drawing/2014/main" id="{D32635AE-0B55-8349-8826-E9D6EC12C4A4}"/>
              </a:ext>
            </a:extLst>
          </p:cNvPr>
          <p:cNvCxnSpPr>
            <a:stCxn id="4" idx="3"/>
            <a:endCxn id="5" idx="1"/>
          </p:cNvCxnSpPr>
          <p:nvPr/>
        </p:nvCxnSpPr>
        <p:spPr>
          <a:xfrm flipV="1">
            <a:off x="2265420" y="4878704"/>
            <a:ext cx="1135775" cy="1"/>
          </a:xfrm>
          <a:prstGeom prst="straightConnector1">
            <a:avLst/>
          </a:prstGeom>
          <a:ln w="7620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a:extLst>
              <a:ext uri="{FF2B5EF4-FFF2-40B4-BE49-F238E27FC236}">
                <a16:creationId xmlns:a16="http://schemas.microsoft.com/office/drawing/2014/main" id="{D0E72672-9613-714F-A9BB-9271991D5F11}"/>
              </a:ext>
            </a:extLst>
          </p:cNvPr>
          <p:cNvCxnSpPr>
            <a:cxnSpLocks/>
            <a:stCxn id="5" idx="3"/>
            <a:endCxn id="12" idx="1"/>
          </p:cNvCxnSpPr>
          <p:nvPr/>
        </p:nvCxnSpPr>
        <p:spPr>
          <a:xfrm flipV="1">
            <a:off x="4671195" y="3758065"/>
            <a:ext cx="1693411" cy="1120639"/>
          </a:xfrm>
          <a:prstGeom prst="straightConnector1">
            <a:avLst/>
          </a:prstGeom>
          <a:ln w="7620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6E6587AC-1EE3-2C48-9542-9665913A22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64606" y="3135765"/>
            <a:ext cx="1866900" cy="1244600"/>
          </a:xfrm>
          <a:prstGeom prst="rect">
            <a:avLst/>
          </a:prstGeom>
        </p:spPr>
      </p:pic>
      <p:cxnSp>
        <p:nvCxnSpPr>
          <p:cNvPr id="14" name="Straight Arrow Connector 13">
            <a:extLst>
              <a:ext uri="{FF2B5EF4-FFF2-40B4-BE49-F238E27FC236}">
                <a16:creationId xmlns:a16="http://schemas.microsoft.com/office/drawing/2014/main" id="{C2A6C7B7-ED75-6E4F-BF47-901D2FA277EA}"/>
              </a:ext>
            </a:extLst>
          </p:cNvPr>
          <p:cNvCxnSpPr>
            <a:cxnSpLocks/>
            <a:stCxn id="5" idx="3"/>
            <a:endCxn id="7" idx="1"/>
          </p:cNvCxnSpPr>
          <p:nvPr/>
        </p:nvCxnSpPr>
        <p:spPr>
          <a:xfrm>
            <a:off x="4671195" y="4878704"/>
            <a:ext cx="1186946" cy="105368"/>
          </a:xfrm>
          <a:prstGeom prst="straightConnector1">
            <a:avLst/>
          </a:prstGeom>
          <a:ln w="76200">
            <a:solidFill>
              <a:srgbClr val="002060"/>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C047440C-1B64-FF40-AF24-0BEA9AECAA32}"/>
              </a:ext>
            </a:extLst>
          </p:cNvPr>
          <p:cNvSpPr txBox="1"/>
          <p:nvPr/>
        </p:nvSpPr>
        <p:spPr>
          <a:xfrm>
            <a:off x="-60626" y="5581020"/>
            <a:ext cx="2812170" cy="830997"/>
          </a:xfrm>
          <a:prstGeom prst="rect">
            <a:avLst/>
          </a:prstGeom>
          <a:noFill/>
        </p:spPr>
        <p:txBody>
          <a:bodyPr wrap="square" rtlCol="0">
            <a:spAutoFit/>
          </a:bodyPr>
          <a:lstStyle/>
          <a:p>
            <a:pPr marL="171450" indent="-171450" algn="ctr">
              <a:buFont typeface="Arial" panose="020B0604020202020204" pitchFamily="34" charset="0"/>
              <a:buChar char="•"/>
            </a:pPr>
            <a:r>
              <a:rPr lang="en-US" sz="1200" dirty="0"/>
              <a:t>Intelligent Tutoring System</a:t>
            </a:r>
          </a:p>
          <a:p>
            <a:pPr marL="171450" indent="-171450" algn="ctr">
              <a:buFont typeface="Arial" panose="020B0604020202020204" pitchFamily="34" charset="0"/>
              <a:buChar char="•"/>
            </a:pPr>
            <a:r>
              <a:rPr lang="en-US" sz="1200" dirty="0"/>
              <a:t>Local or Virtual Machine</a:t>
            </a:r>
          </a:p>
          <a:p>
            <a:pPr marL="171450" indent="-171450" algn="ctr">
              <a:buFont typeface="Arial" panose="020B0604020202020204" pitchFamily="34" charset="0"/>
              <a:buChar char="•"/>
            </a:pPr>
            <a:r>
              <a:rPr lang="en-US" sz="1200" dirty="0"/>
              <a:t>Maintains its own ActiveMQ server and services</a:t>
            </a:r>
          </a:p>
        </p:txBody>
      </p:sp>
      <p:sp>
        <p:nvSpPr>
          <p:cNvPr id="23" name="TextBox 22">
            <a:extLst>
              <a:ext uri="{FF2B5EF4-FFF2-40B4-BE49-F238E27FC236}">
                <a16:creationId xmlns:a16="http://schemas.microsoft.com/office/drawing/2014/main" id="{2AE2EE68-7B34-9041-BE0C-E06D2EA2FFED}"/>
              </a:ext>
            </a:extLst>
          </p:cNvPr>
          <p:cNvSpPr txBox="1"/>
          <p:nvPr/>
        </p:nvSpPr>
        <p:spPr>
          <a:xfrm>
            <a:off x="2802715" y="5581321"/>
            <a:ext cx="2382780" cy="830997"/>
          </a:xfrm>
          <a:prstGeom prst="rect">
            <a:avLst/>
          </a:prstGeom>
          <a:noFill/>
        </p:spPr>
        <p:txBody>
          <a:bodyPr wrap="square" rtlCol="0">
            <a:spAutoFit/>
          </a:bodyPr>
          <a:lstStyle/>
          <a:p>
            <a:pPr marL="171450" indent="-171450" algn="ctr">
              <a:buFont typeface="Arial" panose="020B0604020202020204" pitchFamily="34" charset="0"/>
              <a:buChar char="•"/>
            </a:pPr>
            <a:r>
              <a:rPr lang="en-US" sz="1200" dirty="0"/>
              <a:t>Accessible (MQTT) Server</a:t>
            </a:r>
          </a:p>
          <a:p>
            <a:pPr marL="171450" indent="-171450" algn="ctr">
              <a:buFont typeface="Arial" panose="020B0604020202020204" pitchFamily="34" charset="0"/>
              <a:buChar char="•"/>
            </a:pPr>
            <a:r>
              <a:rPr lang="en-US" sz="1200" dirty="0"/>
              <a:t>Lightweight Messaging</a:t>
            </a:r>
          </a:p>
          <a:p>
            <a:pPr marL="171450" indent="-171450" algn="ctr">
              <a:buFont typeface="Arial" panose="020B0604020202020204" pitchFamily="34" charset="0"/>
              <a:buChar char="•"/>
            </a:pPr>
            <a:r>
              <a:rPr lang="en-US" sz="1200" dirty="0"/>
              <a:t>No special processing – may be replaced quickly</a:t>
            </a:r>
          </a:p>
        </p:txBody>
      </p:sp>
      <p:sp>
        <p:nvSpPr>
          <p:cNvPr id="24" name="TextBox 23">
            <a:extLst>
              <a:ext uri="{FF2B5EF4-FFF2-40B4-BE49-F238E27FC236}">
                <a16:creationId xmlns:a16="http://schemas.microsoft.com/office/drawing/2014/main" id="{A50FE0C6-CCA4-A840-85BE-74704D2B8BDB}"/>
              </a:ext>
            </a:extLst>
          </p:cNvPr>
          <p:cNvSpPr txBox="1"/>
          <p:nvPr/>
        </p:nvSpPr>
        <p:spPr>
          <a:xfrm>
            <a:off x="5694289" y="5581021"/>
            <a:ext cx="3207533" cy="830997"/>
          </a:xfrm>
          <a:prstGeom prst="rect">
            <a:avLst/>
          </a:prstGeom>
          <a:noFill/>
        </p:spPr>
        <p:txBody>
          <a:bodyPr wrap="square" rtlCol="0">
            <a:spAutoFit/>
          </a:bodyPr>
          <a:lstStyle/>
          <a:p>
            <a:pPr marL="171450" indent="-171450" algn="ctr">
              <a:buFont typeface="Arial" panose="020B0604020202020204" pitchFamily="34" charset="0"/>
              <a:buChar char="•"/>
            </a:pPr>
            <a:r>
              <a:rPr lang="en-US" sz="1200" dirty="0"/>
              <a:t>Competency Database</a:t>
            </a:r>
          </a:p>
          <a:p>
            <a:pPr marL="171450" indent="-171450" algn="ctr">
              <a:buFont typeface="Arial" panose="020B0604020202020204" pitchFamily="34" charset="0"/>
              <a:buChar char="•"/>
            </a:pPr>
            <a:r>
              <a:rPr lang="en-US" sz="1200" dirty="0"/>
              <a:t>VR Training</a:t>
            </a:r>
          </a:p>
          <a:p>
            <a:pPr marL="171450" indent="-171450" algn="ctr">
              <a:buFont typeface="Arial" panose="020B0604020202020204" pitchFamily="34" charset="0"/>
              <a:buChar char="•"/>
            </a:pPr>
            <a:r>
              <a:rPr lang="en-US" sz="1200" dirty="0"/>
              <a:t>Low-cost Sensor and Indicator Devices</a:t>
            </a:r>
          </a:p>
          <a:p>
            <a:pPr marL="171450" indent="-171450" algn="ctr">
              <a:buFont typeface="Arial" panose="020B0604020202020204" pitchFamily="34" charset="0"/>
              <a:buChar char="•"/>
            </a:pPr>
            <a:r>
              <a:rPr lang="en-US" sz="1200" dirty="0"/>
              <a:t>Etc.</a:t>
            </a:r>
          </a:p>
        </p:txBody>
      </p:sp>
    </p:spTree>
    <p:extLst>
      <p:ext uri="{BB962C8B-B14F-4D97-AF65-F5344CB8AC3E}">
        <p14:creationId xmlns:p14="http://schemas.microsoft.com/office/powerpoint/2010/main" val="239666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D93E-6F57-DE43-BEE7-74A11A4E78CA}"/>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842FF139-248E-BB4D-9402-EB5855B903AF}"/>
              </a:ext>
            </a:extLst>
          </p:cNvPr>
          <p:cNvSpPr>
            <a:spLocks noGrp="1"/>
          </p:cNvSpPr>
          <p:nvPr>
            <p:ph idx="1"/>
          </p:nvPr>
        </p:nvSpPr>
        <p:spPr>
          <a:xfrm>
            <a:off x="457200" y="1752600"/>
            <a:ext cx="8229600" cy="4800600"/>
          </a:xfrm>
        </p:spPr>
        <p:txBody>
          <a:bodyPr>
            <a:normAutofit/>
          </a:bodyPr>
          <a:lstStyle/>
          <a:p>
            <a:r>
              <a:rPr lang="en-US" dirty="0"/>
              <a:t>Goals</a:t>
            </a:r>
          </a:p>
          <a:p>
            <a:pPr lvl="1"/>
            <a:r>
              <a:rPr lang="en-US" b="1" dirty="0"/>
              <a:t>Further Develop Interfaces for Systems Communicating with GIFT</a:t>
            </a:r>
          </a:p>
          <a:p>
            <a:pPr lvl="2"/>
            <a:r>
              <a:rPr lang="en-US" dirty="0"/>
              <a:t>Additional REST web service calls to access online CASS test server</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https://</a:t>
            </a:r>
            <a:r>
              <a:rPr lang="en-US" dirty="0" err="1"/>
              <a:t>cassproject.github.io</a:t>
            </a:r>
            <a:r>
              <a:rPr lang="en-US" dirty="0"/>
              <a:t>/</a:t>
            </a:r>
            <a:r>
              <a:rPr lang="en-US" dirty="0" err="1"/>
              <a:t>cass</a:t>
            </a:r>
            <a:r>
              <a:rPr lang="en-US" dirty="0"/>
              <a:t>-editor/</a:t>
            </a:r>
          </a:p>
          <a:p>
            <a:pPr lvl="3"/>
            <a:endParaRPr lang="en-US" dirty="0"/>
          </a:p>
        </p:txBody>
      </p:sp>
      <p:pic>
        <p:nvPicPr>
          <p:cNvPr id="5" name="Picture 4" descr="A screenshot of a cell phone&#10;&#10;Description automatically generated">
            <a:extLst>
              <a:ext uri="{FF2B5EF4-FFF2-40B4-BE49-F238E27FC236}">
                <a16:creationId xmlns:a16="http://schemas.microsoft.com/office/drawing/2014/main" id="{12AC53F2-D5B7-4741-BCE6-779AEBE4DA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3352800"/>
            <a:ext cx="4850064" cy="2590800"/>
          </a:xfrm>
          <a:prstGeom prst="rect">
            <a:avLst/>
          </a:prstGeom>
        </p:spPr>
      </p:pic>
    </p:spTree>
    <p:extLst>
      <p:ext uri="{BB962C8B-B14F-4D97-AF65-F5344CB8AC3E}">
        <p14:creationId xmlns:p14="http://schemas.microsoft.com/office/powerpoint/2010/main" val="269559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8529A29-0C9A-5E43-AED4-AEA4AEFFDA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496" y="3056038"/>
            <a:ext cx="6400800" cy="3276600"/>
          </a:xfrm>
          <a:prstGeom prst="rect">
            <a:avLst/>
          </a:prstGeom>
          <a:ln>
            <a:solidFill>
              <a:schemeClr val="tx1"/>
            </a:solidFill>
          </a:ln>
        </p:spPr>
      </p:pic>
      <p:sp>
        <p:nvSpPr>
          <p:cNvPr id="2" name="Title 1">
            <a:extLst>
              <a:ext uri="{FF2B5EF4-FFF2-40B4-BE49-F238E27FC236}">
                <a16:creationId xmlns:a16="http://schemas.microsoft.com/office/drawing/2014/main" id="{348AD93E-6F57-DE43-BEE7-74A11A4E78CA}"/>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842FF139-248E-BB4D-9402-EB5855B903AF}"/>
              </a:ext>
            </a:extLst>
          </p:cNvPr>
          <p:cNvSpPr>
            <a:spLocks noGrp="1"/>
          </p:cNvSpPr>
          <p:nvPr>
            <p:ph idx="1"/>
          </p:nvPr>
        </p:nvSpPr>
        <p:spPr/>
        <p:txBody>
          <a:bodyPr>
            <a:normAutofit/>
          </a:bodyPr>
          <a:lstStyle/>
          <a:p>
            <a:r>
              <a:rPr lang="en-US" dirty="0"/>
              <a:t>Goals</a:t>
            </a:r>
            <a:endParaRPr lang="en-US" b="1" dirty="0"/>
          </a:p>
          <a:p>
            <a:pPr lvl="1"/>
            <a:r>
              <a:rPr lang="en-US" b="1" dirty="0"/>
              <a:t>Showcase Additional Use Cases for GIFT Adaptive Training and Real Time Assessment</a:t>
            </a:r>
          </a:p>
        </p:txBody>
      </p:sp>
      <p:pic>
        <p:nvPicPr>
          <p:cNvPr id="5" name="Picture 4" descr="A screenshot of a cell phone&#10;&#10;Description automatically generated">
            <a:extLst>
              <a:ext uri="{FF2B5EF4-FFF2-40B4-BE49-F238E27FC236}">
                <a16:creationId xmlns:a16="http://schemas.microsoft.com/office/drawing/2014/main" id="{EE826BD4-7849-5B4C-8C3A-8530BFBD1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864" y="4495800"/>
            <a:ext cx="6962108" cy="1998570"/>
          </a:xfrm>
          <a:prstGeom prst="rect">
            <a:avLst/>
          </a:prstGeom>
          <a:ln>
            <a:solidFill>
              <a:schemeClr val="tx1"/>
            </a:solidFill>
          </a:ln>
        </p:spPr>
      </p:pic>
      <p:cxnSp>
        <p:nvCxnSpPr>
          <p:cNvPr id="9" name="Straight Connector 8">
            <a:extLst>
              <a:ext uri="{FF2B5EF4-FFF2-40B4-BE49-F238E27FC236}">
                <a16:creationId xmlns:a16="http://schemas.microsoft.com/office/drawing/2014/main" id="{8D6532E1-3E4D-C948-95DB-8E0E8C2B740A}"/>
              </a:ext>
            </a:extLst>
          </p:cNvPr>
          <p:cNvCxnSpPr/>
          <p:nvPr/>
        </p:nvCxnSpPr>
        <p:spPr>
          <a:xfrm>
            <a:off x="425496" y="6332638"/>
            <a:ext cx="1321368" cy="16173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0E3469E-064E-A74D-8DA1-BB4253A7C584}"/>
              </a:ext>
            </a:extLst>
          </p:cNvPr>
          <p:cNvCxnSpPr>
            <a:cxnSpLocks/>
          </p:cNvCxnSpPr>
          <p:nvPr/>
        </p:nvCxnSpPr>
        <p:spPr>
          <a:xfrm>
            <a:off x="6826296" y="3056038"/>
            <a:ext cx="1882676" cy="143976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F11F37D-1447-4642-A866-94D796A99CCF}"/>
              </a:ext>
            </a:extLst>
          </p:cNvPr>
          <p:cNvCxnSpPr>
            <a:cxnSpLocks/>
          </p:cNvCxnSpPr>
          <p:nvPr/>
        </p:nvCxnSpPr>
        <p:spPr>
          <a:xfrm>
            <a:off x="425496" y="3056038"/>
            <a:ext cx="1321368" cy="14397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428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ign on the side of a computer&#10;&#10;Description automatically generated">
            <a:extLst>
              <a:ext uri="{FF2B5EF4-FFF2-40B4-BE49-F238E27FC236}">
                <a16:creationId xmlns:a16="http://schemas.microsoft.com/office/drawing/2014/main" id="{8A9CFE7C-2C8D-B747-93BD-09D673D23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390" y="3221846"/>
            <a:ext cx="3786696" cy="2130017"/>
          </a:xfrm>
          <a:prstGeom prst="rect">
            <a:avLst/>
          </a:prstGeom>
          <a:ln>
            <a:solidFill>
              <a:schemeClr val="tx1"/>
            </a:solidFill>
          </a:ln>
        </p:spPr>
      </p:pic>
      <p:sp>
        <p:nvSpPr>
          <p:cNvPr id="2" name="Title 1">
            <a:extLst>
              <a:ext uri="{FF2B5EF4-FFF2-40B4-BE49-F238E27FC236}">
                <a16:creationId xmlns:a16="http://schemas.microsoft.com/office/drawing/2014/main" id="{348AD93E-6F57-DE43-BEE7-74A11A4E78CA}"/>
              </a:ext>
            </a:extLst>
          </p:cNvPr>
          <p:cNvSpPr>
            <a:spLocks noGrp="1"/>
          </p:cNvSpPr>
          <p:nvPr>
            <p:ph type="title"/>
          </p:nvPr>
        </p:nvSpPr>
        <p:spPr/>
        <p:txBody>
          <a:bodyPr/>
          <a:lstStyle/>
          <a:p>
            <a:r>
              <a:rPr lang="en-US" dirty="0"/>
              <a:t>Project Summary</a:t>
            </a:r>
          </a:p>
        </p:txBody>
      </p:sp>
      <p:sp>
        <p:nvSpPr>
          <p:cNvPr id="3" name="Content Placeholder 2">
            <a:extLst>
              <a:ext uri="{FF2B5EF4-FFF2-40B4-BE49-F238E27FC236}">
                <a16:creationId xmlns:a16="http://schemas.microsoft.com/office/drawing/2014/main" id="{842FF139-248E-BB4D-9402-EB5855B903AF}"/>
              </a:ext>
            </a:extLst>
          </p:cNvPr>
          <p:cNvSpPr>
            <a:spLocks noGrp="1"/>
          </p:cNvSpPr>
          <p:nvPr>
            <p:ph idx="1"/>
          </p:nvPr>
        </p:nvSpPr>
        <p:spPr/>
        <p:txBody>
          <a:bodyPr>
            <a:normAutofit/>
          </a:bodyPr>
          <a:lstStyle/>
          <a:p>
            <a:r>
              <a:rPr lang="en-US" dirty="0"/>
              <a:t>Goals</a:t>
            </a:r>
            <a:endParaRPr lang="en-US" b="1" dirty="0"/>
          </a:p>
          <a:p>
            <a:pPr lvl="1"/>
            <a:r>
              <a:rPr lang="en-US" b="1" dirty="0"/>
              <a:t>Explore Opportunities to Extend GIFT Functionality to Process and/or Provide Simultaneous Multiuser Experiences</a:t>
            </a:r>
          </a:p>
        </p:txBody>
      </p:sp>
      <p:pic>
        <p:nvPicPr>
          <p:cNvPr id="10" name="Picture 9">
            <a:extLst>
              <a:ext uri="{FF2B5EF4-FFF2-40B4-BE49-F238E27FC236}">
                <a16:creationId xmlns:a16="http://schemas.microsoft.com/office/drawing/2014/main" id="{D7E9C276-3155-D142-951B-F22C3E96F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4826" y="3573613"/>
            <a:ext cx="4191000" cy="2357438"/>
          </a:xfrm>
          <a:prstGeom prst="rect">
            <a:avLst/>
          </a:prstGeom>
          <a:ln>
            <a:solidFill>
              <a:schemeClr val="tx1"/>
            </a:solidFill>
          </a:ln>
        </p:spPr>
      </p:pic>
      <p:pic>
        <p:nvPicPr>
          <p:cNvPr id="7" name="Picture 6" descr="A picture containing building, sky, outdoor, road&#10;&#10;Description automatically generated">
            <a:extLst>
              <a:ext uri="{FF2B5EF4-FFF2-40B4-BE49-F238E27FC236}">
                <a16:creationId xmlns:a16="http://schemas.microsoft.com/office/drawing/2014/main" id="{438DD06C-4977-7E4D-A5F8-8D9DA211A3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0" y="3962400"/>
            <a:ext cx="4191000" cy="2357438"/>
          </a:xfrm>
          <a:prstGeom prst="rect">
            <a:avLst/>
          </a:prstGeom>
          <a:ln>
            <a:solidFill>
              <a:schemeClr val="tx1"/>
            </a:solidFill>
          </a:ln>
        </p:spPr>
      </p:pic>
    </p:spTree>
    <p:extLst>
      <p:ext uri="{BB962C8B-B14F-4D97-AF65-F5344CB8AC3E}">
        <p14:creationId xmlns:p14="http://schemas.microsoft.com/office/powerpoint/2010/main" val="421893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34" name="Content Placeholder 33">
            <a:extLst>
              <a:ext uri="{FF2B5EF4-FFF2-40B4-BE49-F238E27FC236}">
                <a16:creationId xmlns:a16="http://schemas.microsoft.com/office/drawing/2014/main" id="{411AEB91-016E-6645-A45C-F62D975A64D3}"/>
              </a:ext>
            </a:extLst>
          </p:cNvPr>
          <p:cNvSpPr>
            <a:spLocks noGrp="1"/>
          </p:cNvSpPr>
          <p:nvPr>
            <p:ph idx="1"/>
          </p:nvPr>
        </p:nvSpPr>
        <p:spPr/>
        <p:txBody>
          <a:bodyPr/>
          <a:lstStyle/>
          <a:p>
            <a:r>
              <a:rPr lang="en-US" dirty="0"/>
              <a:t>Author and Presenter Introduction</a:t>
            </a:r>
          </a:p>
          <a:p>
            <a:pPr lvl="1"/>
            <a:r>
              <a:rPr lang="en-US" dirty="0"/>
              <a:t>Zach Heylmun, Mike Kalaf, Chris Meyer, Christofer Padilla, Lucy Woodman</a:t>
            </a:r>
          </a:p>
          <a:p>
            <a:r>
              <a:rPr lang="en-US" dirty="0"/>
              <a:t>Project Summary</a:t>
            </a:r>
          </a:p>
          <a:p>
            <a:r>
              <a:rPr lang="en-US" dirty="0">
                <a:solidFill>
                  <a:srgbClr val="00B050"/>
                </a:solidFill>
              </a:rPr>
              <a:t>Project Details</a:t>
            </a:r>
          </a:p>
          <a:p>
            <a:pPr lvl="1"/>
            <a:r>
              <a:rPr lang="en-US" dirty="0">
                <a:solidFill>
                  <a:srgbClr val="00B050"/>
                </a:solidFill>
              </a:rPr>
              <a:t>GIFT, CASS, Communication Servers, VR, and IOT Devices</a:t>
            </a:r>
          </a:p>
          <a:p>
            <a:r>
              <a:rPr lang="en-US" dirty="0"/>
              <a:t>New GIFT Adaptive Tutoring Principals</a:t>
            </a:r>
          </a:p>
          <a:p>
            <a:r>
              <a:rPr lang="en-US" dirty="0"/>
              <a:t>Conclusions and Future Work</a:t>
            </a:r>
          </a:p>
          <a:p>
            <a:r>
              <a:rPr lang="en-US" dirty="0"/>
              <a:t>DIY References and Contact Information</a:t>
            </a:r>
          </a:p>
        </p:txBody>
      </p:sp>
    </p:spTree>
    <p:extLst>
      <p:ext uri="{BB962C8B-B14F-4D97-AF65-F5344CB8AC3E}">
        <p14:creationId xmlns:p14="http://schemas.microsoft.com/office/powerpoint/2010/main" val="404983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D695-3521-1249-829E-5FAE0631C2B2}"/>
              </a:ext>
            </a:extLst>
          </p:cNvPr>
          <p:cNvSpPr>
            <a:spLocks noGrp="1"/>
          </p:cNvSpPr>
          <p:nvPr>
            <p:ph type="title"/>
          </p:nvPr>
        </p:nvSpPr>
        <p:spPr/>
        <p:txBody>
          <a:bodyPr/>
          <a:lstStyle/>
          <a:p>
            <a:r>
              <a:rPr lang="en-US" dirty="0"/>
              <a:t>PROJECT DETAILS</a:t>
            </a:r>
          </a:p>
        </p:txBody>
      </p:sp>
      <p:sp>
        <p:nvSpPr>
          <p:cNvPr id="3" name="Content Placeholder 2">
            <a:extLst>
              <a:ext uri="{FF2B5EF4-FFF2-40B4-BE49-F238E27FC236}">
                <a16:creationId xmlns:a16="http://schemas.microsoft.com/office/drawing/2014/main" id="{38E15689-764E-F844-9CF4-2820ED2537B4}"/>
              </a:ext>
            </a:extLst>
          </p:cNvPr>
          <p:cNvSpPr>
            <a:spLocks noGrp="1"/>
          </p:cNvSpPr>
          <p:nvPr>
            <p:ph idx="1"/>
          </p:nvPr>
        </p:nvSpPr>
        <p:spPr>
          <a:xfrm>
            <a:off x="457200" y="1752600"/>
            <a:ext cx="8229600" cy="5105400"/>
          </a:xfrm>
        </p:spPr>
        <p:txBody>
          <a:bodyPr>
            <a:normAutofit fontScale="92500" lnSpcReduction="10000"/>
          </a:bodyPr>
          <a:lstStyle/>
          <a:p>
            <a:r>
              <a:rPr lang="en-US" dirty="0"/>
              <a:t>ADL CASS Competencies for GIFTSym7 Prototype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Comment for Group: GIFT Team to Add a CASS Server to AWS?  Value to Community?</a:t>
            </a:r>
          </a:p>
        </p:txBody>
      </p:sp>
      <p:pic>
        <p:nvPicPr>
          <p:cNvPr id="7" name="Picture 6" descr="A screenshot of a social media post&#10;&#10;Description automatically generated">
            <a:extLst>
              <a:ext uri="{FF2B5EF4-FFF2-40B4-BE49-F238E27FC236}">
                <a16:creationId xmlns:a16="http://schemas.microsoft.com/office/drawing/2014/main" id="{7DB8F54F-9354-B844-8576-FEE3EB4C1C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9864" y="2362200"/>
            <a:ext cx="6553200" cy="3303335"/>
          </a:xfrm>
          <a:prstGeom prst="rect">
            <a:avLst/>
          </a:prstGeom>
          <a:ln>
            <a:solidFill>
              <a:schemeClr val="tx1"/>
            </a:solidFill>
          </a:ln>
        </p:spPr>
      </p:pic>
    </p:spTree>
    <p:extLst>
      <p:ext uri="{BB962C8B-B14F-4D97-AF65-F5344CB8AC3E}">
        <p14:creationId xmlns:p14="http://schemas.microsoft.com/office/powerpoint/2010/main" val="743468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0070C0"/>
      </a:hlink>
      <a:folHlink>
        <a:srgbClr val="7030A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22209</TotalTime>
  <Words>1841</Words>
  <Application>Microsoft Macintosh PowerPoint</Application>
  <PresentationFormat>On-screen Show (4:3)</PresentationFormat>
  <Paragraphs>249</Paragraphs>
  <Slides>20</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Book Antiqua</vt:lpstr>
      <vt:lpstr>Calibri</vt:lpstr>
      <vt:lpstr>Calibri Light</vt:lpstr>
      <vt:lpstr>Century Gothic</vt:lpstr>
      <vt:lpstr>Helvetica</vt:lpstr>
      <vt:lpstr>Times New Roman</vt:lpstr>
      <vt:lpstr>Apothecary</vt:lpstr>
      <vt:lpstr>Custom Design</vt:lpstr>
      <vt:lpstr>Integrating GIFT, Competencies, Virtual Reality, and Biometrics to Present Training Perspectives on Gauging Current Squad Capability</vt:lpstr>
      <vt:lpstr>Presentation Outline</vt:lpstr>
      <vt:lpstr>Presentation Outline</vt:lpstr>
      <vt:lpstr>Project Summary</vt:lpstr>
      <vt:lpstr>Project Summary</vt:lpstr>
      <vt:lpstr>Project Summary</vt:lpstr>
      <vt:lpstr>Project Summary</vt:lpstr>
      <vt:lpstr>Presentation Outline</vt:lpstr>
      <vt:lpstr>PROJECT DETAILS</vt:lpstr>
      <vt:lpstr>PROJECT DETAILS</vt:lpstr>
      <vt:lpstr>PROJECT DETAILS</vt:lpstr>
      <vt:lpstr>Presentation Outline</vt:lpstr>
      <vt:lpstr>New GIFT Adaptive Tutoring Principles</vt:lpstr>
      <vt:lpstr>New GIFT Adaptive Tutoring Principles</vt:lpstr>
      <vt:lpstr>Presentation Outline</vt:lpstr>
      <vt:lpstr>Conclusions and Future Work</vt:lpstr>
      <vt:lpstr>Presentation Outline</vt:lpstr>
      <vt:lpstr>Project Links</vt:lpstr>
      <vt:lpstr>CASS Project Links</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 M</cp:lastModifiedBy>
  <cp:revision>722</cp:revision>
  <dcterms:created xsi:type="dcterms:W3CDTF">2013-08-28T01:16:40Z</dcterms:created>
  <dcterms:modified xsi:type="dcterms:W3CDTF">2019-05-16T19:09:55Z</dcterms:modified>
</cp:coreProperties>
</file>