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32"/>
  </p:notesMasterIdLst>
  <p:sldIdLst>
    <p:sldId id="256" r:id="rId2"/>
    <p:sldId id="356" r:id="rId3"/>
    <p:sldId id="360" r:id="rId4"/>
    <p:sldId id="361" r:id="rId5"/>
    <p:sldId id="362" r:id="rId6"/>
    <p:sldId id="261" r:id="rId7"/>
    <p:sldId id="363" r:id="rId8"/>
    <p:sldId id="364" r:id="rId9"/>
    <p:sldId id="365" r:id="rId10"/>
    <p:sldId id="367" r:id="rId11"/>
    <p:sldId id="366" r:id="rId12"/>
    <p:sldId id="368" r:id="rId13"/>
    <p:sldId id="369" r:id="rId14"/>
    <p:sldId id="370" r:id="rId15"/>
    <p:sldId id="371" r:id="rId16"/>
    <p:sldId id="372" r:id="rId17"/>
    <p:sldId id="373" r:id="rId18"/>
    <p:sldId id="375" r:id="rId19"/>
    <p:sldId id="374" r:id="rId20"/>
    <p:sldId id="376" r:id="rId21"/>
    <p:sldId id="377" r:id="rId22"/>
    <p:sldId id="380" r:id="rId23"/>
    <p:sldId id="378" r:id="rId24"/>
    <p:sldId id="328" r:id="rId25"/>
    <p:sldId id="329" r:id="rId26"/>
    <p:sldId id="358" r:id="rId27"/>
    <p:sldId id="359" r:id="rId28"/>
    <p:sldId id="379" r:id="rId29"/>
    <p:sldId id="381" r:id="rId30"/>
    <p:sldId id="308" r:id="rId3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swas, Gautam" initials="GB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3800" autoAdjust="0"/>
  </p:normalViewPr>
  <p:slideViewPr>
    <p:cSldViewPr snapToGrid="0">
      <p:cViewPr varScale="1">
        <p:scale>
          <a:sx n="65" d="100"/>
          <a:sy n="65" d="100"/>
        </p:scale>
        <p:origin x="-580" y="-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8" d="100"/>
          <a:sy n="98" d="100"/>
        </p:scale>
        <p:origin x="35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2B519F9-1777-4CDD-B9A3-D66E4C5ADBD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702C5B-6D69-4D30-830B-AED99C1A6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33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2C5B-6D69-4D30-830B-AED99C1A6A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884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8316" y="4522532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2C5B-6D69-4D30-830B-AED99C1A6A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7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98316" y="4522532"/>
            <a:ext cx="5608320" cy="366045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2C5B-6D69-4D30-830B-AED99C1A6A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00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In complex environments, users’ perform multiple tasks, therefore, reuse skills and strategies multiple times.</a:t>
            </a:r>
            <a:r>
              <a:rPr lang="en-US" baseline="0" dirty="0" smtClean="0">
                <a:solidFill>
                  <a:srgbClr val="3F3F3F"/>
                </a:solidFill>
                <a:ea typeface="Century Gothic"/>
                <a:sym typeface="Century Gothic"/>
              </a:rPr>
              <a:t> Hence w</a:t>
            </a:r>
            <a:r>
              <a:rPr lang="en-US" dirty="0">
                <a:solidFill>
                  <a:srgbClr val="3F3F3F"/>
                </a:solidFill>
                <a:cs typeface="Arial" panose="020B0604020202020204" pitchFamily="34" charset="0"/>
                <a:sym typeface="Century Gothic"/>
              </a:rPr>
              <a:t>e need to accumulate user’s performance over a period of time;</a:t>
            </a:r>
          </a:p>
          <a:p>
            <a:r>
              <a:rPr lang="en-US" dirty="0">
                <a:solidFill>
                  <a:srgbClr val="3F3F3F"/>
                </a:solidFill>
                <a:cs typeface="Arial" panose="020B0604020202020204" pitchFamily="34" charset="0"/>
                <a:sym typeface="Century Gothic"/>
              </a:rPr>
              <a:t>We introduce two performance metrics for the learner model. Competence and Trend</a:t>
            </a:r>
            <a:r>
              <a:rPr lang="en-US" sz="2000" dirty="0">
                <a:solidFill>
                  <a:srgbClr val="3F3F3F"/>
                </a:solidFill>
                <a:cs typeface="Arial" panose="020B0604020202020204" pitchFamily="34" charset="0"/>
                <a:sym typeface="Century Gothic"/>
              </a:rPr>
              <a:t>.</a:t>
            </a:r>
          </a:p>
          <a:p>
            <a:r>
              <a:rPr lang="en-US" dirty="0" smtClean="0"/>
              <a:t>When </a:t>
            </a:r>
            <a:r>
              <a:rPr lang="en-US" dirty="0"/>
              <a:t>learners’ competence in relevant cognitive skills are above a pre-specified threshold (+), and their </a:t>
            </a:r>
            <a:r>
              <a:rPr lang="en-US" dirty="0" smtClean="0"/>
              <a:t>performance on </a:t>
            </a:r>
            <a:r>
              <a:rPr lang="en-US" dirty="0"/>
              <a:t>relevant tasks and subtasks are also above the threshold, then we increment the learner’s competence on the </a:t>
            </a:r>
            <a:r>
              <a:rPr lang="en-US" dirty="0" smtClean="0"/>
              <a:t>cognitive strategy </a:t>
            </a:r>
            <a:r>
              <a:rPr lang="en-US" dirty="0"/>
              <a:t>using their performance in the corresponding cognitive skills. If the learners’ </a:t>
            </a:r>
            <a:r>
              <a:rPr lang="en-US" dirty="0" smtClean="0"/>
              <a:t>performance </a:t>
            </a:r>
            <a:r>
              <a:rPr lang="en-US" dirty="0"/>
              <a:t>on </a:t>
            </a:r>
            <a:r>
              <a:rPr lang="en-US" dirty="0" smtClean="0"/>
              <a:t>relevant cognitive </a:t>
            </a:r>
            <a:r>
              <a:rPr lang="en-US" dirty="0"/>
              <a:t>skills, tasks, and subtasks are below the threshold (-),  then the learners’ competence on the cognitive strategy during that time interval is decreased. However</a:t>
            </a:r>
            <a:r>
              <a:rPr lang="en-US" dirty="0" smtClean="0"/>
              <a:t>, if </a:t>
            </a:r>
            <a:r>
              <a:rPr lang="en-US" dirty="0"/>
              <a:t>the learners’ competence on the relevant cognitive skills  is (+) and their performance on a task is (-), then the learner may lack knowledge of the strategy, i.e., how </a:t>
            </a:r>
            <a:r>
              <a:rPr lang="en-US" dirty="0" smtClean="0"/>
              <a:t>to combine </a:t>
            </a:r>
            <a:r>
              <a:rPr lang="en-US" dirty="0"/>
              <a:t>skills to make them beneficial to the overall task.  Hence, their competence on the particular cognitive </a:t>
            </a:r>
            <a:r>
              <a:rPr lang="en-US" dirty="0" smtClean="0"/>
              <a:t>strategy will </a:t>
            </a:r>
            <a:r>
              <a:rPr lang="en-US" dirty="0"/>
              <a:t>be decreased. When the learners’ performance on a task is above the threshold, and the learner seems to lack </a:t>
            </a:r>
          </a:p>
          <a:p>
            <a:r>
              <a:rPr lang="en-US" dirty="0"/>
              <a:t>requisite cognitive skills (-), then the learner’s success in performing the task may be attributed to chance, or to other skills/strategies that are currently not being monitored.</a:t>
            </a:r>
          </a:p>
          <a:p>
            <a:r>
              <a:rPr lang="en-US" dirty="0"/>
              <a:t>Hence, their competence on the particular cognitive strategy will not be changed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2C5B-6D69-4D30-830B-AED99C1A6A7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576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02C5B-6D69-4D30-830B-AED99C1A6A7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6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4" descr="Related ima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" y="-1"/>
            <a:ext cx="1602462" cy="116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vanderbilt University 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895" y="6037"/>
            <a:ext cx="1333875" cy="1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17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86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13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82880" indent="-182880">
              <a:buFont typeface="Wingdings" panose="05000000000000000000" pitchFamily="2" charset="2"/>
              <a:buChar char="§"/>
              <a:defRPr sz="26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0070C0"/>
                </a:solidFill>
              </a:defRPr>
            </a:lvl2pPr>
            <a:lvl3pPr>
              <a:defRPr sz="2000"/>
            </a:lvl3pPr>
            <a:lvl4pPr>
              <a:defRPr sz="1800"/>
            </a:lvl4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07" y="6492875"/>
            <a:ext cx="2472271" cy="365125"/>
          </a:xfrm>
        </p:spPr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74745" y="6492875"/>
            <a:ext cx="1312025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Image result for vanderbilt University 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0" y="6038"/>
            <a:ext cx="813920" cy="81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" y="0"/>
            <a:ext cx="838200" cy="610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2850" y="819958"/>
            <a:ext cx="801809" cy="5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005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989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14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78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3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24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92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231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7569" y="586978"/>
            <a:ext cx="9144000" cy="2387600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Learner Modeling of Cognitive and Psychomotor Processes for Dismounted Battle Drills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009" y="3521420"/>
            <a:ext cx="11634280" cy="235408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Gautam Biswas</a:t>
            </a:r>
            <a:r>
              <a:rPr lang="en-US" sz="28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shitanshu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mishra</a:t>
            </a:r>
            <a:r>
              <a:rPr lang="en-US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naveed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mohammed</a:t>
            </a:r>
            <a:r>
              <a:rPr lang="en-US" sz="2800" baseline="30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&amp; Ben Goldberg</a:t>
            </a:r>
            <a:r>
              <a:rPr lang="en-US" sz="28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aseline="30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aseline="30000" dirty="0" smtClean="0">
                <a:solidFill>
                  <a:srgbClr val="00B0F0"/>
                </a:solidFill>
              </a:rPr>
              <a:t>1</a:t>
            </a:r>
            <a:r>
              <a:rPr lang="en-US" sz="2800" dirty="0" smtClean="0">
                <a:solidFill>
                  <a:srgbClr val="00B0F0"/>
                </a:solidFill>
              </a:rPr>
              <a:t>Vanderbilt University </a:t>
            </a:r>
            <a:r>
              <a:rPr lang="en-US" sz="2800" dirty="0">
                <a:solidFill>
                  <a:srgbClr val="00B0F0"/>
                </a:solidFill>
              </a:rPr>
              <a:t>&amp; </a:t>
            </a:r>
            <a:endParaRPr lang="en-US" sz="2800" dirty="0" smtClean="0">
              <a:solidFill>
                <a:srgbClr val="00B0F0"/>
              </a:solidFill>
            </a:endParaRPr>
          </a:p>
          <a:p>
            <a:pPr algn="ctr"/>
            <a:r>
              <a:rPr lang="en-US" sz="2800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 smtClean="0">
                <a:solidFill>
                  <a:srgbClr val="00B0F0"/>
                </a:solidFill>
              </a:rPr>
              <a:t>U.S. Army Combat Capabilities Development Command</a:t>
            </a:r>
          </a:p>
          <a:p>
            <a:pPr algn="ctr"/>
            <a:r>
              <a:rPr lang="en-US" sz="2800" dirty="0" smtClean="0">
                <a:solidFill>
                  <a:srgbClr val="00B0F0"/>
                </a:solidFill>
              </a:rPr>
              <a:t>SOLDIER CENTER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88332" y="5894961"/>
            <a:ext cx="8803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supported by funds from ARL grant </a:t>
            </a:r>
            <a:r>
              <a:rPr lang="en-US" dirty="0" smtClean="0"/>
              <a:t>number W911NF-14-2-0050 &amp; W911NF-18-2-0081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63" y="105028"/>
            <a:ext cx="1490217" cy="94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2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and Clear 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3"/>
            <a:ext cx="10488363" cy="43021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Five major task segments (Sinatra, et al., 2018)</a:t>
            </a:r>
          </a:p>
          <a:p>
            <a:pPr marL="658368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800" dirty="0" smtClean="0"/>
              <a:t>Prepare </a:t>
            </a:r>
            <a:r>
              <a:rPr lang="en-US" sz="2800" dirty="0"/>
              <a:t>to </a:t>
            </a:r>
            <a:r>
              <a:rPr lang="en-US" sz="2800" dirty="0" smtClean="0"/>
              <a:t>Enter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 smtClean="0"/>
              <a:t>Squad leader position; secure corridors</a:t>
            </a:r>
          </a:p>
          <a:p>
            <a:pPr marL="658368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 smtClean="0"/>
              <a:t>Team leader (#2, or #3 soldier) gives command; method of entry</a:t>
            </a:r>
          </a:p>
          <a:p>
            <a:pPr marL="658368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Clear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</a:p>
          <a:p>
            <a:pPr marL="658368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 smtClean="0"/>
              <a:t>Threats neutralized, non combatants secured; announce CLEAR</a:t>
            </a:r>
          </a:p>
          <a:p>
            <a:pPr marL="658368" lvl="1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+mj-lt"/>
              <a:buAutoNum type="arabicPeriod"/>
            </a:pPr>
            <a:r>
              <a:rPr lang="en-US" sz="2800" dirty="0" smtClean="0"/>
              <a:t>Completion </a:t>
            </a:r>
            <a:r>
              <a:rPr lang="en-US" sz="2800" dirty="0"/>
              <a:t>and move on to next assigned </a:t>
            </a:r>
            <a:r>
              <a:rPr lang="en-US" sz="2800" dirty="0" smtClean="0"/>
              <a:t>operation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</a:pPr>
            <a:r>
              <a:rPr lang="en-US" dirty="0" smtClean="0"/>
              <a:t>Squad leader assessment, report to team leader, sustainability of next steps, reload; mark entry point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0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Clear </a:t>
            </a:r>
            <a:r>
              <a:rPr lang="en-US" dirty="0" smtClean="0"/>
              <a:t>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6411193" cy="4253509"/>
          </a:xfrm>
        </p:spPr>
        <p:txBody>
          <a:bodyPr/>
          <a:lstStyle/>
          <a:p>
            <a:r>
              <a:rPr lang="en-US" dirty="0" smtClean="0"/>
              <a:t>Enter, clear, and secure room</a:t>
            </a:r>
          </a:p>
          <a:p>
            <a:pPr lvl="1"/>
            <a:r>
              <a:rPr lang="en-US" dirty="0" smtClean="0"/>
              <a:t>Kill/capture enemy</a:t>
            </a:r>
          </a:p>
          <a:p>
            <a:pPr lvl="1"/>
            <a:r>
              <a:rPr lang="en-US" dirty="0" smtClean="0"/>
              <a:t>Minimize friendly and noncombatant casualties</a:t>
            </a:r>
          </a:p>
          <a:p>
            <a:pPr lvl="1"/>
            <a:r>
              <a:rPr lang="en-US" dirty="0" smtClean="0"/>
              <a:t>Minimize collateral damage</a:t>
            </a:r>
          </a:p>
          <a:p>
            <a:r>
              <a:rPr lang="en-US" dirty="0" smtClean="0"/>
              <a:t>Soldiers being trained must know and follow</a:t>
            </a:r>
          </a:p>
          <a:p>
            <a:pPr lvl="1"/>
            <a:r>
              <a:rPr lang="en-US" dirty="0" smtClean="0"/>
              <a:t>Standard operating procedures (SOP)</a:t>
            </a:r>
          </a:p>
          <a:p>
            <a:pPr lvl="1"/>
            <a:r>
              <a:rPr lang="en-US" dirty="0" smtClean="0"/>
              <a:t>Compile with rules of engagement (ROE)</a:t>
            </a:r>
          </a:p>
          <a:p>
            <a:pPr lvl="1"/>
            <a:r>
              <a:rPr lang="en-US" dirty="0" smtClean="0"/>
              <a:t>Maintain sufficient force to repel counterattacks by enemy</a:t>
            </a:r>
          </a:p>
          <a:p>
            <a:pPr lvl="1"/>
            <a:r>
              <a:rPr lang="en-US" dirty="0" smtClean="0"/>
              <a:t>Possess sufficient marksmanship skills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73" y="2325282"/>
            <a:ext cx="4492928" cy="2596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316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and Clear Room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2999" y="1836006"/>
            <a:ext cx="10058400" cy="4331330"/>
          </a:xfrm>
        </p:spPr>
        <p:txBody>
          <a:bodyPr>
            <a:normAutofit/>
          </a:bodyPr>
          <a:lstStyle/>
          <a:p>
            <a:r>
              <a:rPr lang="en-US" dirty="0" smtClean="0"/>
              <a:t>Doorway – fatal funnel</a:t>
            </a:r>
          </a:p>
          <a:p>
            <a:pPr lvl="1"/>
            <a:r>
              <a:rPr lang="en-US" dirty="0" smtClean="0"/>
              <a:t>Soldier 4 – quick check for booby traps; kick down door</a:t>
            </a:r>
          </a:p>
          <a:p>
            <a:pPr lvl="1"/>
            <a:r>
              <a:rPr lang="en-US" dirty="0"/>
              <a:t>Enter quickly, keep disclosure to minimum before </a:t>
            </a:r>
            <a:r>
              <a:rPr lang="en-US" dirty="0" smtClean="0"/>
              <a:t>entering</a:t>
            </a:r>
          </a:p>
          <a:p>
            <a:pPr lvl="1"/>
            <a:r>
              <a:rPr lang="en-US" dirty="0" smtClean="0"/>
              <a:t>Lead soldiers 1 &amp;2 move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in quick succession along 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 of least resistance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(wall) to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</a:t>
            </a:r>
          </a:p>
          <a:p>
            <a:pPr marL="201168" lvl="1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domination</a:t>
            </a:r>
            <a:r>
              <a:rPr lang="en-US" dirty="0" smtClean="0"/>
              <a:t> (POD) – </a:t>
            </a:r>
            <a:endParaRPr lang="en-US" dirty="0"/>
          </a:p>
          <a:p>
            <a:pPr marL="201168" lvl="1" indent="0">
              <a:buNone/>
            </a:pPr>
            <a:r>
              <a:rPr lang="en-US" dirty="0" smtClean="0"/>
              <a:t>   usually two opposite corners)</a:t>
            </a:r>
          </a:p>
          <a:p>
            <a:pPr marL="201168" lvl="1" indent="0">
              <a:buNone/>
            </a:pPr>
            <a:r>
              <a:rPr lang="en-US" dirty="0" smtClean="0"/>
              <a:t>Keep moving contain (kill) enemy as quickly as possible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556" y="3104541"/>
            <a:ext cx="7318443" cy="232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4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and Clear Room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91" y="1841669"/>
            <a:ext cx="10058400" cy="443267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3</a:t>
            </a:r>
            <a:r>
              <a:rPr lang="en-US" baseline="30000" dirty="0" smtClean="0">
                <a:solidFill>
                  <a:srgbClr val="0070C0"/>
                </a:solidFill>
              </a:rPr>
              <a:t>rd</a:t>
            </a:r>
            <a:r>
              <a:rPr lang="en-US" dirty="0" smtClean="0">
                <a:solidFill>
                  <a:srgbClr val="0070C0"/>
                </a:solidFill>
              </a:rPr>
              <a:t> soldier opposite direction of soldier 2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4</a:t>
            </a:r>
            <a:r>
              <a:rPr lang="en-US" baseline="30000" dirty="0" smtClean="0">
                <a:solidFill>
                  <a:srgbClr val="0070C0"/>
                </a:solidFill>
              </a:rPr>
              <a:t>th</a:t>
            </a:r>
            <a:r>
              <a:rPr lang="en-US" dirty="0" smtClean="0">
                <a:solidFill>
                  <a:srgbClr val="0070C0"/>
                </a:solidFill>
              </a:rPr>
              <a:t> opposite direction of soldier 3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Establish POD clear room of combatants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Clear, assess, report, re-orient, move on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Clearing room is a 3-D process</a:t>
            </a:r>
          </a:p>
          <a:p>
            <a:r>
              <a:rPr lang="en-US" dirty="0" smtClean="0"/>
              <a:t>Additional maneuvers if other objects in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room</a:t>
            </a:r>
          </a:p>
          <a:p>
            <a:r>
              <a:rPr lang="en-US" dirty="0" smtClean="0"/>
              <a:t>Time is of the essence – both for surprise and to ensure that enemy does not have time to regroup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618" y="1773574"/>
            <a:ext cx="552753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4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 (preliminary …)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780192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From documents, Subject Matter Experts (SMEs) – </a:t>
            </a:r>
            <a:r>
              <a:rPr lang="en-US" dirty="0" err="1" smtClean="0"/>
              <a:t>SFC</a:t>
            </a:r>
            <a:r>
              <a:rPr lang="en-US" dirty="0" smtClean="0"/>
              <a:t> Roger </a:t>
            </a:r>
            <a:r>
              <a:rPr lang="en-US" dirty="0" err="1" smtClean="0"/>
              <a:t>Ordish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CCDC</a:t>
            </a:r>
            <a:r>
              <a:rPr lang="en-US" dirty="0" smtClean="0"/>
              <a:t>), Jake Werner, </a:t>
            </a:r>
            <a:r>
              <a:rPr lang="en-US" dirty="0" err="1" smtClean="0"/>
              <a:t>SFC</a:t>
            </a:r>
            <a:r>
              <a:rPr lang="en-US" dirty="0" smtClean="0"/>
              <a:t> Shaver &amp; Davis (Fort Benning)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Speed (time) is a key factor – requires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muscle memory </a:t>
            </a:r>
            <a:r>
              <a:rPr lang="en-US" dirty="0" smtClean="0"/>
              <a:t>– acquired through multiple practice scenarios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Rapid decision making </a:t>
            </a:r>
            <a:r>
              <a:rPr lang="en-US" dirty="0" smtClean="0"/>
              <a:t>– who is a combatant, who is not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Psychomotor skills essential</a:t>
            </a:r>
            <a:r>
              <a:rPr lang="en-US" dirty="0" smtClean="0"/>
              <a:t> – speed, accuracy, marksmanship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effort </a:t>
            </a:r>
            <a:r>
              <a:rPr lang="en-US" dirty="0" smtClean="0"/>
              <a:t>– follow SOP, ROE,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  <a:r>
              <a:rPr lang="en-US" dirty="0" smtClean="0"/>
              <a:t>, avoid disastrous fratricide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360 degree, 3D security at all times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5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6479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SAM-T –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Squad Advanced Marksmanship Trainer </a:t>
            </a:r>
            <a:r>
              <a:rPr lang="en-US" sz="2800" dirty="0" smtClean="0"/>
              <a:t>– Training as a service (</a:t>
            </a:r>
            <a:r>
              <a:rPr lang="en-US" sz="2800" dirty="0" err="1" smtClean="0"/>
              <a:t>TaaS</a:t>
            </a:r>
            <a:r>
              <a:rPr lang="en-US" sz="2800" dirty="0" smtClean="0"/>
              <a:t>) </a:t>
            </a:r>
            <a:r>
              <a:rPr lang="en-US" sz="2800" dirty="0"/>
              <a:t>system </a:t>
            </a:r>
            <a:r>
              <a:rPr lang="en-US" sz="2800" dirty="0" smtClean="0"/>
              <a:t>(</a:t>
            </a:r>
            <a:r>
              <a:rPr lang="en-US" sz="2800" dirty="0" err="1"/>
              <a:t>Pargett</a:t>
            </a:r>
            <a:r>
              <a:rPr lang="en-US" sz="2800" dirty="0"/>
              <a:t>, 2019)</a:t>
            </a:r>
            <a:endParaRPr lang="en-US" sz="2800" dirty="0" smtClean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Developed by </a:t>
            </a:r>
            <a:r>
              <a:rPr lang="en-US" dirty="0" err="1" smtClean="0"/>
              <a:t>Meggitt</a:t>
            </a:r>
            <a:r>
              <a:rPr lang="en-US" dirty="0" smtClean="0"/>
              <a:t> (Oak Grove Systems)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Augmentation of </a:t>
            </a:r>
            <a:r>
              <a:rPr lang="en-US" dirty="0"/>
              <a:t>Engagement Skills Trainer (EST) </a:t>
            </a:r>
            <a:r>
              <a:rPr lang="en-US" dirty="0" smtClean="0"/>
              <a:t>II  -- weapons training and marksmanship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SAM-T augment, accelerate, and improve soldier and team close combat skills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Weapons Skills Training (individual tasks up to 15 soldiers)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Use of Force (rapid decision making)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Battle Drill Training (up to teams of 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962" y="4932347"/>
            <a:ext cx="3607240" cy="167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58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SAM-T: Battle Drill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21" y="1751844"/>
            <a:ext cx="8349183" cy="42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1511" y="4046707"/>
            <a:ext cx="3517439" cy="2033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53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Tutoring: SAM-T + GIFT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08" y="1682007"/>
            <a:ext cx="8424221" cy="475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959128" y="1361861"/>
            <a:ext cx="310316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Integrated visual augmentation system (</a:t>
            </a:r>
            <a:r>
              <a:rPr lang="en-US" sz="2400" dirty="0" err="1">
                <a:solidFill>
                  <a:srgbClr val="0070C0"/>
                </a:solidFill>
              </a:rPr>
              <a:t>IVAS</a:t>
            </a:r>
            <a:r>
              <a:rPr lang="en-US" sz="2400" dirty="0" smtClean="0">
                <a:solidFill>
                  <a:srgbClr val="0070C0"/>
                </a:solidFill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Video </a:t>
            </a:r>
            <a:r>
              <a:rPr lang="en-US" sz="2400" dirty="0" smtClean="0">
                <a:solidFill>
                  <a:srgbClr val="0070C0"/>
                </a:solidFill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Head mounted eye </a:t>
            </a:r>
            <a:r>
              <a:rPr lang="en-US" sz="2400" dirty="0" smtClean="0">
                <a:solidFill>
                  <a:srgbClr val="0070C0"/>
                </a:solidFill>
              </a:rPr>
              <a:t>trackers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Audio </a:t>
            </a:r>
            <a:r>
              <a:rPr lang="en-US" sz="2400" dirty="0">
                <a:solidFill>
                  <a:srgbClr val="0070C0"/>
                </a:solidFill>
              </a:rPr>
              <a:t>communication </a:t>
            </a:r>
            <a:r>
              <a:rPr lang="en-US" sz="2400" dirty="0" smtClean="0">
                <a:solidFill>
                  <a:srgbClr val="0070C0"/>
                </a:solidFill>
              </a:rPr>
              <a:t>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Gun position/angle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</a:rPr>
              <a:t>weapon </a:t>
            </a:r>
            <a:r>
              <a:rPr lang="en-US" sz="2400" dirty="0">
                <a:solidFill>
                  <a:srgbClr val="0070C0"/>
                </a:solidFill>
              </a:rPr>
              <a:t>trigger </a:t>
            </a:r>
            <a:r>
              <a:rPr lang="en-US" sz="2400" dirty="0" smtClean="0">
                <a:solidFill>
                  <a:srgbClr val="0070C0"/>
                </a:solidFill>
              </a:rPr>
              <a:t>events </a:t>
            </a:r>
            <a:r>
              <a:rPr lang="en-US" sz="2400" dirty="0">
                <a:solidFill>
                  <a:srgbClr val="0070C0"/>
                </a:solidFill>
              </a:rPr>
              <a:t>weapon </a:t>
            </a:r>
            <a:r>
              <a:rPr lang="en-US" sz="2400" dirty="0" smtClean="0">
                <a:solidFill>
                  <a:srgbClr val="0070C0"/>
                </a:solidFill>
              </a:rPr>
              <a:t>states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io </a:t>
            </a:r>
            <a:r>
              <a:rPr lang="en-US" sz="2400" dirty="0">
                <a:solidFill>
                  <a:srgbClr val="0070C0"/>
                </a:solidFill>
              </a:rPr>
              <a:t>harness </a:t>
            </a:r>
            <a:endParaRPr lang="en-US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26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Tutoring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2"/>
            <a:ext cx="10058400" cy="4623161"/>
          </a:xfrm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 GIFT</a:t>
            </a:r>
          </a:p>
          <a:p>
            <a:pPr lvl="1"/>
            <a:r>
              <a:rPr lang="en-US" sz="3400" dirty="0" smtClean="0"/>
              <a:t> Multimodal Raw Data </a:t>
            </a:r>
            <a:r>
              <a:rPr lang="en-US" sz="3400" dirty="0" smtClean="0">
                <a:sym typeface="Wingdings" panose="05000000000000000000" pitchFamily="2" charset="2"/>
              </a:rPr>
              <a:t> </a:t>
            </a:r>
          </a:p>
          <a:p>
            <a:pPr lvl="1"/>
            <a:r>
              <a:rPr lang="en-US" sz="3400" dirty="0" smtClean="0">
                <a:sym typeface="Wingdings" panose="05000000000000000000" pitchFamily="2" charset="2"/>
              </a:rPr>
              <a:t> Extract Relevant Information (Feature Extraction)  </a:t>
            </a:r>
          </a:p>
          <a:p>
            <a:pPr lvl="1"/>
            <a:r>
              <a:rPr lang="en-US" sz="3400" dirty="0" smtClean="0">
                <a:sym typeface="Wingdings" panose="05000000000000000000" pitchFamily="2" charset="2"/>
              </a:rPr>
              <a:t> Analyze, derive values for individual and team metrics  (MOP, MOE) </a:t>
            </a:r>
          </a:p>
          <a:p>
            <a:pPr lvl="1"/>
            <a:r>
              <a:rPr lang="en-US" sz="3400" dirty="0" smtClean="0">
                <a:sym typeface="Wingdings" panose="05000000000000000000" pitchFamily="2" charset="2"/>
              </a:rPr>
              <a:t> Compute metrics 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ym typeface="Wingdings" panose="05000000000000000000" pitchFamily="2" charset="2"/>
              </a:rPr>
              <a:t> Identify feedback events (positive, negative) 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ym typeface="Wingdings" panose="05000000000000000000" pitchFamily="2" charset="2"/>
              </a:rPr>
              <a:t> Locate relevant segments on video  </a:t>
            </a:r>
          </a:p>
          <a:p>
            <a:pPr lvl="1"/>
            <a:r>
              <a:rPr lang="en-US" sz="3400" dirty="0">
                <a:sym typeface="Wingdings" panose="05000000000000000000" pitchFamily="2" charset="2"/>
              </a:rPr>
              <a:t> </a:t>
            </a:r>
            <a:r>
              <a:rPr lang="en-US" sz="3400" dirty="0" smtClean="0">
                <a:sym typeface="Wingdings" panose="05000000000000000000" pitchFamily="2" charset="2"/>
              </a:rPr>
              <a:t> Present to Instructor for After Action Review (AAR)</a:t>
            </a:r>
            <a:endParaRPr lang="en-US" sz="3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26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3132"/>
            <a:ext cx="10058400" cy="841806"/>
          </a:xfrm>
        </p:spPr>
        <p:txBody>
          <a:bodyPr/>
          <a:lstStyle/>
          <a:p>
            <a:r>
              <a:rPr lang="en-US" dirty="0" smtClean="0"/>
              <a:t>Metrics – measures of performance (1)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78" y="878537"/>
            <a:ext cx="8238720" cy="58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8086" y="2529192"/>
            <a:ext cx="2973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From: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Army Training Registry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Central Army Registry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7552" y="1981921"/>
            <a:ext cx="10058400" cy="40233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Situate learner modeling in Learning Environments</a:t>
            </a:r>
          </a:p>
          <a:p>
            <a:r>
              <a:rPr lang="en-US" dirty="0" smtClean="0"/>
              <a:t> Shift to Team Training – Battle Drills</a:t>
            </a:r>
          </a:p>
          <a:p>
            <a:r>
              <a:rPr lang="en-US" dirty="0" smtClean="0"/>
              <a:t> Coordinated Movement – focus on psychomotor skills</a:t>
            </a:r>
          </a:p>
          <a:p>
            <a:pPr lvl="1"/>
            <a:r>
              <a:rPr lang="en-US" dirty="0" smtClean="0"/>
              <a:t>Changes modalities for sensing and measurement</a:t>
            </a:r>
          </a:p>
          <a:p>
            <a:r>
              <a:rPr lang="en-US" dirty="0" smtClean="0"/>
              <a:t> Case study:  Enter and Clear Room</a:t>
            </a:r>
          </a:p>
          <a:p>
            <a:r>
              <a:rPr lang="en-US" dirty="0"/>
              <a:t> </a:t>
            </a:r>
            <a:r>
              <a:rPr lang="en-US" dirty="0" smtClean="0"/>
              <a:t>Team Training – SAM-T + GIFT: Architecture </a:t>
            </a:r>
          </a:p>
          <a:p>
            <a:r>
              <a:rPr lang="en-US" dirty="0"/>
              <a:t> </a:t>
            </a:r>
            <a:r>
              <a:rPr lang="en-US" dirty="0" smtClean="0"/>
              <a:t>Metrics for performance and effectiveness</a:t>
            </a:r>
          </a:p>
          <a:p>
            <a:r>
              <a:rPr lang="en-US" dirty="0" smtClean="0"/>
              <a:t>Learner Modeling for Team Training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95891"/>
          </a:xfrm>
        </p:spPr>
        <p:txBody>
          <a:bodyPr>
            <a:normAutofit fontScale="90000"/>
          </a:bodyPr>
          <a:lstStyle/>
          <a:p>
            <a:r>
              <a:rPr lang="en-US" dirty="0"/>
              <a:t>Metrics – measures of performance </a:t>
            </a:r>
            <a:r>
              <a:rPr lang="en-US" dirty="0" smtClean="0"/>
              <a:t>(2)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80692"/>
            <a:ext cx="8892399" cy="478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486198"/>
            <a:ext cx="8892399" cy="16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60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6463" y="140688"/>
            <a:ext cx="10058400" cy="754257"/>
          </a:xfrm>
        </p:spPr>
        <p:txBody>
          <a:bodyPr/>
          <a:lstStyle/>
          <a:p>
            <a:r>
              <a:rPr lang="en-US" dirty="0"/>
              <a:t>Metrics – measures of performance </a:t>
            </a:r>
            <a:r>
              <a:rPr lang="en-US" dirty="0" smtClean="0"/>
              <a:t>(3)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85" y="798072"/>
            <a:ext cx="7969723" cy="598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39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 </a:t>
            </a:r>
            <a:r>
              <a:rPr lang="en-US" dirty="0"/>
              <a:t>individual and team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89" y="1709366"/>
            <a:ext cx="10903141" cy="4782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4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– metrics and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82916" cy="40233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/>
              <a:t>Multi-modal data analysis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Alignment of video, eye tracking, voice and data already being logged by SAM-T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Analytics for deriving assessments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Learner modeling – aggregation of metrics over multiple trials</a:t>
            </a:r>
            <a:endParaRPr lang="en-US" sz="2800" dirty="0"/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/>
              <a:t>Video search to identify events for AAR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8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Modeling</a:t>
            </a:r>
            <a:br>
              <a:rPr lang="en-US" dirty="0" smtClean="0"/>
            </a:br>
            <a:r>
              <a:rPr lang="en-US" dirty="0" smtClean="0"/>
              <a:t>Example Learner Model: UrbanSim-GIFT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122512" y="1848255"/>
            <a:ext cx="8801650" cy="4672917"/>
            <a:chOff x="471795" y="2165850"/>
            <a:chExt cx="6785806" cy="3575832"/>
          </a:xfrm>
        </p:grpSpPr>
        <p:sp>
          <p:nvSpPr>
            <p:cNvPr id="9" name="Shape 197"/>
            <p:cNvSpPr/>
            <p:nvPr/>
          </p:nvSpPr>
          <p:spPr>
            <a:xfrm>
              <a:off x="5072502" y="3989364"/>
              <a:ext cx="1023497" cy="591757"/>
            </a:xfrm>
            <a:prstGeom prst="roundRect">
              <a:avLst>
                <a:gd name="adj" fmla="val 16667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spcBef>
                  <a:spcPts val="0"/>
                </a:spcBef>
                <a:buNone/>
              </a:pPr>
              <a:r>
                <a:rPr lang="en-US" sz="1000" dirty="0" smtClean="0"/>
                <a:t>Learner’s </a:t>
              </a:r>
              <a:r>
                <a:rPr lang="en-US" sz="1000" dirty="0"/>
                <a:t>performance on </a:t>
              </a:r>
              <a:r>
                <a:rPr lang="en-US" sz="1000" dirty="0" smtClean="0"/>
                <a:t>goals</a:t>
              </a:r>
              <a:r>
                <a:rPr lang="en-US" sz="1000" dirty="0"/>
                <a:t>. 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22279" y="2165850"/>
              <a:ext cx="3796716" cy="711468"/>
            </a:xfrm>
            <a:prstGeom prst="roundRect">
              <a:avLst/>
            </a:prstGeom>
            <a:solidFill>
              <a:srgbClr val="4F81BD">
                <a:lumMod val="40000"/>
                <a:lumOff val="60000"/>
              </a:srgbClr>
            </a:solidFill>
            <a:ln w="381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36644" y="5258692"/>
              <a:ext cx="1014203" cy="482990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noProof="0" dirty="0" smtClean="0">
                  <a:solidFill>
                    <a:prstClr val="black"/>
                  </a:solidFill>
                  <a:latin typeface="Calibri"/>
                </a:rPr>
                <a:t>Learner’s</a:t>
              </a: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interactions in system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219200" y="2901557"/>
              <a:ext cx="3799795" cy="839700"/>
              <a:chOff x="912067" y="2989655"/>
              <a:chExt cx="4700933" cy="892252"/>
            </a:xfrm>
          </p:grpSpPr>
          <p:sp>
            <p:nvSpPr>
              <p:cNvPr id="51" name="Rounded Rectangle 50"/>
              <p:cNvSpPr/>
              <p:nvPr/>
            </p:nvSpPr>
            <p:spPr>
              <a:xfrm>
                <a:off x="915877" y="2993669"/>
                <a:ext cx="4697123" cy="888238"/>
              </a:xfrm>
              <a:prstGeom prst="roundRect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381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912067" y="2989655"/>
                <a:ext cx="1754090" cy="274889"/>
              </a:xfrm>
              <a:prstGeom prst="rect">
                <a:avLst/>
              </a:prstGeom>
              <a:solidFill>
                <a:srgbClr val="F79646">
                  <a:lumMod val="40000"/>
                  <a:lumOff val="60000"/>
                </a:srgbClr>
              </a:solidFill>
              <a:ln w="381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Cognitive Strategies</a:t>
                </a: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972295" y="3367064"/>
                <a:ext cx="1098408" cy="390050"/>
              </a:xfrm>
              <a:prstGeom prst="roundRect">
                <a:avLst>
                  <a:gd name="adj" fmla="val 25285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Situational Awareness</a:t>
                </a:r>
                <a:endParaRPr kumimoji="0" lang="en-US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2137464" y="3380365"/>
                <a:ext cx="902742" cy="362405"/>
              </a:xfrm>
              <a:prstGeom prst="roundRect">
                <a:avLst>
                  <a:gd name="adj" fmla="val 25285"/>
                </a:avLst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100" dirty="0">
                    <a:solidFill>
                      <a:prstClr val="black"/>
                    </a:solidFill>
                    <a:latin typeface="Calibri"/>
                  </a:rPr>
                  <a:t>Tradeoff Analysis</a:t>
                </a:r>
              </a:p>
            </p:txBody>
          </p:sp>
        </p:grpSp>
        <p:sp>
          <p:nvSpPr>
            <p:cNvPr id="13" name="Rounded Rectangle 12"/>
            <p:cNvSpPr/>
            <p:nvPr/>
          </p:nvSpPr>
          <p:spPr>
            <a:xfrm>
              <a:off x="1227690" y="3748213"/>
              <a:ext cx="3796715" cy="106839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 cap="flat" cmpd="sng" algn="ctr">
              <a:solidFill>
                <a:srgbClr val="00206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66274" y="4476230"/>
              <a:ext cx="730611" cy="223491"/>
            </a:xfrm>
            <a:prstGeom prst="roundRect">
              <a:avLst>
                <a:gd name="adj" fmla="val 2040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Interpret</a:t>
              </a:r>
              <a:endParaRPr kumimoji="0" 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303021" y="4134252"/>
              <a:ext cx="675719" cy="248079"/>
            </a:xfrm>
            <a:prstGeom prst="roundRect">
              <a:avLst>
                <a:gd name="adj" fmla="val 2528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Identify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054071" y="4107251"/>
              <a:ext cx="792476" cy="290932"/>
            </a:xfrm>
            <a:prstGeom prst="roundRect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Devise Approach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897282" y="4101641"/>
              <a:ext cx="805007" cy="304232"/>
            </a:xfrm>
            <a:prstGeom prst="roundRect">
              <a:avLst>
                <a:gd name="adj" fmla="val 2528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 Execution</a:t>
              </a: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39388" y="4476230"/>
              <a:ext cx="678788" cy="223491"/>
            </a:xfrm>
            <a:prstGeom prst="roundRect">
              <a:avLst>
                <a:gd name="adj" fmla="val 2040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Analyze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9" name="Straight Arrow Connector 18"/>
            <p:cNvCxnSpPr>
              <a:stCxn id="39" idx="0"/>
              <a:endCxn id="37" idx="2"/>
            </p:cNvCxnSpPr>
            <p:nvPr/>
          </p:nvCxnSpPr>
          <p:spPr>
            <a:xfrm flipV="1">
              <a:off x="4135132" y="3685169"/>
              <a:ext cx="349354" cy="457594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20" name="Straight Arrow Connector 19"/>
            <p:cNvCxnSpPr>
              <a:stCxn id="41" idx="0"/>
              <a:endCxn id="37" idx="2"/>
            </p:cNvCxnSpPr>
            <p:nvPr/>
          </p:nvCxnSpPr>
          <p:spPr>
            <a:xfrm flipH="1" flipV="1">
              <a:off x="4484486" y="3685169"/>
              <a:ext cx="206939" cy="79106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21" name="Straight Arrow Connector 20"/>
            <p:cNvCxnSpPr>
              <a:stCxn id="18" idx="0"/>
              <a:endCxn id="54" idx="2"/>
            </p:cNvCxnSpPr>
            <p:nvPr/>
          </p:nvCxnSpPr>
          <p:spPr>
            <a:xfrm flipH="1" flipV="1">
              <a:off x="2574542" y="3610315"/>
              <a:ext cx="704240" cy="86591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22" name="Straight Arrow Connector 21"/>
            <p:cNvCxnSpPr>
              <a:stCxn id="15" idx="0"/>
              <a:endCxn id="53" idx="2"/>
            </p:cNvCxnSpPr>
            <p:nvPr/>
          </p:nvCxnSpPr>
          <p:spPr>
            <a:xfrm flipV="1">
              <a:off x="1640881" y="3623814"/>
              <a:ext cx="70927" cy="510438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23" name="Straight Arrow Connector 22"/>
            <p:cNvCxnSpPr>
              <a:stCxn id="16" idx="0"/>
              <a:endCxn id="54" idx="2"/>
            </p:cNvCxnSpPr>
            <p:nvPr/>
          </p:nvCxnSpPr>
          <p:spPr>
            <a:xfrm flipV="1">
              <a:off x="2450309" y="3610315"/>
              <a:ext cx="124233" cy="49693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sp>
          <p:nvSpPr>
            <p:cNvPr id="24" name="Rectangle 23"/>
            <p:cNvSpPr/>
            <p:nvPr/>
          </p:nvSpPr>
          <p:spPr>
            <a:xfrm>
              <a:off x="1219200" y="3741257"/>
              <a:ext cx="1176279" cy="276221"/>
            </a:xfrm>
            <a:prstGeom prst="rect">
              <a:avLst/>
            </a:prstGeom>
            <a:solidFill>
              <a:srgbClr val="4BACC6">
                <a:lumMod val="40000"/>
                <a:lumOff val="60000"/>
              </a:srgbClr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Cognitive Skills</a:t>
              </a:r>
            </a:p>
          </p:txBody>
        </p:sp>
        <p:cxnSp>
          <p:nvCxnSpPr>
            <p:cNvPr id="25" name="Straight Arrow Connector 24"/>
            <p:cNvCxnSpPr>
              <a:stCxn id="11" idx="0"/>
              <a:endCxn id="9" idx="2"/>
            </p:cNvCxnSpPr>
            <p:nvPr/>
          </p:nvCxnSpPr>
          <p:spPr>
            <a:xfrm flipV="1">
              <a:off x="5543746" y="4581121"/>
              <a:ext cx="40505" cy="677571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>
              <a:stCxn id="9" idx="0"/>
              <a:endCxn id="51" idx="3"/>
            </p:cNvCxnSpPr>
            <p:nvPr/>
          </p:nvCxnSpPr>
          <p:spPr>
            <a:xfrm rot="16200000" flipV="1">
              <a:off x="4968589" y="3373702"/>
              <a:ext cx="666068" cy="565256"/>
            </a:xfrm>
            <a:prstGeom prst="bentConnector2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2"/>
            <p:cNvSpPr txBox="1"/>
            <p:nvPr/>
          </p:nvSpPr>
          <p:spPr>
            <a:xfrm>
              <a:off x="6096000" y="4362271"/>
              <a:ext cx="11616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Collected by observing user activities in system</a:t>
              </a:r>
            </a:p>
            <a:p>
              <a:pPr algn="ctr"/>
              <a:r>
                <a:rPr lang="en-US" sz="1200" dirty="0" smtClean="0">
                  <a:solidFill>
                    <a:srgbClr val="C00000"/>
                  </a:solidFill>
                </a:rPr>
                <a:t>(e.g., video, logs, etc.)</a:t>
              </a:r>
              <a:endParaRPr lang="en-US" sz="1200" dirty="0">
                <a:solidFill>
                  <a:srgbClr val="C00000"/>
                </a:solidFill>
              </a:endParaRPr>
            </a:p>
          </p:txBody>
        </p:sp>
        <p:sp>
          <p:nvSpPr>
            <p:cNvPr id="28" name="Right Brace 27"/>
            <p:cNvSpPr/>
            <p:nvPr/>
          </p:nvSpPr>
          <p:spPr>
            <a:xfrm>
              <a:off x="6116376" y="4182190"/>
              <a:ext cx="91910" cy="1355846"/>
            </a:xfrm>
            <a:prstGeom prst="rightBrac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29" name="Left Brace 28"/>
            <p:cNvSpPr/>
            <p:nvPr/>
          </p:nvSpPr>
          <p:spPr>
            <a:xfrm>
              <a:off x="880605" y="2630015"/>
              <a:ext cx="204487" cy="1951106"/>
            </a:xfrm>
            <a:prstGeom prst="leftBrac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 dirty="0"/>
            </a:p>
          </p:txBody>
        </p:sp>
        <p:sp>
          <p:nvSpPr>
            <p:cNvPr id="30" name="TextBox 25"/>
            <p:cNvSpPr txBox="1"/>
            <p:nvPr/>
          </p:nvSpPr>
          <p:spPr>
            <a:xfrm rot="16200000">
              <a:off x="-200665" y="3184793"/>
              <a:ext cx="16219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dirty="0" smtClean="0"/>
                <a:t>Multi-level User Model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657965" y="4996238"/>
              <a:ext cx="925344" cy="348434"/>
            </a:xfrm>
            <a:prstGeom prst="rect">
              <a:avLst/>
            </a:prstGeom>
            <a:solidFill>
              <a:sysClr val="window" lastClr="FFFFFF">
                <a:lumMod val="95000"/>
              </a:sys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100" kern="1200" dirty="0" smtClean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Task Model</a:t>
              </a:r>
              <a:endPara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32" name="Elbow Connector 31"/>
            <p:cNvCxnSpPr>
              <a:stCxn id="11" idx="1"/>
              <a:endCxn id="31" idx="2"/>
            </p:cNvCxnSpPr>
            <p:nvPr/>
          </p:nvCxnSpPr>
          <p:spPr>
            <a:xfrm rot="10800000">
              <a:off x="3120638" y="5344673"/>
              <a:ext cx="1916007" cy="155515"/>
            </a:xfrm>
            <a:prstGeom prst="bentConnector2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1" idx="0"/>
              <a:endCxn id="13" idx="2"/>
            </p:cNvCxnSpPr>
            <p:nvPr/>
          </p:nvCxnSpPr>
          <p:spPr>
            <a:xfrm flipH="1" flipV="1">
              <a:off x="3110450" y="4810273"/>
              <a:ext cx="10187" cy="185965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1219200" y="2173573"/>
              <a:ext cx="2110533" cy="25869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en-US" sz="1200" dirty="0">
                  <a:solidFill>
                    <a:prstClr val="black"/>
                  </a:solidFill>
                </a:rPr>
                <a:t>Metacognition Processes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409312" y="4471869"/>
              <a:ext cx="678788" cy="223491"/>
            </a:xfrm>
            <a:prstGeom prst="roundRect">
              <a:avLst>
                <a:gd name="adj" fmla="val 2040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Apply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2192252" y="4468384"/>
              <a:ext cx="705030" cy="223491"/>
            </a:xfrm>
            <a:prstGeom prst="roundRect">
              <a:avLst>
                <a:gd name="adj" fmla="val 20405"/>
              </a:avLst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Evaluate</a:t>
              </a:r>
              <a:endPara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4007301" y="3194401"/>
              <a:ext cx="954370" cy="490768"/>
            </a:xfrm>
            <a:prstGeom prst="roundRect">
              <a:avLst>
                <a:gd name="adj" fmla="val 2528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Clear-Hold- Build (CHB)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2996713" y="3206027"/>
              <a:ext cx="954370" cy="490768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Second and Third order Effects</a:t>
              </a:r>
            </a:p>
          </p:txBody>
        </p:sp>
        <p:sp>
          <p:nvSpPr>
            <p:cNvPr id="39" name="Rounded Rectangle 38"/>
            <p:cNvSpPr/>
            <p:nvPr/>
          </p:nvSpPr>
          <p:spPr>
            <a:xfrm>
              <a:off x="3875679" y="4142763"/>
              <a:ext cx="518905" cy="223491"/>
            </a:xfrm>
            <a:prstGeom prst="roundRect">
              <a:avLst>
                <a:gd name="adj" fmla="val 2040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Clear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481304" y="4137186"/>
              <a:ext cx="492174" cy="223491"/>
            </a:xfrm>
            <a:prstGeom prst="roundRect">
              <a:avLst>
                <a:gd name="adj" fmla="val 2040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Hold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421179" y="4476229"/>
              <a:ext cx="540491" cy="223491"/>
            </a:xfrm>
            <a:prstGeom prst="roundRect">
              <a:avLst>
                <a:gd name="adj" fmla="val 20405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63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Build</a:t>
              </a:r>
              <a:endParaRPr kumimoji="0" lang="en-US" sz="105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42" name="Straight Arrow Connector 41"/>
            <p:cNvCxnSpPr>
              <a:stCxn id="17" idx="0"/>
              <a:endCxn id="54" idx="2"/>
            </p:cNvCxnSpPr>
            <p:nvPr/>
          </p:nvCxnSpPr>
          <p:spPr>
            <a:xfrm flipH="1" flipV="1">
              <a:off x="2574542" y="3610315"/>
              <a:ext cx="725244" cy="49132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43" name="Straight Arrow Connector 42"/>
            <p:cNvCxnSpPr>
              <a:stCxn id="36" idx="0"/>
              <a:endCxn id="38" idx="2"/>
            </p:cNvCxnSpPr>
            <p:nvPr/>
          </p:nvCxnSpPr>
          <p:spPr>
            <a:xfrm flipV="1">
              <a:off x="2544767" y="3696795"/>
              <a:ext cx="929131" cy="771589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44" name="Straight Arrow Connector 43"/>
            <p:cNvCxnSpPr>
              <a:stCxn id="14" idx="0"/>
              <a:endCxn id="38" idx="2"/>
            </p:cNvCxnSpPr>
            <p:nvPr/>
          </p:nvCxnSpPr>
          <p:spPr>
            <a:xfrm flipH="1" flipV="1">
              <a:off x="3473898" y="3696795"/>
              <a:ext cx="557682" cy="77943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cxnSp>
          <p:nvCxnSpPr>
            <p:cNvPr id="45" name="Straight Arrow Connector 44"/>
            <p:cNvCxnSpPr>
              <a:stCxn id="35" idx="0"/>
              <a:endCxn id="53" idx="2"/>
            </p:cNvCxnSpPr>
            <p:nvPr/>
          </p:nvCxnSpPr>
          <p:spPr>
            <a:xfrm flipH="1" flipV="1">
              <a:off x="1711808" y="3623814"/>
              <a:ext cx="36898" cy="848055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lgDashDot"/>
              <a:tailEnd type="triangle"/>
            </a:ln>
            <a:effectLst/>
          </p:spPr>
        </p:cxnSp>
        <p:sp>
          <p:nvSpPr>
            <p:cNvPr id="46" name="Rounded Rectangle 45"/>
            <p:cNvSpPr/>
            <p:nvPr/>
          </p:nvSpPr>
          <p:spPr>
            <a:xfrm>
              <a:off x="1286332" y="2479536"/>
              <a:ext cx="692408" cy="367077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Goal Setting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97963" y="2559485"/>
              <a:ext cx="745003" cy="208990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Planning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914396" y="2552405"/>
              <a:ext cx="881086" cy="214790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Monitoring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624114" y="2285866"/>
              <a:ext cx="692408" cy="219279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Refine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4151502" y="2552796"/>
              <a:ext cx="821976" cy="220556"/>
            </a:xfrm>
            <a:prstGeom prst="roundRect">
              <a:avLst>
                <a:gd name="adj" fmla="val 25285"/>
              </a:avLst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Reflection</a:t>
              </a:r>
              <a:endPara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11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 Model – UrbanSim-GIFT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220" y="1921720"/>
            <a:ext cx="10958755" cy="409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4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262626"/>
                </a:solidFill>
                <a:ea typeface="Century Gothic"/>
                <a:sym typeface="Century Gothic"/>
              </a:rPr>
              <a:t>Performance Metrics in Hierarchical User Model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 smtClean="0">
                    <a:solidFill>
                      <a:srgbClr val="3F3F3F"/>
                    </a:solidFill>
                    <a:ea typeface="Century Gothic"/>
                    <a:sym typeface="Century Gothic"/>
                  </a:rPr>
                  <a:t>In complex environments, users’ perform multiple tasks, therefore, reuse skills and strategies multiple times</a:t>
                </a: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2000" b="1" i="1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000" b="1" i="1" dirty="0" smtClean="0"/>
                  <a:t>Competence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captures the learner’s accumulated proficiency on a skill or strategy.</a:t>
                </a:r>
                <a:endParaRPr lang="en-US" sz="2000" dirty="0" smtClean="0"/>
              </a:p>
              <a:p>
                <a:pPr marL="292608" lvl="1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𝐶𝑜𝑚𝑝𝑒𝑡𝑒𝑛𝑐𝑒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 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𝑝𝑒𝑟𝑓𝑜𝑟𝑚𝑎𝑐𝑒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𝑜𝑏𝑠𝑒𝑟𝑣𝑎𝑏𝑙𝑒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𝑎𝑐𝑡𝑖𝑜𝑛𝑠</m:t>
                          </m:r>
                        </m:e>
                      </m:d>
                    </m:oMath>
                  </m:oMathPara>
                </a14:m>
                <a:endParaRPr lang="en-US" sz="2000" i="1" dirty="0" smtClean="0"/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endParaRPr lang="en-US" sz="2200" b="1" i="1" dirty="0" smtClean="0">
                  <a:solidFill>
                    <a:srgbClr val="3F3F3F"/>
                  </a:solidFill>
                  <a:cs typeface="Arial" panose="020B0604020202020204" pitchFamily="34" charset="0"/>
                  <a:sym typeface="Century Gothic"/>
                </a:endParaRPr>
              </a:p>
              <a:p>
                <a:pPr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200" b="1" i="1" dirty="0" smtClean="0">
                    <a:solidFill>
                      <a:srgbClr val="3F3F3F"/>
                    </a:solidFill>
                    <a:cs typeface="Arial" panose="020B0604020202020204" pitchFamily="34" charset="0"/>
                    <a:sym typeface="Century Gothic"/>
                  </a:rPr>
                  <a:t>Trend</a:t>
                </a:r>
                <a:r>
                  <a:rPr lang="en-US" sz="2200" i="1" dirty="0" smtClean="0">
                    <a:solidFill>
                      <a:srgbClr val="3F3F3F"/>
                    </a:solidFill>
                    <a:cs typeface="Arial" panose="020B0604020202020204" pitchFamily="34" charset="0"/>
                    <a:sym typeface="Century Gothic"/>
                  </a:rPr>
                  <a:t> </a:t>
                </a:r>
                <a:r>
                  <a:rPr lang="en-US" sz="2200" dirty="0" smtClean="0">
                    <a:solidFill>
                      <a:srgbClr val="3F3F3F"/>
                    </a:solidFill>
                    <a:cs typeface="Arial" panose="020B0604020202020204" pitchFamily="34" charset="0"/>
                    <a:sym typeface="Century Gothic"/>
                  </a:rPr>
                  <a:t>measures </a:t>
                </a:r>
                <a:r>
                  <a:rPr lang="en-US" sz="2200" dirty="0">
                    <a:solidFill>
                      <a:srgbClr val="3F3F3F"/>
                    </a:solidFill>
                    <a:cs typeface="Arial" panose="020B0604020202020204" pitchFamily="34" charset="0"/>
                    <a:sym typeface="Century Gothic"/>
                  </a:rPr>
                  <a:t>recent changes in competence</a:t>
                </a:r>
                <a:r>
                  <a:rPr lang="en-US" sz="1800" i="1" dirty="0">
                    <a:solidFill>
                      <a:srgbClr val="3F3F3F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Century Gothic"/>
                  </a:rPr>
                  <a:t>	</a:t>
                </a:r>
                <a:endParaRPr lang="en-US" sz="2200" dirty="0"/>
              </a:p>
              <a:p>
                <a:pPr marL="457200" lvl="1" indent="0">
                  <a:spcBef>
                    <a:spcPts val="1000"/>
                  </a:spcBef>
                  <a:buSzPct val="10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𝑇𝑟𝑒𝑛𝑑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i="1" dirty="0" smtClean="0">
                  <a:solidFill>
                    <a:srgbClr val="3F3F3F"/>
                  </a:solidFill>
                  <a:cs typeface="Arial" panose="020B0604020202020204" pitchFamily="34" charset="0"/>
                  <a:sym typeface="Century Gothic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76"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hape 618"/>
          <p:cNvSpPr txBox="1">
            <a:spLocks noGrp="1"/>
          </p:cNvSpPr>
          <p:nvPr>
            <p:ph type="sldNum" sz="quarter" idx="12"/>
          </p:nvPr>
        </p:nvSpPr>
        <p:spPr>
          <a:xfrm>
            <a:off x="11528868" y="6498286"/>
            <a:ext cx="1108156" cy="332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en-US" b="0" i="0" u="none" strike="noStrike" cap="none">
                <a:solidFill>
                  <a:schemeClr val="lt1"/>
                </a:solidFill>
                <a:ea typeface="Calibri"/>
                <a:cs typeface="Calibri"/>
                <a:sym typeface="Calibri"/>
              </a:rPr>
              <a:t>26</a:t>
            </a:fld>
            <a:endParaRPr lang="en-US" b="0" i="0" u="none" strike="noStrike" cap="none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grpSp>
        <p:nvGrpSpPr>
          <p:cNvPr id="5" name="Shape 627"/>
          <p:cNvGrpSpPr/>
          <p:nvPr/>
        </p:nvGrpSpPr>
        <p:grpSpPr>
          <a:xfrm>
            <a:off x="9232276" y="4431693"/>
            <a:ext cx="1821771" cy="1858992"/>
            <a:chOff x="341609" y="0"/>
            <a:chExt cx="3119345" cy="3119345"/>
          </a:xfrm>
        </p:grpSpPr>
        <p:sp>
          <p:nvSpPr>
            <p:cNvPr id="6" name="Shape 628"/>
            <p:cNvSpPr/>
            <p:nvPr/>
          </p:nvSpPr>
          <p:spPr>
            <a:xfrm rot="519638">
              <a:off x="341609" y="0"/>
              <a:ext cx="3119345" cy="3119345"/>
            </a:xfrm>
            <a:prstGeom prst="diamond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629"/>
            <p:cNvSpPr/>
            <p:nvPr/>
          </p:nvSpPr>
          <p:spPr>
            <a:xfrm>
              <a:off x="637945" y="296337"/>
              <a:ext cx="1216544" cy="1216544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630"/>
            <p:cNvSpPr txBox="1"/>
            <p:nvPr/>
          </p:nvSpPr>
          <p:spPr>
            <a:xfrm>
              <a:off x="697333" y="355723"/>
              <a:ext cx="1097771" cy="1097771"/>
            </a:xfrm>
            <a:prstGeom prst="rect">
              <a:avLst/>
            </a:prstGeom>
            <a:noFill/>
            <a:ln>
              <a:noFill/>
            </a:ln>
          </p:spPr>
          <p:txBody>
            <a:bodyPr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+</a:t>
              </a:r>
            </a:p>
          </p:txBody>
        </p:sp>
        <p:sp>
          <p:nvSpPr>
            <p:cNvPr id="9" name="Shape 631"/>
            <p:cNvSpPr/>
            <p:nvPr/>
          </p:nvSpPr>
          <p:spPr>
            <a:xfrm>
              <a:off x="1948072" y="296337"/>
              <a:ext cx="1216544" cy="1216544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632"/>
            <p:cNvSpPr txBox="1"/>
            <p:nvPr/>
          </p:nvSpPr>
          <p:spPr>
            <a:xfrm>
              <a:off x="2007458" y="355723"/>
              <a:ext cx="1097771" cy="1097771"/>
            </a:xfrm>
            <a:prstGeom prst="rect">
              <a:avLst/>
            </a:prstGeom>
            <a:noFill/>
            <a:ln>
              <a:noFill/>
            </a:ln>
          </p:spPr>
          <p:txBody>
            <a:bodyPr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-</a:t>
              </a:r>
            </a:p>
          </p:txBody>
        </p:sp>
        <p:sp>
          <p:nvSpPr>
            <p:cNvPr id="11" name="Shape 633"/>
            <p:cNvSpPr/>
            <p:nvPr/>
          </p:nvSpPr>
          <p:spPr>
            <a:xfrm>
              <a:off x="637945" y="1606462"/>
              <a:ext cx="1216544" cy="1216544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634"/>
            <p:cNvSpPr txBox="1"/>
            <p:nvPr/>
          </p:nvSpPr>
          <p:spPr>
            <a:xfrm>
              <a:off x="534860" y="1665850"/>
              <a:ext cx="1260244" cy="1097771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1200" dirty="0">
                  <a:solidFill>
                    <a:schemeClr val="l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No Change</a:t>
              </a:r>
            </a:p>
          </p:txBody>
        </p:sp>
        <p:sp>
          <p:nvSpPr>
            <p:cNvPr id="13" name="Shape 635"/>
            <p:cNvSpPr/>
            <p:nvPr/>
          </p:nvSpPr>
          <p:spPr>
            <a:xfrm>
              <a:off x="1957573" y="1611158"/>
              <a:ext cx="1216544" cy="1216544"/>
            </a:xfrm>
            <a:prstGeom prst="roundRect">
              <a:avLst>
                <a:gd name="adj" fmla="val 16667"/>
              </a:avLst>
            </a:prstGeom>
            <a:solidFill>
              <a:srgbClr val="A52F0D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636"/>
            <p:cNvSpPr txBox="1"/>
            <p:nvPr/>
          </p:nvSpPr>
          <p:spPr>
            <a:xfrm>
              <a:off x="2016959" y="1670546"/>
              <a:ext cx="1097771" cy="1097771"/>
            </a:xfrm>
            <a:prstGeom prst="rect">
              <a:avLst/>
            </a:prstGeom>
            <a:noFill/>
            <a:ln>
              <a:noFill/>
            </a:ln>
          </p:spPr>
          <p:txBody>
            <a:bodyPr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4000" dirty="0">
                  <a:solidFill>
                    <a:schemeClr val="lt1"/>
                  </a:solidFill>
                  <a:latin typeface="Arial" panose="020B0604020202020204" pitchFamily="34" charset="0"/>
                  <a:ea typeface="Century Gothic"/>
                  <a:cs typeface="Arial" panose="020B0604020202020204" pitchFamily="34" charset="0"/>
                  <a:sym typeface="Century Gothic"/>
                </a:rPr>
                <a:t>-</a:t>
              </a:r>
            </a:p>
          </p:txBody>
        </p:sp>
      </p:grpSp>
      <p:sp>
        <p:nvSpPr>
          <p:cNvPr id="15" name="Shape 637"/>
          <p:cNvSpPr txBox="1"/>
          <p:nvPr/>
        </p:nvSpPr>
        <p:spPr>
          <a:xfrm>
            <a:off x="7094807" y="4994801"/>
            <a:ext cx="1663721" cy="6770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Performance on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Cognitive Skill</a:t>
            </a:r>
          </a:p>
        </p:txBody>
      </p:sp>
      <p:sp>
        <p:nvSpPr>
          <p:cNvPr id="16" name="Shape 638"/>
          <p:cNvSpPr txBox="1"/>
          <p:nvPr/>
        </p:nvSpPr>
        <p:spPr>
          <a:xfrm>
            <a:off x="8613444" y="3754955"/>
            <a:ext cx="3083064" cy="51478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Performance on  task or sub-goal</a:t>
            </a:r>
          </a:p>
        </p:txBody>
      </p:sp>
      <p:sp>
        <p:nvSpPr>
          <p:cNvPr id="17" name="Shape 639"/>
          <p:cNvSpPr txBox="1"/>
          <p:nvPr/>
        </p:nvSpPr>
        <p:spPr>
          <a:xfrm>
            <a:off x="8855219" y="4634853"/>
            <a:ext cx="247478" cy="3851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600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+</a:t>
            </a:r>
          </a:p>
        </p:txBody>
      </p:sp>
      <p:sp>
        <p:nvSpPr>
          <p:cNvPr id="18" name="Shape 640"/>
          <p:cNvSpPr txBox="1"/>
          <p:nvPr/>
        </p:nvSpPr>
        <p:spPr>
          <a:xfrm>
            <a:off x="9560658" y="4131239"/>
            <a:ext cx="247478" cy="34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+</a:t>
            </a:r>
          </a:p>
        </p:txBody>
      </p:sp>
      <p:sp>
        <p:nvSpPr>
          <p:cNvPr id="19" name="Shape 641"/>
          <p:cNvSpPr txBox="1"/>
          <p:nvPr/>
        </p:nvSpPr>
        <p:spPr>
          <a:xfrm>
            <a:off x="8918524" y="5426732"/>
            <a:ext cx="326823" cy="3765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b="1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−</a:t>
            </a:r>
          </a:p>
        </p:txBody>
      </p:sp>
      <p:sp>
        <p:nvSpPr>
          <p:cNvPr id="20" name="Shape 642"/>
          <p:cNvSpPr txBox="1"/>
          <p:nvPr/>
        </p:nvSpPr>
        <p:spPr>
          <a:xfrm>
            <a:off x="10358169" y="4204603"/>
            <a:ext cx="247478" cy="3118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chemeClr val="dk1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−</a:t>
            </a:r>
          </a:p>
        </p:txBody>
      </p:sp>
      <p:sp>
        <p:nvSpPr>
          <p:cNvPr id="21" name="Shape 643"/>
          <p:cNvSpPr txBox="1"/>
          <p:nvPr/>
        </p:nvSpPr>
        <p:spPr>
          <a:xfrm>
            <a:off x="3433864" y="4972999"/>
            <a:ext cx="3190672" cy="7763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C00000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Updating </a:t>
            </a:r>
            <a:r>
              <a:rPr lang="en-US" sz="1800" dirty="0" smtClean="0">
                <a:solidFill>
                  <a:srgbClr val="C00000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learner’s Competence on Strategies</a:t>
            </a:r>
            <a:endParaRPr lang="en-US" sz="1800" dirty="0">
              <a:solidFill>
                <a:srgbClr val="C00000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26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Learner Behaviors in UrbanSim-GIFT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340" y="1826279"/>
            <a:ext cx="6801579" cy="462316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Best Performers: G2, G5</a:t>
            </a:r>
          </a:p>
          <a:p>
            <a:pPr lvl="1"/>
            <a:r>
              <a:rPr lang="en-US" dirty="0" smtClean="0"/>
              <a:t>G5: up and down through turn 8, good performance in turns 9-14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Good use of CHB strategy throughout</a:t>
            </a:r>
          </a:p>
          <a:p>
            <a:pPr marL="201168" lvl="1" indent="0">
              <a:buNone/>
            </a:pPr>
            <a:r>
              <a:rPr lang="en-US" dirty="0" smtClean="0"/>
              <a:t>   Situation Awareness (SA); Tradeoff Analysis (TA)    </a:t>
            </a:r>
          </a:p>
          <a:p>
            <a:pPr marL="201168" lvl="1" indent="0">
              <a:buNone/>
            </a:pPr>
            <a:r>
              <a:rPr lang="en-US" dirty="0"/>
              <a:t> </a:t>
            </a:r>
            <a:r>
              <a:rPr lang="en-US" dirty="0" smtClean="0"/>
              <a:t>  got better with time; was good from Turn 9 on</a:t>
            </a:r>
          </a:p>
          <a:p>
            <a:pPr lvl="1"/>
            <a:r>
              <a:rPr lang="en-US" dirty="0" smtClean="0"/>
              <a:t>G2 – dip after turn 1, jump at turn 2, steady increase from turn 3 on; steady use of SA and TA, but not as good as G5 in CHB</a:t>
            </a:r>
          </a:p>
          <a:p>
            <a:r>
              <a:rPr lang="en-US" dirty="0" smtClean="0"/>
              <a:t>G1, G3 – low PS scores but positive</a:t>
            </a:r>
          </a:p>
          <a:p>
            <a:pPr lvl="1"/>
            <a:r>
              <a:rPr lang="en-US" dirty="0" smtClean="0"/>
              <a:t>Low competence in SA and TA; CHB improved as turns progressed</a:t>
            </a:r>
          </a:p>
          <a:p>
            <a:r>
              <a:rPr lang="en-US" dirty="0" smtClean="0"/>
              <a:t>G4, G7, G8 – negative PS scores</a:t>
            </a:r>
          </a:p>
          <a:p>
            <a:pPr lvl="1"/>
            <a:r>
              <a:rPr lang="en-US" dirty="0" smtClean="0"/>
              <a:t>Low competence in CHB, SA, and TA strategies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00" y="2266545"/>
            <a:ext cx="5000978" cy="30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5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Learner Modeling for </a:t>
            </a:r>
            <a:r>
              <a:rPr lang="en-US" dirty="0" err="1" smtClean="0"/>
              <a:t>ECR</a:t>
            </a:r>
            <a:r>
              <a:rPr lang="en-US" dirty="0" smtClean="0"/>
              <a:t> &amp; SAM-T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8269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43" y="1795226"/>
            <a:ext cx="10271936" cy="463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876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Chart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666" y="1837866"/>
            <a:ext cx="6407517" cy="439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5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9323"/>
            <a:ext cx="10058400" cy="1450757"/>
          </a:xfrm>
        </p:spPr>
        <p:txBody>
          <a:bodyPr>
            <a:noAutofit/>
          </a:bodyPr>
          <a:lstStyle/>
          <a:p>
            <a:r>
              <a:rPr lang="en-US" sz="4400" dirty="0" smtClean="0"/>
              <a:t>Learner Modeling for Traditional Learning Environments (Tutors)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6908" y="1953541"/>
            <a:ext cx="10058400" cy="422818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Cognitive skills</a:t>
            </a:r>
            <a:r>
              <a:rPr lang="en-US" b="1" dirty="0" smtClean="0">
                <a:solidFill>
                  <a:srgbClr val="0070C0"/>
                </a:solidFill>
                <a:ea typeface="Century Gothic"/>
                <a:sym typeface="Century Gothic"/>
              </a:rPr>
              <a:t> 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– linked to learner’s observable actions through which they can accomplish subtasks and tasks toward achieving their overall problem solving goal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3F3F3F"/>
              </a:solidFill>
              <a:ea typeface="Century Gothic"/>
              <a:sym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Strategies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 -  Conditional – describe when </a:t>
            </a:r>
            <a:r>
              <a:rPr lang="en-US" dirty="0" smtClean="0"/>
              <a:t>individual 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actions (cognitive skills) or sequences of </a:t>
            </a:r>
            <a:r>
              <a:rPr lang="en-US" dirty="0" smtClean="0"/>
              <a:t>actions (skills)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  </a:t>
            </a:r>
            <a:r>
              <a:rPr lang="en-US" dirty="0" smtClean="0"/>
              <a:t>need to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 be invoked to work toward a problem solving task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dirty="0" smtClean="0">
              <a:solidFill>
                <a:srgbClr val="3F3F3F"/>
              </a:solidFill>
              <a:ea typeface="Century Gothic"/>
              <a:sym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b="1" dirty="0" smtClean="0">
                <a:solidFill>
                  <a:srgbClr val="0070C0"/>
                </a:solidFill>
              </a:rPr>
              <a:t>Metacognitive processes</a:t>
            </a:r>
            <a:r>
              <a:rPr lang="en-US" b="1" dirty="0" smtClean="0">
                <a:solidFill>
                  <a:srgbClr val="0070C0"/>
                </a:solidFill>
                <a:ea typeface="Century Gothic"/>
                <a:sym typeface="Century Gothic"/>
              </a:rPr>
              <a:t> 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– covers goal setting, planning, </a:t>
            </a:r>
            <a:r>
              <a:rPr lang="en-US" i="1" dirty="0" smtClean="0">
                <a:solidFill>
                  <a:srgbClr val="3F3F3F"/>
                </a:solidFill>
                <a:ea typeface="Century Gothic"/>
                <a:sym typeface="Century Gothic"/>
              </a:rPr>
              <a:t>awareness</a:t>
            </a:r>
            <a:r>
              <a:rPr lang="en-US" dirty="0" smtClean="0">
                <a:solidFill>
                  <a:srgbClr val="3F3F3F"/>
                </a:solidFill>
                <a:ea typeface="Century Gothic"/>
                <a:sym typeface="Century Gothic"/>
              </a:rPr>
              <a:t>, monitoring, evaluation and </a:t>
            </a:r>
            <a:r>
              <a:rPr lang="en-US" i="1" dirty="0" smtClean="0">
                <a:solidFill>
                  <a:srgbClr val="3F3F3F"/>
                </a:solidFill>
                <a:ea typeface="Century Gothic"/>
                <a:sym typeface="Century Gothic"/>
              </a:rPr>
              <a:t>reflection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75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83769" y="2100096"/>
            <a:ext cx="2919663" cy="1449387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Thank You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Modeling for </a:t>
            </a:r>
            <a:r>
              <a:rPr lang="en-US" dirty="0" smtClean="0"/>
              <a:t>Training in Complex Decision Making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3781"/>
          </a:xfrm>
        </p:spPr>
        <p:txBody>
          <a:bodyPr>
            <a:normAutofit/>
          </a:bodyPr>
          <a:lstStyle/>
          <a:p>
            <a:r>
              <a:rPr lang="en-US" dirty="0" smtClean="0"/>
              <a:t>Our previous work on UrbanSim – decision making in counterterrorism operations (Biswas, et al., 2019, in review)</a:t>
            </a:r>
          </a:p>
          <a:p>
            <a:pPr marL="0" indent="0">
              <a:buNone/>
            </a:pPr>
            <a:endParaRPr lang="en-US" dirty="0" smtClean="0"/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b="1" dirty="0">
                <a:solidFill>
                  <a:srgbClr val="0070C0"/>
                </a:solidFill>
              </a:rPr>
              <a:t>Cognitive </a:t>
            </a:r>
            <a:r>
              <a:rPr lang="en-US" b="1" dirty="0" smtClean="0">
                <a:solidFill>
                  <a:srgbClr val="0070C0"/>
                </a:solidFill>
              </a:rPr>
              <a:t>skills</a:t>
            </a:r>
            <a:endParaRPr lang="en-US" dirty="0">
              <a:solidFill>
                <a:srgbClr val="3F3F3F"/>
              </a:solidFill>
              <a:ea typeface="Century Gothic"/>
              <a:sym typeface="Century Gothic"/>
            </a:endParaRPr>
          </a:p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Strategies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ea typeface="Century Gothic"/>
                <a:sym typeface="Century Gothic"/>
              </a:rPr>
              <a:t>Situation Awareness </a:t>
            </a:r>
          </a:p>
          <a:p>
            <a:pPr lvl="2"/>
            <a:r>
              <a:rPr lang="en-US" sz="2400" dirty="0" smtClean="0">
                <a:solidFill>
                  <a:schemeClr val="tx1"/>
                </a:solidFill>
                <a:ea typeface="Century Gothic"/>
                <a:sym typeface="Century Gothic"/>
              </a:rPr>
              <a:t>Tradeoff Analysis</a:t>
            </a:r>
            <a:endParaRPr lang="en-US" sz="2400" dirty="0">
              <a:ea typeface="Century Gothic"/>
              <a:sym typeface="Century Gothic"/>
            </a:endParaRPr>
          </a:p>
          <a:p>
            <a:pPr lvl="2"/>
            <a:r>
              <a:rPr lang="en-US" sz="2400" dirty="0" smtClean="0">
                <a:solidFill>
                  <a:schemeClr val="tx1"/>
                </a:solidFill>
                <a:ea typeface="Century Gothic"/>
                <a:sym typeface="Century Gothic"/>
              </a:rPr>
              <a:t>Second and Third Order Effects </a:t>
            </a:r>
          </a:p>
          <a:p>
            <a:pPr marL="544068" lvl="1" indent="-342900">
              <a:spcBef>
                <a:spcPts val="100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Metacognitive processes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8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Learner Modeling for Training in Complex 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43781"/>
          </a:xfrm>
        </p:spPr>
        <p:txBody>
          <a:bodyPr>
            <a:normAutofit lnSpcReduction="10000"/>
          </a:bodyPr>
          <a:lstStyle/>
          <a:p>
            <a:pPr marL="342900" indent="-342900">
              <a:spcBef>
                <a:spcPts val="1000"/>
              </a:spcBef>
              <a:spcAft>
                <a:spcPts val="0"/>
              </a:spcAft>
              <a:buFont typeface="Noto Sans Symbols"/>
              <a:buChar char="•"/>
            </a:pPr>
            <a:r>
              <a:rPr lang="en-US" sz="3200" b="1" dirty="0" smtClean="0">
                <a:solidFill>
                  <a:srgbClr val="0070C0"/>
                </a:solidFill>
              </a:rPr>
              <a:t>Strategies</a:t>
            </a:r>
          </a:p>
          <a:p>
            <a:pPr marL="0" indent="0">
              <a:spcBef>
                <a:spcPts val="1000"/>
              </a:spcBef>
              <a:spcAft>
                <a:spcPts val="0"/>
              </a:spcAft>
              <a:buNone/>
            </a:pPr>
            <a:endParaRPr lang="en-US" sz="3200" b="1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a typeface="Century Gothic"/>
                <a:sym typeface="Century Gothic"/>
              </a:rPr>
              <a:t>Situation Awareness </a:t>
            </a:r>
            <a:r>
              <a:rPr lang="en-US" dirty="0">
                <a:solidFill>
                  <a:schemeClr val="tx1"/>
                </a:solidFill>
                <a:latin typeface="Times New Roman"/>
                <a:ea typeface="Century Gothic"/>
                <a:cs typeface="Times New Roman"/>
                <a:sym typeface="Century Gothic"/>
              </a:rPr>
              <a:t>−</a:t>
            </a:r>
            <a:r>
              <a:rPr lang="en-US" dirty="0">
                <a:solidFill>
                  <a:schemeClr val="tx1"/>
                </a:solidFill>
                <a:ea typeface="Century Gothic"/>
                <a:sym typeface="Century Gothic"/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ability to identify and interpret key information in the regions of interest and develop a common operating picture (COP)</a:t>
            </a:r>
            <a:endParaRPr lang="en-US" dirty="0">
              <a:solidFill>
                <a:srgbClr val="C00000"/>
              </a:solidFill>
              <a:sym typeface="Century Gothic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  <a:ea typeface="Century Gothic"/>
                <a:sym typeface="Century Gothic"/>
              </a:rPr>
              <a:t>Tradeoff Analysis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Century Gothic"/>
                <a:cs typeface="Times New Roman"/>
                <a:sym typeface="Century Gothic"/>
              </a:rPr>
              <a:t>−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entury Gothic"/>
                <a:cs typeface="Times New Roman"/>
                <a:sym typeface="Century Gothic"/>
              </a:rPr>
              <a:t>systematic approach to comparing alternatives and selecting the most effective operations when resources are limited</a:t>
            </a:r>
            <a:endParaRPr lang="en-US" dirty="0">
              <a:solidFill>
                <a:srgbClr val="C00000"/>
              </a:solidFill>
              <a:ea typeface="Century Gothic"/>
              <a:sym typeface="Century Gothic"/>
            </a:endParaRPr>
          </a:p>
          <a:p>
            <a:pPr marL="544068" lvl="1" indent="-3429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Noto Sans Symbols"/>
              <a:buChar char="•"/>
            </a:pPr>
            <a:r>
              <a:rPr lang="en-US" sz="2800" dirty="0">
                <a:solidFill>
                  <a:schemeClr val="tx1"/>
                </a:solidFill>
                <a:ea typeface="Century Gothic"/>
                <a:sym typeface="Century Gothic"/>
              </a:rPr>
              <a:t>Second and Third Order Effects </a:t>
            </a:r>
            <a:r>
              <a:rPr lang="en-US" sz="2800" dirty="0">
                <a:solidFill>
                  <a:schemeClr val="tx1"/>
                </a:solidFill>
                <a:latin typeface="Times New Roman"/>
                <a:ea typeface="Century Gothic"/>
                <a:cs typeface="Times New Roman"/>
                <a:sym typeface="Century Gothic"/>
              </a:rPr>
              <a:t>− </a:t>
            </a:r>
            <a:r>
              <a:rPr lang="en-US" dirty="0">
                <a:solidFill>
                  <a:srgbClr val="C00000"/>
                </a:solidFill>
                <a:latin typeface="Times New Roman"/>
                <a:ea typeface="Century Gothic"/>
                <a:cs typeface="Times New Roman"/>
                <a:sym typeface="Century Gothic"/>
              </a:rPr>
              <a:t>looking ahead to determine the consequences of actions by performing mental simulations, and analyzing the direct and indirect effects these operations may have on future</a:t>
            </a:r>
            <a:endParaRPr lang="en-US" dirty="0">
              <a:solidFill>
                <a:srgbClr val="C00000"/>
              </a:solidFill>
              <a:ea typeface="Century Gothic"/>
              <a:sym typeface="Century Gothic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89323"/>
            <a:ext cx="10058400" cy="1450757"/>
          </a:xfrm>
        </p:spPr>
        <p:txBody>
          <a:bodyPr>
            <a:noAutofit/>
          </a:bodyPr>
          <a:lstStyle/>
          <a:p>
            <a:r>
              <a:rPr lang="en-US" sz="4000" dirty="0" smtClean="0"/>
              <a:t>Learner Modeling for Training of Battle Drills in Synthetic Training Environments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96908" y="1809342"/>
            <a:ext cx="10058400" cy="4591455"/>
          </a:xfrm>
          <a:prstGeom prst="rect">
            <a:avLst/>
          </a:prstGeom>
        </p:spPr>
        <p:txBody>
          <a:bodyPr vert="horz" lIns="0" tIns="45720" rIns="0" bIns="45720" rtlCol="0">
            <a:normAutofit fontScale="47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Noto Sans Symbols"/>
              <a:buChar char="•"/>
            </a:pPr>
            <a:r>
              <a:rPr lang="en-US" sz="5100" b="1" dirty="0" smtClean="0">
                <a:solidFill>
                  <a:srgbClr val="0070C0"/>
                </a:solidFill>
              </a:rPr>
              <a:t>Training of soldiers (infantrymen) in individual and team skills</a:t>
            </a:r>
          </a:p>
          <a:p>
            <a:pPr marL="544068" lvl="1" indent="-342900">
              <a:lnSpc>
                <a:spcPct val="110000"/>
              </a:lnSpc>
              <a:spcBef>
                <a:spcPts val="0"/>
              </a:spcBef>
              <a:buFont typeface="Noto Sans Symbols"/>
              <a:buChar char="•"/>
            </a:pPr>
            <a:r>
              <a:rPr lang="en-US" sz="4200" dirty="0" smtClean="0">
                <a:solidFill>
                  <a:srgbClr val="C00000"/>
                </a:solidFill>
              </a:rPr>
              <a:t>Primary focus on mounted and dismounted battle drills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Noto Sans Symbols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Noto Sans Symbols"/>
              <a:buChar char="•"/>
            </a:pPr>
            <a:r>
              <a:rPr lang="en-US" sz="5100" b="1" dirty="0" smtClean="0">
                <a:solidFill>
                  <a:srgbClr val="0070C0"/>
                </a:solidFill>
              </a:rPr>
              <a:t>Battle Drill </a:t>
            </a:r>
          </a:p>
          <a:p>
            <a:pPr marL="544068" lvl="1" indent="-342900">
              <a:lnSpc>
                <a:spcPct val="110000"/>
              </a:lnSpc>
              <a:spcBef>
                <a:spcPts val="0"/>
              </a:spcBef>
              <a:buFont typeface="Noto Sans Symbols"/>
              <a:buChar char="•"/>
            </a:pPr>
            <a:r>
              <a:rPr lang="en-US" sz="4200" dirty="0" smtClean="0">
                <a:solidFill>
                  <a:srgbClr val="C00000"/>
                </a:solidFill>
              </a:rPr>
              <a:t>Infantry</a:t>
            </a:r>
            <a:r>
              <a:rPr lang="en-US" sz="4200" dirty="0">
                <a:solidFill>
                  <a:srgbClr val="C00000"/>
                </a:solidFill>
              </a:rPr>
              <a:t> </a:t>
            </a:r>
            <a:r>
              <a:rPr lang="en-US" sz="4200" b="1" dirty="0">
                <a:solidFill>
                  <a:srgbClr val="C00000"/>
                </a:solidFill>
              </a:rPr>
              <a:t>battle drill</a:t>
            </a:r>
            <a:r>
              <a:rPr lang="en-US" sz="4200" dirty="0">
                <a:solidFill>
                  <a:srgbClr val="C00000"/>
                </a:solidFill>
              </a:rPr>
              <a:t> describes how platoons and squads apply fire and maneuver to commonly encountered </a:t>
            </a:r>
            <a:r>
              <a:rPr lang="en-US" sz="4200" dirty="0" smtClean="0">
                <a:solidFill>
                  <a:srgbClr val="C00000"/>
                </a:solidFill>
              </a:rPr>
              <a:t>situations</a:t>
            </a:r>
          </a:p>
          <a:p>
            <a:pPr marL="544068" lvl="1" indent="-342900">
              <a:lnSpc>
                <a:spcPct val="110000"/>
              </a:lnSpc>
              <a:spcBef>
                <a:spcPts val="0"/>
              </a:spcBef>
              <a:buFont typeface="Noto Sans Symbols"/>
              <a:buChar char="•"/>
            </a:pPr>
            <a:r>
              <a:rPr lang="en-US" sz="4200" dirty="0" smtClean="0">
                <a:solidFill>
                  <a:srgbClr val="C00000"/>
                </a:solidFill>
              </a:rPr>
              <a:t>A </a:t>
            </a:r>
            <a:r>
              <a:rPr lang="en-US" sz="4200" dirty="0">
                <a:solidFill>
                  <a:srgbClr val="C00000"/>
                </a:solidFill>
              </a:rPr>
              <a:t>collective action rapidly executed without applying a deliberate decision-making process</a:t>
            </a:r>
            <a:endParaRPr lang="en-US" sz="4200" b="1" dirty="0" smtClean="0">
              <a:solidFill>
                <a:srgbClr val="C0000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Noto Sans Symbols"/>
              <a:buChar char="•"/>
            </a:pPr>
            <a:endParaRPr lang="en-US" b="1" dirty="0">
              <a:solidFill>
                <a:srgbClr val="0070C0"/>
              </a:solidFill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Noto Sans Symbols"/>
              <a:buChar char="•"/>
            </a:pPr>
            <a:r>
              <a:rPr lang="en-US" sz="4400" b="1" dirty="0" smtClean="0">
                <a:solidFill>
                  <a:srgbClr val="0070C0"/>
                </a:solidFill>
              </a:rPr>
              <a:t>Army Battle Drills</a:t>
            </a:r>
          </a:p>
          <a:p>
            <a:pPr lvl="1"/>
            <a:r>
              <a:rPr lang="en-US" sz="3300" dirty="0"/>
              <a:t>BATTLE DRILL 1. PLATOON ATTACK.</a:t>
            </a:r>
          </a:p>
          <a:p>
            <a:pPr lvl="1"/>
            <a:r>
              <a:rPr lang="en-US" sz="3300" dirty="0"/>
              <a:t>BATTLE DRILL 1A. SQUAD ATTACK.</a:t>
            </a:r>
          </a:p>
          <a:p>
            <a:pPr lvl="1"/>
            <a:r>
              <a:rPr lang="en-US" sz="3300" dirty="0"/>
              <a:t>BATTLE DRILL 2. REACT TO CONTACT.</a:t>
            </a:r>
          </a:p>
          <a:p>
            <a:pPr lvl="1"/>
            <a:r>
              <a:rPr lang="en-US" sz="3300" dirty="0"/>
              <a:t>BATTLE DRILL 3. BREAK CONTACT.</a:t>
            </a:r>
          </a:p>
          <a:p>
            <a:pPr lvl="1"/>
            <a:r>
              <a:rPr lang="en-US" sz="3300" dirty="0"/>
              <a:t>BATTLE DRILL 4. REACT TO AMBUSH.</a:t>
            </a:r>
          </a:p>
          <a:p>
            <a:pPr lvl="1"/>
            <a:r>
              <a:rPr lang="en-US" sz="3300" dirty="0"/>
              <a:t>BATTLE DRILL 5. KNOCK OUT BUNKERS.</a:t>
            </a:r>
          </a:p>
          <a:p>
            <a:pPr lvl="1"/>
            <a:r>
              <a:rPr lang="en-US" sz="4200" b="1" dirty="0"/>
              <a:t>BATTLE DRILL 6. ENTER BUILDING/CLEAR ROOM</a:t>
            </a:r>
            <a:r>
              <a:rPr lang="en-US" sz="4200" b="1" dirty="0" smtClean="0"/>
              <a:t>.</a:t>
            </a:r>
            <a:endParaRPr lang="en-US" sz="4200" b="1" dirty="0"/>
          </a:p>
        </p:txBody>
      </p:sp>
    </p:spTree>
    <p:extLst>
      <p:ext uri="{BB962C8B-B14F-4D97-AF65-F5344CB8AC3E}">
        <p14:creationId xmlns:p14="http://schemas.microsoft.com/office/powerpoint/2010/main" val="29580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</a:t>
            </a:r>
            <a:r>
              <a:rPr lang="en-US" dirty="0"/>
              <a:t>of Battle Drills in Synthetic Training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04100"/>
            <a:ext cx="10058400" cy="4263236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different?</a:t>
            </a:r>
          </a:p>
          <a:p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/>
              <a:t>Individual skills + team training exercises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Sinatra, et al., 2018: “team’s execution of coordinated movement is a critical factor for success in these high performance and high stress environments”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Salas, et al., 2015: guiding principle for effective team training – ensure individual skills are developed first, then train and develop teamwork skills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/>
              <a:t>Individual marksmanship training must precede any of the battle drills (team-oriented)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8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Learner Modeling for Training of Battle Drills in Synthetic Training Environments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69" y="1894371"/>
            <a:ext cx="10058400" cy="438969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different?</a:t>
            </a:r>
          </a:p>
          <a:p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Still require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Cognitive, Strategic, and Metacognitive processes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But the requirement for coordinated movement requires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Psychomotor skills </a:t>
            </a:r>
            <a:r>
              <a:rPr lang="en-US" dirty="0">
                <a:solidFill>
                  <a:srgbClr val="C00000"/>
                </a:solidFill>
              </a:rPr>
              <a:t>– </a:t>
            </a:r>
            <a:r>
              <a:rPr lang="en-US" dirty="0">
                <a:solidFill>
                  <a:schemeClr val="tx1"/>
                </a:solidFill>
              </a:rPr>
              <a:t>pertain to </a:t>
            </a:r>
            <a:r>
              <a:rPr lang="en-US" dirty="0" smtClean="0">
                <a:solidFill>
                  <a:schemeClr val="tx1"/>
                </a:solidFill>
              </a:rPr>
              <a:t>“physical </a:t>
            </a:r>
            <a:r>
              <a:rPr lang="en-US" dirty="0">
                <a:solidFill>
                  <a:schemeClr val="tx1"/>
                </a:solidFill>
              </a:rPr>
              <a:t>skills such as movement, coordination, manipulation, dexterity, grace, strength, speed—actions which demonstrate the fine or gross motor </a:t>
            </a:r>
            <a:r>
              <a:rPr lang="en-US" dirty="0" smtClean="0">
                <a:solidFill>
                  <a:schemeClr val="tx1"/>
                </a:solidFill>
              </a:rPr>
              <a:t>skills”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Measured </a:t>
            </a:r>
            <a:r>
              <a:rPr lang="en-US" dirty="0">
                <a:solidFill>
                  <a:schemeClr val="tx1"/>
                </a:solidFill>
              </a:rPr>
              <a:t>by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accuracy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reaction time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 reality there is a dependency between execution of psychomotor processes cognitive skills, and affect</a:t>
            </a: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15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Training </a:t>
            </a:r>
            <a:r>
              <a:rPr lang="en-US" dirty="0"/>
              <a:t>for </a:t>
            </a:r>
            <a:r>
              <a:rPr lang="en-US" dirty="0" smtClean="0"/>
              <a:t>Battle Drill 6: Enter and Clear a Room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462" y="1855462"/>
            <a:ext cx="10575911" cy="437024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Battle Drill 6 </a:t>
            </a:r>
            <a:r>
              <a:rPr lang="en-US" dirty="0" smtClean="0">
                <a:solidFill>
                  <a:srgbClr val="0070C0"/>
                </a:solidFill>
              </a:rPr>
              <a:t>involves a larger goal – secure area and surroundings of building where enemy combatants are assumed to be present – involves platoons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	Enter building and clear rooms with enemy combatants – involves 	squads  and a squad leader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focus: Enter and clear a room </a:t>
            </a:r>
            <a:r>
              <a:rPr lang="en-US" dirty="0" smtClean="0"/>
              <a:t>– involves a squad (+ squad leader and backup squad)</a:t>
            </a:r>
          </a:p>
          <a:p>
            <a:r>
              <a:rPr lang="en-US" dirty="0" smtClean="0"/>
              <a:t>Squad (team of 4) conducting operations in a live training environment – receives order to clear a room; enemy combatants and non combatants in building (room)</a:t>
            </a:r>
          </a:p>
          <a:p>
            <a:r>
              <a:rPr lang="en-US" dirty="0" smtClean="0"/>
              <a:t>Drill begins with order from squad leader to enter an clear the room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5/16/2019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Giftsym 2019, Orlando, FL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4363</TotalTime>
  <Words>1988</Words>
  <Application>Microsoft Office PowerPoint</Application>
  <PresentationFormat>Custom</PresentationFormat>
  <Paragraphs>326</Paragraphs>
  <Slides>30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Retrospect</vt:lpstr>
      <vt:lpstr> Learner Modeling of Cognitive and Psychomotor Processes for Dismounted Battle Drills</vt:lpstr>
      <vt:lpstr>Outline</vt:lpstr>
      <vt:lpstr>Learner Modeling for Traditional Learning Environments (Tutors)</vt:lpstr>
      <vt:lpstr>Learner Modeling for Training in Complex Decision Making</vt:lpstr>
      <vt:lpstr>Learner Modeling for Training in Complex Decision Making</vt:lpstr>
      <vt:lpstr>Learner Modeling for Training of Battle Drills in Synthetic Training Environments</vt:lpstr>
      <vt:lpstr>Training of Battle Drills in Synthetic Training Environments</vt:lpstr>
      <vt:lpstr>Learner Modeling for Training of Battle Drills in Synthetic Training Environments</vt:lpstr>
      <vt:lpstr>Case Study: Training for Battle Drill 6: Enter and Clear a Room </vt:lpstr>
      <vt:lpstr>Enter and Clear Room</vt:lpstr>
      <vt:lpstr>Clear room</vt:lpstr>
      <vt:lpstr>Enter and Clear Room (1)</vt:lpstr>
      <vt:lpstr>Enter and Clear Room (2)</vt:lpstr>
      <vt:lpstr>Key Takeaways (preliminary …)</vt:lpstr>
      <vt:lpstr>Training Environment</vt:lpstr>
      <vt:lpstr>SAM-T: Battle Drill Training</vt:lpstr>
      <vt:lpstr>Team Tutoring: SAM-T + GIFT</vt:lpstr>
      <vt:lpstr>Team Tutoring</vt:lpstr>
      <vt:lpstr>Metrics – measures of performance (1) </vt:lpstr>
      <vt:lpstr>Metrics – measures of performance (2) </vt:lpstr>
      <vt:lpstr>Metrics – measures of performance (3) </vt:lpstr>
      <vt:lpstr>Aggregating individual and team performance</vt:lpstr>
      <vt:lpstr>Takeaways – metrics and assessments</vt:lpstr>
      <vt:lpstr>Learner Modeling Example Learner Model: UrbanSim-GIFT</vt:lpstr>
      <vt:lpstr>Task Model – UrbanSim-GIFT</vt:lpstr>
      <vt:lpstr>Performance Metrics in Hierarchical User Model</vt:lpstr>
      <vt:lpstr>Tracking Learner Behaviors in UrbanSim-GIFT</vt:lpstr>
      <vt:lpstr>Learner Modeling for ECR &amp; SAM-T</vt:lpstr>
      <vt:lpstr>Quad Chart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Metacognitive Tutoring Framework to Model Learner’s Decision Making skills for Complex Problem-solving Tasks</dc:title>
  <dc:creator>Ramkumar Rajendran</dc:creator>
  <cp:lastModifiedBy>biswas</cp:lastModifiedBy>
  <cp:revision>111</cp:revision>
  <dcterms:created xsi:type="dcterms:W3CDTF">2018-01-29T22:36:26Z</dcterms:created>
  <dcterms:modified xsi:type="dcterms:W3CDTF">2019-05-16T18:30:19Z</dcterms:modified>
</cp:coreProperties>
</file>