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947" r:id="rId2"/>
    <p:sldId id="983" r:id="rId3"/>
    <p:sldId id="985" r:id="rId4"/>
    <p:sldId id="647" r:id="rId5"/>
    <p:sldId id="646" r:id="rId6"/>
    <p:sldId id="650" r:id="rId7"/>
    <p:sldId id="651" r:id="rId8"/>
    <p:sldId id="653" r:id="rId9"/>
    <p:sldId id="656" r:id="rId10"/>
    <p:sldId id="660" r:id="rId11"/>
    <p:sldId id="991" r:id="rId12"/>
    <p:sldId id="616" r:id="rId13"/>
    <p:sldId id="605" r:id="rId14"/>
    <p:sldId id="990" r:id="rId15"/>
    <p:sldId id="256" r:id="rId16"/>
    <p:sldId id="1011" r:id="rId17"/>
    <p:sldId id="1012" r:id="rId18"/>
    <p:sldId id="276" r:id="rId19"/>
    <p:sldId id="257" r:id="rId20"/>
    <p:sldId id="258" r:id="rId21"/>
    <p:sldId id="259" r:id="rId22"/>
    <p:sldId id="260" r:id="rId23"/>
    <p:sldId id="261" r:id="rId24"/>
    <p:sldId id="262" r:id="rId25"/>
    <p:sldId id="263" r:id="rId26"/>
    <p:sldId id="1013" r:id="rId27"/>
    <p:sldId id="264" r:id="rId28"/>
    <p:sldId id="275" r:id="rId29"/>
    <p:sldId id="265" r:id="rId30"/>
    <p:sldId id="266" r:id="rId31"/>
    <p:sldId id="267" r:id="rId32"/>
    <p:sldId id="268" r:id="rId33"/>
    <p:sldId id="269" r:id="rId34"/>
    <p:sldId id="270" r:id="rId35"/>
    <p:sldId id="271" r:id="rId36"/>
    <p:sldId id="272" r:id="rId37"/>
    <p:sldId id="273" r:id="rId38"/>
    <p:sldId id="999" r:id="rId39"/>
    <p:sldId id="1000" r:id="rId40"/>
    <p:sldId id="982" r:id="rId41"/>
    <p:sldId id="1006" r:id="rId42"/>
    <p:sldId id="1002" r:id="rId43"/>
    <p:sldId id="1009" r:id="rId44"/>
    <p:sldId id="1008" r:id="rId45"/>
    <p:sldId id="1007" r:id="rId46"/>
    <p:sldId id="986" r:id="rId47"/>
    <p:sldId id="987" r:id="rId48"/>
    <p:sldId id="988" r:id="rId49"/>
    <p:sldId id="1004" r:id="rId50"/>
    <p:sldId id="1005" r:id="rId51"/>
    <p:sldId id="1003" r:id="rId52"/>
    <p:sldId id="644"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9F6D5D-EB55-F746-A122-C220002D4161}">
          <p14:sldIdLst>
            <p14:sldId id="947"/>
            <p14:sldId id="983"/>
            <p14:sldId id="985"/>
          </p14:sldIdLst>
        </p14:section>
        <p14:section name="Intro" id="{B3FE1DB1-31A0-4648-BE38-2A5766ACFB31}">
          <p14:sldIdLst>
            <p14:sldId id="647"/>
            <p14:sldId id="646"/>
            <p14:sldId id="650"/>
            <p14:sldId id="651"/>
            <p14:sldId id="653"/>
            <p14:sldId id="656"/>
          </p14:sldIdLst>
        </p14:section>
        <p14:section name="CTAT" id="{91BBCBE5-306C-7641-878F-B591CF57C0DE}">
          <p14:sldIdLst>
            <p14:sldId id="660"/>
            <p14:sldId id="991"/>
            <p14:sldId id="616"/>
            <p14:sldId id="605"/>
            <p14:sldId id="990"/>
          </p14:sldIdLst>
        </p14:section>
        <p14:section name="Untitled Section" id="{4A88ED42-CD8A-9B48-85EA-4A4BD13BC91E}">
          <p14:sldIdLst>
            <p14:sldId id="256"/>
            <p14:sldId id="1011"/>
            <p14:sldId id="1012"/>
            <p14:sldId id="276"/>
            <p14:sldId id="257"/>
            <p14:sldId id="258"/>
            <p14:sldId id="259"/>
            <p14:sldId id="260"/>
            <p14:sldId id="261"/>
            <p14:sldId id="262"/>
            <p14:sldId id="263"/>
            <p14:sldId id="1013"/>
            <p14:sldId id="264"/>
            <p14:sldId id="275"/>
            <p14:sldId id="265"/>
            <p14:sldId id="266"/>
            <p14:sldId id="267"/>
            <p14:sldId id="268"/>
            <p14:sldId id="269"/>
            <p14:sldId id="270"/>
            <p14:sldId id="271"/>
            <p14:sldId id="272"/>
            <p14:sldId id="273"/>
          </p14:sldIdLst>
        </p14:section>
        <p14:section name="Student Model Integration" id="{C9D827DB-673F-0B43-83C1-FE83B38F0CFB}">
          <p14:sldIdLst>
            <p14:sldId id="999"/>
            <p14:sldId id="1000"/>
          </p14:sldIdLst>
        </p14:section>
        <p14:section name="Technical Integration" id="{8A1D43E7-7E46-BE48-B2CF-A5B39C46F3A4}">
          <p14:sldIdLst>
            <p14:sldId id="982"/>
            <p14:sldId id="1006"/>
            <p14:sldId id="1002"/>
            <p14:sldId id="1009"/>
          </p14:sldIdLst>
        </p14:section>
        <p14:section name="Recommendations" id="{A563357F-6D34-4738-984A-ABF3617B4D97}">
          <p14:sldIdLst>
            <p14:sldId id="1008"/>
            <p14:sldId id="1007"/>
          </p14:sldIdLst>
        </p14:section>
        <p14:section name="End" id="{5A7EE98C-F93F-3C4B-8A3E-923FC9D07575}">
          <p14:sldIdLst>
            <p14:sldId id="986"/>
            <p14:sldId id="987"/>
            <p14:sldId id="988"/>
            <p14:sldId id="1004"/>
            <p14:sldId id="1005"/>
            <p14:sldId id="1003"/>
          </p14:sldIdLst>
        </p14:section>
        <p14:section name="Leftovers" id="{608BB13C-2B97-F94C-8796-B986056A65E2}">
          <p14:sldIdLst>
            <p14:sldId id="644"/>
          </p14:sldIdLst>
        </p14:section>
      </p14:sectionLst>
    </p:ext>
    <p:ext uri="{EFAFB233-063F-42B5-8137-9DF3F51BA10A}">
      <p15:sldGuideLst xmlns:p15="http://schemas.microsoft.com/office/powerpoint/2012/main">
        <p15:guide id="1" orient="horz" pos="1611">
          <p15:clr>
            <a:srgbClr val="A4A3A4"/>
          </p15:clr>
        </p15:guide>
        <p15:guide id="2" pos="2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cent Aleven" initials="SoC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1" autoAdjust="0"/>
    <p:restoredTop sz="85137" autoAdjust="0"/>
  </p:normalViewPr>
  <p:slideViewPr>
    <p:cSldViewPr snapToGrid="0" snapToObjects="1">
      <p:cViewPr varScale="1">
        <p:scale>
          <a:sx n="126" d="100"/>
          <a:sy n="126" d="100"/>
        </p:scale>
        <p:origin x="1944" y="192"/>
      </p:cViewPr>
      <p:guideLst>
        <p:guide orient="horz" pos="1611"/>
        <p:guide pos="236"/>
      </p:guideLst>
    </p:cSldViewPr>
  </p:slideViewPr>
  <p:outlineViewPr>
    <p:cViewPr>
      <p:scale>
        <a:sx n="33" d="100"/>
        <a:sy n="33" d="100"/>
      </p:scale>
      <p:origin x="0" y="28696"/>
    </p:cViewPr>
  </p:outlineViewPr>
  <p:notesTextViewPr>
    <p:cViewPr>
      <p:scale>
        <a:sx n="110" d="100"/>
        <a:sy n="110" d="100"/>
      </p:scale>
      <p:origin x="0" y="0"/>
    </p:cViewPr>
  </p:notesTextViewPr>
  <p:sorterViewPr>
    <p:cViewPr>
      <p:scale>
        <a:sx n="150" d="100"/>
        <a:sy n="150" d="100"/>
      </p:scale>
      <p:origin x="0" y="1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AAB66F-B1B7-D045-B4E8-4F60236F228D}" type="datetimeFigureOut">
              <a:rPr lang="en-US" smtClean="0"/>
              <a:t>5/16/19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74789D-9866-5E4A-88FF-2ACAF392B95A}" type="slidenum">
              <a:rPr lang="en-US" smtClean="0"/>
              <a:t>‹#›</a:t>
            </a:fld>
            <a:endParaRPr lang="en-US"/>
          </a:p>
        </p:txBody>
      </p:sp>
    </p:spTree>
    <p:extLst>
      <p:ext uri="{BB962C8B-B14F-4D97-AF65-F5344CB8AC3E}">
        <p14:creationId xmlns:p14="http://schemas.microsoft.com/office/powerpoint/2010/main" val="39081557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F8E76-06A6-164E-A6FA-EC32C13EB232}" type="datetimeFigureOut">
              <a:rPr lang="en-US" smtClean="0"/>
              <a:t>5/16/19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66F34B-9C4D-8640-BB34-4C24A79C9FFB}" type="slidenum">
              <a:rPr lang="en-US" smtClean="0"/>
              <a:t>‹#›</a:t>
            </a:fld>
            <a:endParaRPr lang="en-US"/>
          </a:p>
        </p:txBody>
      </p:sp>
    </p:spTree>
    <p:extLst>
      <p:ext uri="{BB962C8B-B14F-4D97-AF65-F5344CB8AC3E}">
        <p14:creationId xmlns:p14="http://schemas.microsoft.com/office/powerpoint/2010/main" val="16306766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Although I am a technologist at heart</a:t>
            </a:r>
            <a:r>
              <a:rPr lang="en-US" baseline="0" dirty="0"/>
              <a:t> and I love to build new things; in fact I love to build tools with which to build new things. But I also want to know what is worth building. So this</a:t>
            </a:r>
            <a:r>
              <a:rPr lang="en-US" dirty="0"/>
              <a:t> talk is not about how to build things,  but about what is worth building for learners.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a:t>
            </a:fld>
            <a:endParaRPr lang="en-US"/>
          </a:p>
        </p:txBody>
      </p:sp>
    </p:spTree>
    <p:extLst>
      <p:ext uri="{BB962C8B-B14F-4D97-AF65-F5344CB8AC3E}">
        <p14:creationId xmlns:p14="http://schemas.microsoft.com/office/powerpoint/2010/main" val="299709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Can be adaptive to the student knowledge growth, as assessed by GIFT activities (e.g., CTAT tutor invoked as remedial practice)</a:t>
            </a:r>
            <a:endParaRPr lang="en-US" b="1" dirty="0">
              <a:solidFill>
                <a:schemeClr val="accent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Especially considering that CTAT tutors can support elaborate problem solving scenarios</a:t>
            </a:r>
          </a:p>
          <a:p>
            <a:endParaRPr lang="en-US" dirty="0"/>
          </a:p>
        </p:txBody>
      </p:sp>
      <p:sp>
        <p:nvSpPr>
          <p:cNvPr id="4" name="Slide Number Placeholder 3"/>
          <p:cNvSpPr>
            <a:spLocks noGrp="1"/>
          </p:cNvSpPr>
          <p:nvPr>
            <p:ph type="sldNum" sz="quarter" idx="5"/>
          </p:nvPr>
        </p:nvSpPr>
        <p:spPr/>
        <p:txBody>
          <a:bodyPr/>
          <a:lstStyle/>
          <a:p>
            <a:fld id="{FD66F34B-9C4D-8640-BB34-4C24A79C9FFB}" type="slidenum">
              <a:rPr lang="en-US" smtClean="0"/>
              <a:t>7</a:t>
            </a:fld>
            <a:endParaRPr lang="en-US"/>
          </a:p>
        </p:txBody>
      </p:sp>
    </p:spTree>
    <p:extLst>
      <p:ext uri="{BB962C8B-B14F-4D97-AF65-F5344CB8AC3E}">
        <p14:creationId xmlns:p14="http://schemas.microsoft.com/office/powerpoint/2010/main" val="148835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6F34B-9C4D-8640-BB34-4C24A79C9FFB}" type="slidenum">
              <a:rPr lang="en-US" smtClean="0"/>
              <a:t>8</a:t>
            </a:fld>
            <a:endParaRPr lang="en-US"/>
          </a:p>
        </p:txBody>
      </p:sp>
    </p:spTree>
    <p:extLst>
      <p:ext uri="{BB962C8B-B14F-4D97-AF65-F5344CB8AC3E}">
        <p14:creationId xmlns:p14="http://schemas.microsoft.com/office/powerpoint/2010/main" val="5953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Programmer </a:t>
            </a:r>
          </a:p>
        </p:txBody>
      </p:sp>
      <p:sp>
        <p:nvSpPr>
          <p:cNvPr id="4" name="Slide Number Placeholder 3"/>
          <p:cNvSpPr>
            <a:spLocks noGrp="1"/>
          </p:cNvSpPr>
          <p:nvPr>
            <p:ph type="sldNum" sz="quarter" idx="5"/>
          </p:nvPr>
        </p:nvSpPr>
        <p:spPr/>
        <p:txBody>
          <a:bodyPr/>
          <a:lstStyle/>
          <a:p>
            <a:fld id="{FD66F34B-9C4D-8640-BB34-4C24A79C9FFB}" type="slidenum">
              <a:rPr lang="en-US" smtClean="0"/>
              <a:t>11</a:t>
            </a:fld>
            <a:endParaRPr lang="en-US"/>
          </a:p>
        </p:txBody>
      </p:sp>
    </p:spTree>
    <p:extLst>
      <p:ext uri="{BB962C8B-B14F-4D97-AF65-F5344CB8AC3E}">
        <p14:creationId xmlns:p14="http://schemas.microsoft.com/office/powerpoint/2010/main" val="332959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dirty="0"/>
              <a:t>Learning by doing is very powerful!</a:t>
            </a:r>
          </a:p>
          <a:p>
            <a:pPr marL="171450" indent="-171450" fontAlgn="base">
              <a:buFont typeface="Arial" panose="020B0604020202020204" pitchFamily="34" charset="0"/>
              <a:buChar char="•"/>
            </a:pPr>
            <a:r>
              <a:rPr lang="en-US" sz="1200" dirty="0"/>
              <a:t>CTAT lets you craft complex learner-adaptive learn-by-doing activities. </a:t>
            </a:r>
          </a:p>
          <a:p>
            <a:pPr marL="171450" indent="-171450" fontAlgn="base">
              <a:buFont typeface="Arial" panose="020B0604020202020204" pitchFamily="34" charset="0"/>
              <a:buChar char="•"/>
            </a:pPr>
            <a:r>
              <a:rPr lang="en-US" sz="1200" dirty="0"/>
              <a:t>When problems are complex, students benefit from having guidance along the way to a solution, not just at the end.</a:t>
            </a:r>
          </a:p>
          <a:p>
            <a:pPr marL="171450" indent="-171450" fontAlgn="base">
              <a:buFont typeface="Arial" panose="020B0604020202020204" pitchFamily="34" charset="0"/>
              <a:buChar char="•"/>
            </a:pPr>
            <a:r>
              <a:rPr lang="en-US" sz="1200" dirty="0"/>
              <a:t>Many interesting problems have multiple solution paths, so an authoring tool should support multiple solution paths.</a:t>
            </a:r>
          </a:p>
          <a:p>
            <a:pPr marL="171450" indent="-171450" fontAlgn="base">
              <a:buFont typeface="Arial" panose="020B0604020202020204" pitchFamily="34" charset="0"/>
              <a:buChar char="•"/>
            </a:pPr>
            <a:r>
              <a:rPr lang="en-US" sz="1200" dirty="0"/>
              <a:t>CTAT-authored learn-by-doing activities have both:   Help along potentially many different solution path.</a:t>
            </a:r>
          </a:p>
          <a:p>
            <a:pPr marL="171450" indent="-171450" fontAlgn="base">
              <a:buFont typeface="Arial" panose="020B0604020202020204" pitchFamily="34" charset="0"/>
              <a:buChar char="•"/>
            </a:pPr>
            <a:r>
              <a:rPr lang="en-US" sz="1200" dirty="0"/>
              <a:t>As an additional form of adaptivity, it also supports personalized problem selection – every learner gets the right amount of practice. </a:t>
            </a:r>
          </a:p>
          <a:p>
            <a:pPr marL="171450" indent="-171450" fontAlgn="base">
              <a:buFont typeface="Arial" panose="020B0604020202020204" pitchFamily="34" charset="0"/>
              <a:buChar char="•"/>
            </a:pPr>
            <a:r>
              <a:rPr lang="en-US" sz="1200" dirty="0"/>
              <a:t>You might think that authoring complex learn-by-doing activities is always a complex process, but CTAT beats that curve handily!</a:t>
            </a:r>
          </a:p>
          <a:p>
            <a:pPr marL="171450" indent="-171450" fontAlgn="base">
              <a:buFont typeface="Arial" panose="020B0604020202020204" pitchFamily="34" charset="0"/>
              <a:buChar char="•"/>
            </a:pPr>
            <a:r>
              <a:rPr lang="en-US" sz="1200" dirty="0"/>
              <a:t>CTAT-authored learn-by-doing activities give great bang for the buck:  Students learn very effectively!</a:t>
            </a:r>
          </a:p>
          <a:p>
            <a:pPr marL="171450" indent="-171450" fontAlgn="base">
              <a:buFont typeface="Arial" panose="020B0604020202020204" pitchFamily="34" charset="0"/>
              <a:buChar char="•"/>
            </a:pPr>
            <a:r>
              <a:rPr lang="en-US" sz="1200" dirty="0"/>
              <a:t>They can be embedded easily in many LMSs.</a:t>
            </a:r>
          </a:p>
          <a:p>
            <a:endParaRPr lang="en-US" dirty="0"/>
          </a:p>
        </p:txBody>
      </p:sp>
      <p:sp>
        <p:nvSpPr>
          <p:cNvPr id="4" name="Slide Number Placeholder 3"/>
          <p:cNvSpPr>
            <a:spLocks noGrp="1"/>
          </p:cNvSpPr>
          <p:nvPr>
            <p:ph type="sldNum" sz="quarter" idx="5"/>
          </p:nvPr>
        </p:nvSpPr>
        <p:spPr/>
        <p:txBody>
          <a:bodyPr/>
          <a:lstStyle/>
          <a:p>
            <a:fld id="{FD66F34B-9C4D-8640-BB34-4C24A79C9FFB}" type="slidenum">
              <a:rPr lang="en-US" smtClean="0"/>
              <a:t>12</a:t>
            </a:fld>
            <a:endParaRPr lang="en-US"/>
          </a:p>
        </p:txBody>
      </p:sp>
    </p:spTree>
    <p:extLst>
      <p:ext uri="{BB962C8B-B14F-4D97-AF65-F5344CB8AC3E}">
        <p14:creationId xmlns:p14="http://schemas.microsoft.com/office/powerpoint/2010/main" val="247553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a:t>
            </a:fld>
            <a:endParaRPr lang="en-US"/>
          </a:p>
        </p:txBody>
      </p:sp>
    </p:spTree>
    <p:extLst>
      <p:ext uri="{BB962C8B-B14F-4D97-AF65-F5344CB8AC3E}">
        <p14:creationId xmlns:p14="http://schemas.microsoft.com/office/powerpoint/2010/main" val="117144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14</a:t>
            </a:fld>
            <a:endParaRPr lang="en-US"/>
          </a:p>
        </p:txBody>
      </p:sp>
    </p:spTree>
    <p:extLst>
      <p:ext uri="{BB962C8B-B14F-4D97-AF65-F5344CB8AC3E}">
        <p14:creationId xmlns:p14="http://schemas.microsoft.com/office/powerpoint/2010/main" val="349557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ACFC3-1A36-40B7-A215-9114C44E0BD0}" type="slidenum">
              <a:rPr lang="en-US" smtClean="0"/>
              <a:t>19</a:t>
            </a:fld>
            <a:endParaRPr lang="en-US"/>
          </a:p>
        </p:txBody>
      </p:sp>
    </p:spTree>
    <p:extLst>
      <p:ext uri="{BB962C8B-B14F-4D97-AF65-F5344CB8AC3E}">
        <p14:creationId xmlns:p14="http://schemas.microsoft.com/office/powerpoint/2010/main" val="281803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24929" y="804194"/>
            <a:ext cx="7250695" cy="1362743"/>
          </a:xfrm>
          <a:ln>
            <a:noFill/>
          </a:ln>
        </p:spPr>
        <p:txBody>
          <a:bodyPr lIns="0" tIns="0" rIns="0" bIns="0" anchor="b" anchorCtr="0">
            <a:noAutofit/>
          </a:bodyPr>
          <a:lstStyle>
            <a:lvl1pPr algn="l">
              <a:lnSpc>
                <a:spcPts val="3400"/>
              </a:lnSpc>
              <a:defRPr sz="3200" b="0" i="0">
                <a:ln>
                  <a:noFill/>
                </a:ln>
                <a:solidFill>
                  <a:schemeClr val="accent3"/>
                </a:solidFill>
                <a:latin typeface="Helvetica"/>
                <a:cs typeface="Helvetica"/>
              </a:defRPr>
            </a:lvl1pPr>
          </a:lstStyle>
          <a:p>
            <a:r>
              <a:rPr lang="en-US" dirty="0"/>
              <a:t>Click to edit Master title style</a:t>
            </a:r>
          </a:p>
        </p:txBody>
      </p:sp>
      <p:sp>
        <p:nvSpPr>
          <p:cNvPr id="3" name="Subtitle 2"/>
          <p:cNvSpPr>
            <a:spLocks noGrp="1"/>
          </p:cNvSpPr>
          <p:nvPr userDrawn="1">
            <p:ph type="subTitle" idx="1"/>
          </p:nvPr>
        </p:nvSpPr>
        <p:spPr>
          <a:xfrm>
            <a:off x="924929" y="2587610"/>
            <a:ext cx="7250696" cy="1040870"/>
          </a:xfrm>
        </p:spPr>
        <p:txBody>
          <a:bodyPr lIns="0" tIns="0" rIns="0" bIns="0" anchor="t" anchorCtr="0">
            <a:noAutofit/>
          </a:bodyPr>
          <a:lstStyle>
            <a:lvl1pPr marL="0" indent="0" algn="l">
              <a:lnSpc>
                <a:spcPts val="2600"/>
              </a:lnSpc>
              <a:buNone/>
              <a:defRPr sz="2400" b="0" i="0">
                <a:ln>
                  <a:noFill/>
                </a:ln>
                <a:solidFill>
                  <a:srgbClr val="61809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9" name="Group 8"/>
          <p:cNvGrpSpPr/>
          <p:nvPr userDrawn="1"/>
        </p:nvGrpSpPr>
        <p:grpSpPr>
          <a:xfrm>
            <a:off x="924929" y="2413162"/>
            <a:ext cx="7250695" cy="33867"/>
            <a:chOff x="1168400" y="4166292"/>
            <a:chExt cx="7250695" cy="33867"/>
          </a:xfrm>
        </p:grpSpPr>
        <p:cxnSp>
          <p:nvCxnSpPr>
            <p:cNvPr id="19" name="Straight Connector 18"/>
            <p:cNvCxnSpPr/>
            <p:nvPr userDrawn="1"/>
          </p:nvCxnSpPr>
          <p:spPr>
            <a:xfrm>
              <a:off x="1168400" y="4166292"/>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1168400" y="4200159"/>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7" name="Text Placeholder 6"/>
          <p:cNvSpPr>
            <a:spLocks noGrp="1"/>
          </p:cNvSpPr>
          <p:nvPr>
            <p:ph type="body" sz="quarter" idx="10" hasCustomPrompt="1"/>
          </p:nvPr>
        </p:nvSpPr>
        <p:spPr>
          <a:xfrm>
            <a:off x="925513" y="5170488"/>
            <a:ext cx="7250112" cy="302207"/>
          </a:xfrm>
        </p:spPr>
        <p:txBody>
          <a:bodyPr/>
          <a:lstStyle>
            <a:lvl1pPr marL="0" indent="0">
              <a:spcAft>
                <a:spcPts val="0"/>
              </a:spcAft>
              <a:buNone/>
              <a:defRPr sz="1600" b="1" baseline="0">
                <a:solidFill>
                  <a:srgbClr val="850205"/>
                </a:solidFill>
              </a:defRPr>
            </a:lvl1pPr>
            <a:lvl2pPr marL="228600" indent="0">
              <a:buNone/>
              <a:defRPr sz="1600" b="1">
                <a:solidFill>
                  <a:srgbClr val="850205"/>
                </a:solidFill>
              </a:defRPr>
            </a:lvl2pPr>
            <a:lvl3pPr marL="457200" indent="0">
              <a:buNone/>
              <a:defRPr sz="1600" b="1">
                <a:solidFill>
                  <a:srgbClr val="850205"/>
                </a:solidFill>
              </a:defRPr>
            </a:lvl3pPr>
            <a:lvl4pPr marL="685800" indent="0">
              <a:buNone/>
              <a:defRPr sz="1600" b="1">
                <a:solidFill>
                  <a:srgbClr val="850205"/>
                </a:solidFill>
              </a:defRPr>
            </a:lvl4pPr>
            <a:lvl5pPr marL="914400" indent="0">
              <a:buNone/>
              <a:defRPr sz="1600" b="1">
                <a:solidFill>
                  <a:srgbClr val="850205"/>
                </a:solidFill>
              </a:defRPr>
            </a:lvl5pPr>
          </a:lstStyle>
          <a:p>
            <a:pPr lvl="0"/>
            <a:r>
              <a:rPr lang="en-US" dirty="0"/>
              <a:t>AUTHOR NAME</a:t>
            </a:r>
          </a:p>
        </p:txBody>
      </p:sp>
      <p:sp>
        <p:nvSpPr>
          <p:cNvPr id="13" name="Text Placeholder 12"/>
          <p:cNvSpPr>
            <a:spLocks noGrp="1"/>
          </p:cNvSpPr>
          <p:nvPr>
            <p:ph type="body" sz="quarter" idx="11" hasCustomPrompt="1"/>
          </p:nvPr>
        </p:nvSpPr>
        <p:spPr>
          <a:xfrm>
            <a:off x="925513" y="5453841"/>
            <a:ext cx="7250112" cy="539750"/>
          </a:xfrm>
        </p:spPr>
        <p:txBody>
          <a:bodyPr/>
          <a:lstStyle>
            <a:lvl1pPr marL="0" indent="0">
              <a:buNone/>
              <a:defRPr sz="1600" i="1" baseline="0">
                <a:solidFill>
                  <a:srgbClr val="B5B5B5"/>
                </a:solidFill>
              </a:defRPr>
            </a:lvl1pPr>
            <a:lvl2pPr marL="228600" indent="0">
              <a:buNone/>
              <a:defRPr sz="1600" i="1">
                <a:solidFill>
                  <a:srgbClr val="B5B5B5"/>
                </a:solidFill>
              </a:defRPr>
            </a:lvl2pPr>
            <a:lvl3pPr marL="457200" indent="0">
              <a:buNone/>
              <a:defRPr sz="1600" i="1">
                <a:solidFill>
                  <a:srgbClr val="B5B5B5"/>
                </a:solidFill>
              </a:defRPr>
            </a:lvl3pPr>
            <a:lvl4pPr marL="685800" indent="0">
              <a:buNone/>
              <a:defRPr sz="1600" i="1">
                <a:solidFill>
                  <a:srgbClr val="B5B5B5"/>
                </a:solidFill>
              </a:defRPr>
            </a:lvl4pPr>
            <a:lvl5pPr marL="914400" indent="0">
              <a:buNone/>
              <a:defRPr sz="1600" i="1">
                <a:solidFill>
                  <a:srgbClr val="B5B5B5"/>
                </a:solidFill>
              </a:defRPr>
            </a:lvl5pPr>
          </a:lstStyle>
          <a:p>
            <a:pPr lvl="0"/>
            <a:r>
              <a:rPr lang="en-US" dirty="0"/>
              <a:t>Author Affiliation</a:t>
            </a:r>
          </a:p>
        </p:txBody>
      </p:sp>
    </p:spTree>
    <p:extLst>
      <p:ext uri="{BB962C8B-B14F-4D97-AF65-F5344CB8AC3E}">
        <p14:creationId xmlns:p14="http://schemas.microsoft.com/office/powerpoint/2010/main" val="42609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Bulleted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sz="half" idx="1"/>
          </p:nvPr>
        </p:nvSpPr>
        <p:spPr>
          <a:xfrm>
            <a:off x="461920" y="1847153"/>
            <a:ext cx="3775976"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02163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ntent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65996" y="1847153"/>
            <a:ext cx="3771900" cy="4378108"/>
          </a:xfrm>
        </p:spPr>
        <p:txBody>
          <a:bodyPr anchor="t" anchorCtr="0"/>
          <a:lstStyle>
            <a:lvl1pPr>
              <a:lnSpc>
                <a:spcPct val="100000"/>
              </a:lnSpc>
              <a:defRPr sz="2400">
                <a:solidFill>
                  <a:schemeClr val="accent3"/>
                </a:solidFill>
              </a:defRPr>
            </a:lvl1pPr>
            <a:lvl2pPr>
              <a:lnSpc>
                <a:spcPct val="100000"/>
              </a:lnSpc>
              <a:defRPr sz="2000">
                <a:solidFill>
                  <a:schemeClr val="accent3"/>
                </a:solidFill>
              </a:defRPr>
            </a:lvl2pPr>
            <a:lvl3pPr>
              <a:lnSpc>
                <a:spcPct val="100000"/>
              </a:lnSpc>
              <a:defRPr sz="2000">
                <a:solidFill>
                  <a:schemeClr val="accent3"/>
                </a:solidFill>
              </a:defRPr>
            </a:lvl3pPr>
            <a:lvl4pPr>
              <a:lnSpc>
                <a:spcPct val="100000"/>
              </a:lnSpc>
              <a:defRPr sz="2000">
                <a:solidFill>
                  <a:schemeClr val="accent3"/>
                </a:solidFill>
              </a:defRPr>
            </a:lvl4pPr>
            <a:lvl5pPr>
              <a:lnSpc>
                <a:spcPct val="100000"/>
              </a:lnSpc>
              <a:defRPr sz="20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05847" y="1847153"/>
            <a:ext cx="3771900" cy="4378108"/>
          </a:xfrm>
        </p:spPr>
        <p:txBody>
          <a:bodyPr anchor="t" anchorCtr="0"/>
          <a:lstStyle>
            <a:lvl1pPr>
              <a:lnSpc>
                <a:spcPct val="100000"/>
              </a:lnSpc>
              <a:defRPr sz="2400">
                <a:solidFill>
                  <a:srgbClr val="535353"/>
                </a:solidFill>
              </a:defRPr>
            </a:lvl1pPr>
            <a:lvl2pPr>
              <a:lnSpc>
                <a:spcPct val="100000"/>
              </a:lnSpc>
              <a:defRPr sz="2000">
                <a:solidFill>
                  <a:srgbClr val="535353"/>
                </a:solidFill>
              </a:defRPr>
            </a:lvl2pPr>
            <a:lvl3pPr>
              <a:lnSpc>
                <a:spcPct val="100000"/>
              </a:lnSpc>
              <a:defRPr sz="2000">
                <a:solidFill>
                  <a:srgbClr val="535353"/>
                </a:solidFill>
              </a:defRPr>
            </a:lvl3pPr>
            <a:lvl4pPr>
              <a:lnSpc>
                <a:spcPct val="100000"/>
              </a:lnSpc>
              <a:defRPr sz="2000">
                <a:solidFill>
                  <a:srgbClr val="535353"/>
                </a:solidFill>
              </a:defRPr>
            </a:lvl4pPr>
            <a:lvl5pPr>
              <a:lnSpc>
                <a:spcPct val="100000"/>
              </a:lnSpc>
              <a:defRPr sz="2000">
                <a:solidFill>
                  <a:srgbClr val="53535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48677" y="6012887"/>
            <a:ext cx="667406" cy="202372"/>
          </a:xfrm>
          <a:prstGeom prst="rect">
            <a:avLst/>
          </a:prstGeom>
        </p:spPr>
        <p:txBody>
          <a:bodyPr/>
          <a:lstStyle/>
          <a:p>
            <a:fld id="{76838339-A875-5E45-AB3F-AAABD270346A}" type="datetime1">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spTree>
    <p:extLst>
      <p:ext uri="{BB962C8B-B14F-4D97-AF65-F5344CB8AC3E}">
        <p14:creationId xmlns:p14="http://schemas.microsoft.com/office/powerpoint/2010/main" val="3353285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sz="half" idx="1"/>
          </p:nvPr>
        </p:nvSpPr>
        <p:spPr>
          <a:xfrm>
            <a:off x="465996" y="1847153"/>
            <a:ext cx="3771900" cy="4378108"/>
          </a:xfrm>
        </p:spPr>
        <p:txBody>
          <a:bodyPr anchor="t" anchorCtr="0"/>
          <a:lstStyle>
            <a:lvl1pPr>
              <a:lnSpc>
                <a:spcPct val="100000"/>
              </a:lnSpc>
              <a:defRPr sz="2400">
                <a:solidFill>
                  <a:schemeClr val="accent3"/>
                </a:solidFill>
              </a:defRPr>
            </a:lvl1pPr>
            <a:lvl2pPr>
              <a:lnSpc>
                <a:spcPct val="100000"/>
              </a:lnSpc>
              <a:defRPr sz="2000">
                <a:solidFill>
                  <a:schemeClr val="accent3"/>
                </a:solidFill>
              </a:defRPr>
            </a:lvl2pPr>
            <a:lvl3pPr>
              <a:lnSpc>
                <a:spcPct val="100000"/>
              </a:lnSpc>
              <a:defRPr sz="2000">
                <a:solidFill>
                  <a:schemeClr val="accent3"/>
                </a:solidFill>
              </a:defRPr>
            </a:lvl3pPr>
            <a:lvl4pPr>
              <a:lnSpc>
                <a:spcPct val="100000"/>
              </a:lnSpc>
              <a:defRPr sz="2000">
                <a:solidFill>
                  <a:schemeClr val="accent3"/>
                </a:solidFill>
              </a:defRPr>
            </a:lvl4pPr>
            <a:lvl5pPr>
              <a:lnSpc>
                <a:spcPct val="100000"/>
              </a:lnSpc>
              <a:defRPr sz="20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89566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65996"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5996"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405847"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05847"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48677" y="6012887"/>
            <a:ext cx="667406" cy="202372"/>
          </a:xfrm>
          <a:prstGeom prst="rect">
            <a:avLst/>
          </a:prstGeom>
        </p:spPr>
        <p:txBody>
          <a:bodyPr/>
          <a:lstStyle/>
          <a:p>
            <a:fld id="{A73F672F-A5FB-5745-934A-1BF51CA5539C}" type="datetime1">
              <a:rPr lang="en-US" smtClean="0"/>
              <a:t>5/16/19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E276FA-8F89-B34D-A726-BE3FA1F8DD97}" type="slidenum">
              <a:rPr lang="en-US" smtClean="0"/>
              <a:t>‹#›</a:t>
            </a:fld>
            <a:endParaRPr lang="en-US" dirty="0"/>
          </a:p>
        </p:txBody>
      </p:sp>
    </p:spTree>
    <p:extLst>
      <p:ext uri="{BB962C8B-B14F-4D97-AF65-F5344CB8AC3E}">
        <p14:creationId xmlns:p14="http://schemas.microsoft.com/office/powerpoint/2010/main" val="654164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with Room for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Text Placeholder 2"/>
          <p:cNvSpPr>
            <a:spLocks noGrp="1"/>
          </p:cNvSpPr>
          <p:nvPr>
            <p:ph type="body" idx="1"/>
          </p:nvPr>
        </p:nvSpPr>
        <p:spPr>
          <a:xfrm>
            <a:off x="465996"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465996"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818908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7" y="310163"/>
            <a:ext cx="8220802" cy="990106"/>
          </a:xfrm>
        </p:spPr>
        <p:txBody>
          <a:bodyPr anchor="b">
            <a:noAutofit/>
          </a:bodyPr>
          <a:lstStyle>
            <a:lvl1pPr algn="l">
              <a:defRPr sz="3200" b="0"/>
            </a:lvl1pPr>
          </a:lstStyle>
          <a:p>
            <a:r>
              <a:rPr lang="en-US" dirty="0"/>
              <a:t>Click to edit Master title style</a:t>
            </a:r>
          </a:p>
        </p:txBody>
      </p:sp>
      <p:sp>
        <p:nvSpPr>
          <p:cNvPr id="3" name="Content Placeholder 2"/>
          <p:cNvSpPr>
            <a:spLocks noGrp="1"/>
          </p:cNvSpPr>
          <p:nvPr>
            <p:ph idx="1"/>
          </p:nvPr>
        </p:nvSpPr>
        <p:spPr>
          <a:xfrm>
            <a:off x="4405847" y="1852566"/>
            <a:ext cx="3784820" cy="4372695"/>
          </a:xfrm>
        </p:spPr>
        <p:txBody>
          <a:bodyPr anchor="t" anchorCtr="0">
            <a:no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5996" y="1852566"/>
            <a:ext cx="3771900" cy="4372695"/>
          </a:xfrm>
        </p:spPr>
        <p:txBody>
          <a:bodyPr anchor="t" anchorCtr="0">
            <a:noAutofit/>
          </a:bodyPr>
          <a:lstStyle>
            <a:lvl1pPr marL="0" indent="0">
              <a:lnSpc>
                <a:spcPts val="2600"/>
              </a:lnSpc>
              <a:buNone/>
              <a:defRPr sz="2400">
                <a:solidFill>
                  <a:srgbClr val="61809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8348677" y="6012887"/>
            <a:ext cx="667406" cy="202372"/>
          </a:xfrm>
          <a:prstGeom prst="rect">
            <a:avLst/>
          </a:prstGeom>
        </p:spPr>
        <p:txBody>
          <a:bodyPr/>
          <a:lstStyle/>
          <a:p>
            <a:fld id="{6AFE6A63-5EBE-3E48-B0AE-DF655A1ECE76}" type="datetime1">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spTree>
    <p:extLst>
      <p:ext uri="{BB962C8B-B14F-4D97-AF65-F5344CB8AC3E}">
        <p14:creationId xmlns:p14="http://schemas.microsoft.com/office/powerpoint/2010/main" val="3074054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7" y="310162"/>
            <a:ext cx="8220802" cy="990107"/>
          </a:xfrm>
        </p:spPr>
        <p:txBody>
          <a:bodyPr anchor="b">
            <a:noAutofit/>
          </a:bodyPr>
          <a:lstStyle>
            <a:lvl1pPr algn="l">
              <a:defRPr sz="3200" b="0"/>
            </a:lvl1pPr>
          </a:lstStyle>
          <a:p>
            <a:r>
              <a:rPr lang="en-US" dirty="0"/>
              <a:t>Click to edit Master title style</a:t>
            </a:r>
          </a:p>
        </p:txBody>
      </p:sp>
      <p:sp>
        <p:nvSpPr>
          <p:cNvPr id="3" name="Picture Placeholder 2"/>
          <p:cNvSpPr>
            <a:spLocks noGrp="1"/>
          </p:cNvSpPr>
          <p:nvPr>
            <p:ph type="pic" idx="1"/>
          </p:nvPr>
        </p:nvSpPr>
        <p:spPr>
          <a:xfrm>
            <a:off x="465997" y="1849098"/>
            <a:ext cx="7719644" cy="40502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465997" y="6012887"/>
            <a:ext cx="7719644" cy="212373"/>
          </a:xfrm>
        </p:spPr>
        <p:txBody>
          <a:bodyPr anchor="t" anchorCtr="0"/>
          <a:lstStyle>
            <a:lvl1pPr marL="0" indent="0" algn="ctr">
              <a:buNone/>
              <a:defRPr sz="800" i="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8348677" y="6012887"/>
            <a:ext cx="667406" cy="202372"/>
          </a:xfrm>
          <a:prstGeom prst="rect">
            <a:avLst/>
          </a:prstGeom>
        </p:spPr>
        <p:txBody>
          <a:bodyPr/>
          <a:lstStyle/>
          <a:p>
            <a:fld id="{4A019F0C-9D18-B54A-9AC9-18AA74EDB034}" type="datetime1">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cxnSp>
        <p:nvCxnSpPr>
          <p:cNvPr id="11" name="Straight Connector 10"/>
          <p:cNvCxnSpPr/>
          <p:nvPr userDrawn="1"/>
        </p:nvCxnSpPr>
        <p:spPr>
          <a:xfrm>
            <a:off x="465997" y="1849098"/>
            <a:ext cx="7719644"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65997" y="5899372"/>
            <a:ext cx="7719644"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22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Horizontal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13" name="Picture Placeholder 2"/>
          <p:cNvSpPr>
            <a:spLocks noGrp="1"/>
          </p:cNvSpPr>
          <p:nvPr>
            <p:ph type="pic" idx="1"/>
          </p:nvPr>
        </p:nvSpPr>
        <p:spPr>
          <a:xfrm>
            <a:off x="466984" y="1611265"/>
            <a:ext cx="7710763" cy="48626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7" name="Straight Connector 16"/>
          <p:cNvCxnSpPr/>
          <p:nvPr userDrawn="1"/>
        </p:nvCxnSpPr>
        <p:spPr>
          <a:xfrm>
            <a:off x="466984" y="1602129"/>
            <a:ext cx="7708699"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172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7" name="Picture Placeholder 6"/>
          <p:cNvSpPr>
            <a:spLocks noGrp="1"/>
          </p:cNvSpPr>
          <p:nvPr>
            <p:ph type="pic" sz="quarter" idx="13"/>
          </p:nvPr>
        </p:nvSpPr>
        <p:spPr>
          <a:xfrm>
            <a:off x="3075153" y="1600315"/>
            <a:ext cx="4157625" cy="4876800"/>
          </a:xfrm>
        </p:spPr>
        <p:txBody>
          <a:bodyPr/>
          <a:lstStyle/>
          <a:p>
            <a:endParaRPr lang="en-US" dirty="0"/>
          </a:p>
        </p:txBody>
      </p:sp>
      <p:cxnSp>
        <p:nvCxnSpPr>
          <p:cNvPr id="8" name="Straight Connector 7"/>
          <p:cNvCxnSpPr/>
          <p:nvPr userDrawn="1"/>
        </p:nvCxnSpPr>
        <p:spPr>
          <a:xfrm flipV="1">
            <a:off x="3067812" y="1600199"/>
            <a:ext cx="7341" cy="487691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7223895" y="1600199"/>
            <a:ext cx="8882" cy="487691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78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276FA-8F89-B34D-A726-BE3FA1F8DD97}" type="slidenum">
              <a:rPr lang="en-US" smtClean="0"/>
              <a:t>‹#›</a:t>
            </a:fld>
            <a:endParaRPr lang="en-US" dirty="0"/>
          </a:p>
        </p:txBody>
      </p:sp>
    </p:spTree>
    <p:extLst>
      <p:ext uri="{BB962C8B-B14F-4D97-AF65-F5344CB8AC3E}">
        <p14:creationId xmlns:p14="http://schemas.microsoft.com/office/powerpoint/2010/main" val="1164836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50D5B2-F0CF-45A2-B72C-FF732B980322}"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5D5F7-7108-41F3-B58B-A42459776519}" type="slidenum">
              <a:rPr lang="en-US" smtClean="0"/>
              <a:t>‹#›</a:t>
            </a:fld>
            <a:endParaRPr lang="en-US"/>
          </a:p>
        </p:txBody>
      </p:sp>
    </p:spTree>
    <p:extLst>
      <p:ext uri="{BB962C8B-B14F-4D97-AF65-F5344CB8AC3E}">
        <p14:creationId xmlns:p14="http://schemas.microsoft.com/office/powerpoint/2010/main" val="391087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a:lnSpc>
                <a:spcPct val="100000"/>
              </a:lnSpc>
              <a:defRPr>
                <a:solidFill>
                  <a:schemeClr val="accent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54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Numb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6768577" cy="990107"/>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marL="342900" indent="-342900">
              <a:lnSpc>
                <a:spcPct val="100000"/>
              </a:lnSpc>
              <a:spcAft>
                <a:spcPts val="400"/>
              </a:spcAft>
              <a:buClr>
                <a:schemeClr val="accent2"/>
              </a:buClr>
              <a:buFont typeface="+mj-ea"/>
              <a:buAutoNum type="circleNumDbPlain"/>
              <a:defRPr sz="1400">
                <a:solidFill>
                  <a:schemeClr val="accent2"/>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5770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marL="285750" indent="-285750">
              <a:lnSpc>
                <a:spcPct val="100000"/>
              </a:lnSpc>
              <a:spcAft>
                <a:spcPts val="400"/>
              </a:spcAft>
              <a:buClr>
                <a:schemeClr val="accent2"/>
              </a:buClr>
              <a:buFont typeface="Arial"/>
              <a:buChar char="•"/>
              <a:defRPr sz="1400">
                <a:solidFill>
                  <a:schemeClr val="accent2"/>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99595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5512" y="3230762"/>
            <a:ext cx="7250696" cy="1362075"/>
          </a:xfrm>
        </p:spPr>
        <p:txBody>
          <a:bodyPr anchor="t">
            <a:noAutofit/>
          </a:bodyPr>
          <a:lstStyle>
            <a:lvl1pPr algn="l">
              <a:defRPr sz="3200" b="0" cap="none">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925512" y="1730575"/>
            <a:ext cx="7250695" cy="1169457"/>
          </a:xfrm>
        </p:spPr>
        <p:txBody>
          <a:bodyPr anchor="b">
            <a:no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17E276FA-8F89-B34D-A726-BE3FA1F8DD97}" type="slidenum">
              <a:rPr lang="en-US" smtClean="0"/>
              <a:t>‹#›</a:t>
            </a:fld>
            <a:endParaRPr lang="en-US" dirty="0"/>
          </a:p>
        </p:txBody>
      </p:sp>
      <p:grpSp>
        <p:nvGrpSpPr>
          <p:cNvPr id="31" name="Group 30"/>
          <p:cNvGrpSpPr/>
          <p:nvPr userDrawn="1"/>
        </p:nvGrpSpPr>
        <p:grpSpPr>
          <a:xfrm>
            <a:off x="925512" y="2953439"/>
            <a:ext cx="7250695" cy="33867"/>
            <a:chOff x="1168400" y="4166292"/>
            <a:chExt cx="7250695" cy="33867"/>
          </a:xfrm>
        </p:grpSpPr>
        <p:cxnSp>
          <p:nvCxnSpPr>
            <p:cNvPr id="32" name="Straight Connector 31"/>
            <p:cNvCxnSpPr/>
            <p:nvPr userDrawn="1"/>
          </p:nvCxnSpPr>
          <p:spPr>
            <a:xfrm>
              <a:off x="1168400" y="4166292"/>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68400" y="4200159"/>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591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Numbere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8" name="Content Placeholder 2"/>
          <p:cNvSpPr>
            <a:spLocks noGrp="1"/>
          </p:cNvSpPr>
          <p:nvPr>
            <p:ph idx="13"/>
          </p:nvPr>
        </p:nvSpPr>
        <p:spPr>
          <a:xfrm>
            <a:off x="46599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2"/>
          <p:cNvSpPr>
            <a:spLocks noGrp="1"/>
          </p:cNvSpPr>
          <p:nvPr>
            <p:ph idx="14"/>
          </p:nvPr>
        </p:nvSpPr>
        <p:spPr>
          <a:xfrm>
            <a:off x="440584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294304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Numbered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3"/>
          </p:nvPr>
        </p:nvSpPr>
        <p:spPr>
          <a:xfrm>
            <a:off x="46599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7" name="Picture Placeholder 10"/>
          <p:cNvSpPr>
            <a:spLocks noGrp="1"/>
          </p:cNvSpPr>
          <p:nvPr>
            <p:ph type="pic" sz="quarter" idx="14"/>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08532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Bullete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8348677" y="6012887"/>
            <a:ext cx="667406" cy="202372"/>
          </a:xfrm>
          <a:prstGeom prst="rect">
            <a:avLst/>
          </a:prstGeom>
        </p:spPr>
        <p:txBody>
          <a:bodyPr/>
          <a:lstStyle/>
          <a:p>
            <a:fld id="{FA3C144B-2939-9A49-B014-915EC3E81866}" type="datetime1">
              <a:rPr lang="en-US" smtClean="0"/>
              <a:pPr/>
              <a:t>5/16/19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10" name="Content Placeholder 2"/>
          <p:cNvSpPr>
            <a:spLocks noGrp="1"/>
          </p:cNvSpPr>
          <p:nvPr>
            <p:ph sz="half" idx="1"/>
          </p:nvPr>
        </p:nvSpPr>
        <p:spPr>
          <a:xfrm>
            <a:off x="461920" y="1847153"/>
            <a:ext cx="3775976"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4405847" y="1837151"/>
            <a:ext cx="3771900"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909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631620"/>
            <a:ext cx="9144000" cy="487489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6477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465996" y="310162"/>
            <a:ext cx="7066080" cy="990107"/>
          </a:xfrm>
          <a:prstGeom prst="rect">
            <a:avLst/>
          </a:prstGeom>
        </p:spPr>
        <p:txBody>
          <a:bodyPr vert="horz" lIns="0" tIns="0" rIns="0" bIns="45720" rtlCol="0" anchor="b" anchorCtr="0">
            <a:noAutofit/>
          </a:bodyPr>
          <a:lstStyle/>
          <a:p>
            <a:r>
              <a:rPr lang="en-US" dirty="0"/>
              <a:t>Click to edit Master title style</a:t>
            </a:r>
          </a:p>
        </p:txBody>
      </p:sp>
      <p:sp>
        <p:nvSpPr>
          <p:cNvPr id="3" name="Text Placeholder 2"/>
          <p:cNvSpPr>
            <a:spLocks noGrp="1"/>
          </p:cNvSpPr>
          <p:nvPr userDrawn="1">
            <p:ph type="body" idx="1"/>
          </p:nvPr>
        </p:nvSpPr>
        <p:spPr>
          <a:xfrm>
            <a:off x="465996" y="1847153"/>
            <a:ext cx="7711751" cy="4379976"/>
          </a:xfrm>
          <a:prstGeom prst="rect">
            <a:avLst/>
          </a:prstGeom>
        </p:spPr>
        <p:txBody>
          <a:bodyPr vert="horz" lIns="0" tIns="0" rIns="0" bIns="4572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465996" y="6588598"/>
            <a:ext cx="7711751" cy="172329"/>
          </a:xfrm>
          <a:prstGeom prst="rect">
            <a:avLst/>
          </a:prstGeom>
        </p:spPr>
        <p:txBody>
          <a:bodyPr vert="horz" lIns="0" tIns="0" rIns="0" bIns="0" rtlCol="0" anchor="t" anchorCtr="0">
            <a:noAutofit/>
          </a:bodyPr>
          <a:lstStyle>
            <a:lvl1pPr algn="l">
              <a:defRPr sz="800" b="0" i="1">
                <a:solidFill>
                  <a:schemeClr val="accent2"/>
                </a:solidFill>
                <a:latin typeface="Helvetica"/>
                <a:cs typeface="Helvetica"/>
              </a:defRPr>
            </a:lvl1pPr>
          </a:lstStyle>
          <a:p>
            <a:endParaRPr lang="en-US" dirty="0"/>
          </a:p>
        </p:txBody>
      </p:sp>
      <p:sp>
        <p:nvSpPr>
          <p:cNvPr id="6" name="Slide Number Placeholder 5"/>
          <p:cNvSpPr>
            <a:spLocks noGrp="1"/>
          </p:cNvSpPr>
          <p:nvPr userDrawn="1">
            <p:ph type="sldNum" sz="quarter" idx="4"/>
          </p:nvPr>
        </p:nvSpPr>
        <p:spPr>
          <a:xfrm>
            <a:off x="8431057" y="6298224"/>
            <a:ext cx="667406" cy="514261"/>
          </a:xfrm>
          <a:prstGeom prst="rect">
            <a:avLst/>
          </a:prstGeom>
        </p:spPr>
        <p:txBody>
          <a:bodyPr vert="horz" lIns="0" tIns="0" rIns="0" bIns="0" rtlCol="0" anchor="b" anchorCtr="0">
            <a:noAutofit/>
          </a:bodyPr>
          <a:lstStyle>
            <a:lvl1pPr algn="ctr">
              <a:defRPr sz="2000" b="0" i="0" kern="1200" spc="0">
                <a:solidFill>
                  <a:schemeClr val="tx1">
                    <a:lumMod val="65000"/>
                    <a:lumOff val="35000"/>
                  </a:schemeClr>
                </a:solidFill>
                <a:latin typeface="Helvetica"/>
                <a:cs typeface="Helvetica"/>
              </a:defRPr>
            </a:lvl1pPr>
          </a:lstStyle>
          <a:p>
            <a:fld id="{17E276FA-8F89-B34D-A726-BE3FA1F8DD97}" type="slidenum">
              <a:rPr lang="en-US" smtClean="0"/>
              <a:pPr/>
              <a:t>‹#›</a:t>
            </a:fld>
            <a:endParaRPr lang="en-US" dirty="0"/>
          </a:p>
        </p:txBody>
      </p:sp>
      <p:sp>
        <p:nvSpPr>
          <p:cNvPr id="8" name="Rectangle 7"/>
          <p:cNvSpPr/>
          <p:nvPr userDrawn="1"/>
        </p:nvSpPr>
        <p:spPr>
          <a:xfrm>
            <a:off x="-1" y="0"/>
            <a:ext cx="7620002" cy="10248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HCII-logo.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786077" y="102485"/>
            <a:ext cx="1031271" cy="524423"/>
          </a:xfrm>
          <a:prstGeom prst="rect">
            <a:avLst/>
          </a:prstGeom>
        </p:spPr>
      </p:pic>
      <p:pic>
        <p:nvPicPr>
          <p:cNvPr id="14" name="Picture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620001" y="702663"/>
            <a:ext cx="1478462" cy="3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86477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0" r:id="rId4"/>
    <p:sldLayoutId id="2147483663" r:id="rId5"/>
    <p:sldLayoutId id="2147483651" r:id="rId6"/>
    <p:sldLayoutId id="2147483662" r:id="rId7"/>
    <p:sldLayoutId id="2147483666" r:id="rId8"/>
    <p:sldLayoutId id="2147483659" r:id="rId9"/>
    <p:sldLayoutId id="2147483667" r:id="rId10"/>
    <p:sldLayoutId id="2147483652" r:id="rId11"/>
    <p:sldLayoutId id="2147483665" r:id="rId12"/>
    <p:sldLayoutId id="2147483653" r:id="rId13"/>
    <p:sldLayoutId id="2147483664" r:id="rId14"/>
    <p:sldLayoutId id="2147483656" r:id="rId15"/>
    <p:sldLayoutId id="2147483657" r:id="rId16"/>
    <p:sldLayoutId id="2147483661" r:id="rId17"/>
    <p:sldLayoutId id="2147483658" r:id="rId18"/>
    <p:sldLayoutId id="2147483669" r:id="rId19"/>
    <p:sldLayoutId id="2147483670" r:id="rId20"/>
  </p:sldLayoutIdLst>
  <p:hf hdr="0"/>
  <p:txStyles>
    <p:title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p:titleStyle>
    <p:bodyStyle>
      <a:lvl1pPr marL="228600" indent="-228600" algn="l" defTabSz="457200" rtl="0" eaLnBrk="1" latinLnBrk="0" hangingPunct="1">
        <a:spcBef>
          <a:spcPts val="0"/>
        </a:spcBef>
        <a:spcAft>
          <a:spcPts val="800"/>
        </a:spcAft>
        <a:buClr>
          <a:schemeClr val="accent3"/>
        </a:buClr>
        <a:buFont typeface="Arial"/>
        <a:buChar char="•"/>
        <a:defRPr sz="2800" b="0" i="0" kern="1200" baseline="0">
          <a:solidFill>
            <a:schemeClr val="accent3"/>
          </a:solidFill>
          <a:latin typeface="Helvetica"/>
          <a:ea typeface="+mn-ea"/>
          <a:cs typeface="Helvetica"/>
        </a:defRPr>
      </a:lvl1pPr>
      <a:lvl2pPr marL="457200" indent="-228600" algn="l" defTabSz="457200" rtl="0" eaLnBrk="1" latinLnBrk="0" hangingPunct="1">
        <a:spcBef>
          <a:spcPts val="0"/>
        </a:spcBef>
        <a:spcAft>
          <a:spcPts val="800"/>
        </a:spcAft>
        <a:buClr>
          <a:schemeClr val="accent2"/>
        </a:buClr>
        <a:buSzPct val="115000"/>
        <a:buFont typeface="Arial"/>
        <a:buChar char="•"/>
        <a:defRPr sz="2200" b="0" i="0" kern="1200" baseline="0">
          <a:solidFill>
            <a:schemeClr val="accent3"/>
          </a:solidFill>
          <a:latin typeface="Helvetica"/>
          <a:ea typeface="+mn-ea"/>
          <a:cs typeface="Helvetica"/>
        </a:defRPr>
      </a:lvl2pPr>
      <a:lvl3pPr marL="6858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3pPr>
      <a:lvl4pPr marL="9144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4pPr>
      <a:lvl5pPr marL="11430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imsglobal.org/spec/lti-ags/v2p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01079" y="891743"/>
            <a:ext cx="6587121" cy="1362743"/>
          </a:xfrm>
        </p:spPr>
        <p:txBody>
          <a:bodyPr/>
          <a:lstStyle/>
          <a:p>
            <a:pPr>
              <a:lnSpc>
                <a:spcPct val="100000"/>
              </a:lnSpc>
            </a:pPr>
            <a:r>
              <a:rPr lang="en-US" dirty="0"/>
              <a:t>Towards Deeper Integration of</a:t>
            </a:r>
            <a:br>
              <a:rPr lang="en-US" dirty="0"/>
            </a:br>
            <a:r>
              <a:rPr lang="en-US" dirty="0"/>
              <a:t>Intelligent Tutoring Systems:</a:t>
            </a:r>
            <a:br>
              <a:rPr lang="en-US" dirty="0"/>
            </a:br>
            <a:r>
              <a:rPr lang="en-US" dirty="0"/>
              <a:t>One-way Student Model Sharing between GIFT and CTAT</a:t>
            </a:r>
          </a:p>
        </p:txBody>
      </p:sp>
      <p:sp>
        <p:nvSpPr>
          <p:cNvPr id="7" name="Subtitle 6"/>
          <p:cNvSpPr>
            <a:spLocks noGrp="1"/>
          </p:cNvSpPr>
          <p:nvPr>
            <p:ph type="subTitle" idx="1"/>
          </p:nvPr>
        </p:nvSpPr>
        <p:spPr>
          <a:xfrm>
            <a:off x="602247" y="2631680"/>
            <a:ext cx="7250696" cy="650455"/>
          </a:xfrm>
        </p:spPr>
        <p:txBody>
          <a:bodyPr/>
          <a:lstStyle/>
          <a:p>
            <a:pPr>
              <a:lnSpc>
                <a:spcPct val="100000"/>
              </a:lnSpc>
              <a:spcAft>
                <a:spcPts val="400"/>
              </a:spcAft>
            </a:pPr>
            <a:r>
              <a:rPr lang="en-US" sz="1800" dirty="0"/>
              <a:t>Presentation at the 7th Annual GIFT Users Symposium (GIFTSym7)</a:t>
            </a:r>
          </a:p>
          <a:p>
            <a:pPr>
              <a:spcAft>
                <a:spcPts val="400"/>
              </a:spcAft>
            </a:pPr>
            <a:r>
              <a:rPr lang="en-US" sz="1800" dirty="0"/>
              <a:t>May 16, 2019</a:t>
            </a:r>
          </a:p>
        </p:txBody>
      </p:sp>
      <p:sp>
        <p:nvSpPr>
          <p:cNvPr id="8" name="Text Placeholder 7"/>
          <p:cNvSpPr>
            <a:spLocks noGrp="1"/>
          </p:cNvSpPr>
          <p:nvPr>
            <p:ph type="body" sz="quarter" idx="10"/>
          </p:nvPr>
        </p:nvSpPr>
        <p:spPr>
          <a:xfrm>
            <a:off x="602247" y="3616054"/>
            <a:ext cx="7674978" cy="302207"/>
          </a:xfrm>
        </p:spPr>
        <p:txBody>
          <a:bodyPr/>
          <a:lstStyle/>
          <a:p>
            <a:r>
              <a:rPr lang="en-US" sz="2200" b="0" dirty="0"/>
              <a:t>Vincent Aleven</a:t>
            </a:r>
            <a:r>
              <a:rPr lang="en-US" sz="2200" b="0" baseline="30000" dirty="0"/>
              <a:t>1</a:t>
            </a:r>
            <a:r>
              <a:rPr lang="en-US" sz="2200" b="0" dirty="0"/>
              <a:t>, Jonathan Sewall</a:t>
            </a:r>
            <a:r>
              <a:rPr lang="en-US" sz="2200" b="0" baseline="30000" dirty="0"/>
              <a:t>1</a:t>
            </a:r>
            <a:r>
              <a:rPr lang="en-US" sz="2200" b="0" dirty="0"/>
              <a:t>, Juan Miguel Andres</a:t>
            </a:r>
            <a:r>
              <a:rPr lang="en-US" sz="2200" b="0" baseline="30000" dirty="0"/>
              <a:t>2</a:t>
            </a:r>
            <a:r>
              <a:rPr lang="en-US" sz="2200" b="0" dirty="0"/>
              <a:t>, </a:t>
            </a:r>
            <a:r>
              <a:rPr lang="en-US" sz="2200" b="0" dirty="0" err="1"/>
              <a:t>Octav</a:t>
            </a:r>
            <a:r>
              <a:rPr lang="en-US" sz="2200" b="0" dirty="0"/>
              <a:t> Popescu</a:t>
            </a:r>
            <a:r>
              <a:rPr lang="en-US" sz="2200" b="0" baseline="30000" dirty="0"/>
              <a:t>1</a:t>
            </a:r>
            <a:r>
              <a:rPr lang="en-US" sz="2200" b="0" dirty="0"/>
              <a:t>, Robert Sottilare</a:t>
            </a:r>
            <a:r>
              <a:rPr lang="en-US" sz="2200" b="0" baseline="30000" dirty="0"/>
              <a:t>3</a:t>
            </a:r>
            <a:r>
              <a:rPr lang="en-US" sz="2200" b="0" dirty="0"/>
              <a:t>, Rodney Long</a:t>
            </a:r>
            <a:r>
              <a:rPr lang="en-US" sz="2200" b="0" baseline="30000" dirty="0"/>
              <a:t>4</a:t>
            </a:r>
            <a:r>
              <a:rPr lang="en-US" sz="2200" b="0" dirty="0"/>
              <a:t>, Ryan Baker</a:t>
            </a:r>
            <a:r>
              <a:rPr lang="en-US" sz="2200" b="0" baseline="30000" dirty="0"/>
              <a:t>2</a:t>
            </a:r>
          </a:p>
        </p:txBody>
      </p:sp>
      <p:sp>
        <p:nvSpPr>
          <p:cNvPr id="9" name="Text Placeholder 8"/>
          <p:cNvSpPr>
            <a:spLocks noGrp="1"/>
          </p:cNvSpPr>
          <p:nvPr>
            <p:ph type="body" sz="quarter" idx="11"/>
          </p:nvPr>
        </p:nvSpPr>
        <p:spPr>
          <a:xfrm>
            <a:off x="601079" y="4664536"/>
            <a:ext cx="7250112" cy="539750"/>
          </a:xfrm>
        </p:spPr>
        <p:txBody>
          <a:bodyPr/>
          <a:lstStyle/>
          <a:p>
            <a:pPr>
              <a:spcAft>
                <a:spcPts val="200"/>
              </a:spcAft>
            </a:pPr>
            <a:r>
              <a:rPr lang="en-US" i="0" baseline="30000" dirty="0">
                <a:solidFill>
                  <a:schemeClr val="accent2"/>
                </a:solidFill>
              </a:rPr>
              <a:t>1</a:t>
            </a:r>
            <a:r>
              <a:rPr lang="en-US" i="0" dirty="0">
                <a:solidFill>
                  <a:schemeClr val="accent2"/>
                </a:solidFill>
              </a:rPr>
              <a:t>Human-Computer Interaction Institute, Carnegie Mellon University</a:t>
            </a:r>
          </a:p>
          <a:p>
            <a:pPr>
              <a:spcAft>
                <a:spcPts val="200"/>
              </a:spcAft>
            </a:pPr>
            <a:r>
              <a:rPr lang="en-US" i="0" baseline="30000" dirty="0">
                <a:solidFill>
                  <a:schemeClr val="accent2"/>
                </a:solidFill>
              </a:rPr>
              <a:t>2</a:t>
            </a:r>
            <a:r>
              <a:rPr lang="en-US" i="0" dirty="0">
                <a:solidFill>
                  <a:schemeClr val="accent2"/>
                </a:solidFill>
              </a:rPr>
              <a:t>Graduate School of Education, University of Pennsylvania</a:t>
            </a:r>
          </a:p>
          <a:p>
            <a:pPr>
              <a:spcAft>
                <a:spcPts val="200"/>
              </a:spcAft>
            </a:pPr>
            <a:r>
              <a:rPr lang="en-US" i="0" baseline="30000" dirty="0">
                <a:solidFill>
                  <a:schemeClr val="accent2"/>
                </a:solidFill>
              </a:rPr>
              <a:t>3</a:t>
            </a:r>
            <a:r>
              <a:rPr lang="en-US" i="0" dirty="0">
                <a:solidFill>
                  <a:schemeClr val="accent2"/>
                </a:solidFill>
              </a:rPr>
              <a:t>Formerly: US Army Research Laboratory</a:t>
            </a:r>
          </a:p>
          <a:p>
            <a:pPr>
              <a:spcAft>
                <a:spcPts val="200"/>
              </a:spcAft>
            </a:pPr>
            <a:r>
              <a:rPr lang="en-US" i="0" baseline="30000" dirty="0">
                <a:solidFill>
                  <a:schemeClr val="accent2"/>
                </a:solidFill>
              </a:rPr>
              <a:t>4</a:t>
            </a:r>
            <a:r>
              <a:rPr lang="en-US" i="0" dirty="0">
                <a:solidFill>
                  <a:schemeClr val="accent2"/>
                </a:solidFill>
              </a:rPr>
              <a:t>US Army Research Laboratory</a:t>
            </a:r>
          </a:p>
          <a:p>
            <a:pPr>
              <a:spcAft>
                <a:spcPts val="200"/>
              </a:spcAft>
            </a:pPr>
            <a:endParaRPr lang="en-US" i="0" dirty="0">
              <a:solidFill>
                <a:schemeClr val="accent2"/>
              </a:solidFill>
            </a:endParaRPr>
          </a:p>
        </p:txBody>
      </p:sp>
      <p:sp>
        <p:nvSpPr>
          <p:cNvPr id="5" name="Slide Number Placeholder 4"/>
          <p:cNvSpPr>
            <a:spLocks noGrp="1"/>
          </p:cNvSpPr>
          <p:nvPr>
            <p:ph type="sldNum" sz="quarter" idx="4294967295"/>
          </p:nvPr>
        </p:nvSpPr>
        <p:spPr>
          <a:xfrm>
            <a:off x="8153400" y="6288088"/>
            <a:ext cx="666750" cy="514350"/>
          </a:xfrm>
        </p:spPr>
        <p:txBody>
          <a:bodyPr/>
          <a:lstStyle/>
          <a:p>
            <a:fld id="{17E276FA-8F89-B34D-A726-BE3FA1F8DD97}" type="slidenum">
              <a:rPr lang="en-US" smtClean="0"/>
              <a:t>1</a:t>
            </a:fld>
            <a:endParaRPr lang="en-US" dirty="0"/>
          </a:p>
        </p:txBody>
      </p:sp>
      <p:sp>
        <p:nvSpPr>
          <p:cNvPr id="2" name="TextBox 1">
            <a:extLst>
              <a:ext uri="{FF2B5EF4-FFF2-40B4-BE49-F238E27FC236}">
                <a16:creationId xmlns:a16="http://schemas.microsoft.com/office/drawing/2014/main" id="{AF957E90-D5FA-4347-8BFC-B600EC338CDE}"/>
              </a:ext>
            </a:extLst>
          </p:cNvPr>
          <p:cNvSpPr txBox="1"/>
          <p:nvPr/>
        </p:nvSpPr>
        <p:spPr>
          <a:xfrm>
            <a:off x="4043679" y="5964922"/>
            <a:ext cx="4968241" cy="646331"/>
          </a:xfrm>
          <a:prstGeom prst="rect">
            <a:avLst/>
          </a:prstGeom>
          <a:noFill/>
        </p:spPr>
        <p:txBody>
          <a:bodyPr wrap="square" rtlCol="0">
            <a:spAutoFit/>
          </a:bodyPr>
          <a:lstStyle/>
          <a:p>
            <a:r>
              <a:rPr lang="en-US" sz="1200" dirty="0">
                <a:solidFill>
                  <a:schemeClr val="bg1">
                    <a:lumMod val="50000"/>
                  </a:schemeClr>
                </a:solidFill>
                <a:latin typeface="Helvetica" pitchFamily="2" charset="0"/>
              </a:rPr>
              <a:t>Research sponsored by ARL Award No. W911NF-16-2-0122: PI: Vincent </a:t>
            </a:r>
            <a:r>
              <a:rPr lang="en-US" sz="1200" dirty="0" err="1">
                <a:solidFill>
                  <a:schemeClr val="bg1">
                    <a:lumMod val="50000"/>
                  </a:schemeClr>
                </a:solidFill>
                <a:latin typeface="Helvetica" pitchFamily="2" charset="0"/>
              </a:rPr>
              <a:t>Aleven</a:t>
            </a:r>
            <a:r>
              <a:rPr lang="en-US" sz="1200" dirty="0">
                <a:solidFill>
                  <a:schemeClr val="bg1">
                    <a:lumMod val="50000"/>
                  </a:schemeClr>
                </a:solidFill>
                <a:latin typeface="Helvetica" pitchFamily="2" charset="0"/>
              </a:rPr>
              <a:t>, co-PI: Ryan Baker. “Integrating edX, GIFT, and CTAT.”</a:t>
            </a:r>
          </a:p>
          <a:p>
            <a:endParaRPr lang="en-US" sz="1200" dirty="0">
              <a:solidFill>
                <a:schemeClr val="bg1">
                  <a:lumMod val="50000"/>
                </a:schemeClr>
              </a:solidFill>
              <a:latin typeface="Helvetica" pitchFamily="2" charset="0"/>
            </a:endParaRPr>
          </a:p>
        </p:txBody>
      </p:sp>
    </p:spTree>
    <p:extLst>
      <p:ext uri="{BB962C8B-B14F-4D97-AF65-F5344CB8AC3E}">
        <p14:creationId xmlns:p14="http://schemas.microsoft.com/office/powerpoint/2010/main" val="365537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0322-1B62-834A-9AE4-1C170A7EAF8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56BB0217-B36B-9D4E-AFBC-6281CBA99953}"/>
              </a:ext>
            </a:extLst>
          </p:cNvPr>
          <p:cNvSpPr>
            <a:spLocks noGrp="1"/>
          </p:cNvSpPr>
          <p:nvPr>
            <p:ph idx="1"/>
          </p:nvPr>
        </p:nvSpPr>
        <p:spPr>
          <a:xfrm>
            <a:off x="465996" y="1847153"/>
            <a:ext cx="7827104" cy="4379976"/>
          </a:xfrm>
        </p:spPr>
        <p:txBody>
          <a:bodyPr/>
          <a:lstStyle/>
          <a:p>
            <a:r>
              <a:rPr lang="en-US" dirty="0"/>
              <a:t>GIFT and CTAT are complementary, have different foci</a:t>
            </a:r>
          </a:p>
          <a:p>
            <a:endParaRPr lang="en-US" dirty="0"/>
          </a:p>
          <a:p>
            <a:r>
              <a:rPr lang="en-US" dirty="0"/>
              <a:t>More broadly, you’d expect that to be true for many ITSs pairs</a:t>
            </a:r>
          </a:p>
          <a:p>
            <a:pPr marL="0" indent="0">
              <a:buNone/>
            </a:pPr>
            <a:endParaRPr lang="en-US" dirty="0"/>
          </a:p>
        </p:txBody>
      </p:sp>
      <p:sp>
        <p:nvSpPr>
          <p:cNvPr id="4" name="Footer Placeholder 3">
            <a:extLst>
              <a:ext uri="{FF2B5EF4-FFF2-40B4-BE49-F238E27FC236}">
                <a16:creationId xmlns:a16="http://schemas.microsoft.com/office/drawing/2014/main" id="{4B4FAE43-B5BD-0145-9480-08A3043132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77C7F9-705E-8D45-81B8-D21E5E56A467}"/>
              </a:ext>
            </a:extLst>
          </p:cNvPr>
          <p:cNvSpPr>
            <a:spLocks noGrp="1"/>
          </p:cNvSpPr>
          <p:nvPr>
            <p:ph type="sldNum" sz="quarter" idx="12"/>
          </p:nvPr>
        </p:nvSpPr>
        <p:spPr/>
        <p:txBody>
          <a:bodyPr/>
          <a:lstStyle/>
          <a:p>
            <a:fld id="{17E276FA-8F89-B34D-A726-BE3FA1F8DD97}" type="slidenum">
              <a:rPr lang="en-US" smtClean="0"/>
              <a:t>10</a:t>
            </a:fld>
            <a:endParaRPr lang="en-US" dirty="0"/>
          </a:p>
        </p:txBody>
      </p:sp>
    </p:spTree>
    <p:extLst>
      <p:ext uri="{BB962C8B-B14F-4D97-AF65-F5344CB8AC3E}">
        <p14:creationId xmlns:p14="http://schemas.microsoft.com/office/powerpoint/2010/main" val="1938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CCE6-5CB7-A340-A6D0-5983658A1979}"/>
              </a:ext>
            </a:extLst>
          </p:cNvPr>
          <p:cNvSpPr>
            <a:spLocks noGrp="1"/>
          </p:cNvSpPr>
          <p:nvPr>
            <p:ph type="title"/>
          </p:nvPr>
        </p:nvSpPr>
        <p:spPr/>
        <p:txBody>
          <a:bodyPr/>
          <a:lstStyle/>
          <a:p>
            <a:r>
              <a:rPr lang="en-US" dirty="0"/>
              <a:t>CTAT</a:t>
            </a:r>
          </a:p>
        </p:txBody>
      </p:sp>
      <p:sp>
        <p:nvSpPr>
          <p:cNvPr id="3" name="Content Placeholder 2">
            <a:extLst>
              <a:ext uri="{FF2B5EF4-FFF2-40B4-BE49-F238E27FC236}">
                <a16:creationId xmlns:a16="http://schemas.microsoft.com/office/drawing/2014/main" id="{03690B45-DC59-F24D-A53A-726154504BAA}"/>
              </a:ext>
            </a:extLst>
          </p:cNvPr>
          <p:cNvSpPr>
            <a:spLocks noGrp="1"/>
          </p:cNvSpPr>
          <p:nvPr>
            <p:ph idx="1"/>
          </p:nvPr>
        </p:nvSpPr>
        <p:spPr>
          <a:xfrm>
            <a:off x="465996" y="1478853"/>
            <a:ext cx="7711751" cy="4379976"/>
          </a:xfrm>
        </p:spPr>
        <p:txBody>
          <a:bodyPr/>
          <a:lstStyle/>
          <a:p>
            <a:r>
              <a:rPr lang="en-US" dirty="0"/>
              <a:t>Non-programmer development of tutors for complex, multi—step problems solving</a:t>
            </a:r>
          </a:p>
          <a:p>
            <a:pPr lvl="1"/>
            <a:r>
              <a:rPr lang="en-US" dirty="0"/>
              <a:t>Custom-built tutor GUI</a:t>
            </a:r>
          </a:p>
          <a:p>
            <a:pPr lvl="1"/>
            <a:r>
              <a:rPr lang="en-US" dirty="0"/>
              <a:t>Multiple solution paths</a:t>
            </a:r>
          </a:p>
          <a:p>
            <a:pPr lvl="1"/>
            <a:r>
              <a:rPr lang="en-US" dirty="0"/>
              <a:t>Knowledge assessment</a:t>
            </a:r>
          </a:p>
          <a:p>
            <a:pPr lvl="1"/>
            <a:r>
              <a:rPr lang="en-US" dirty="0"/>
              <a:t>Personalized problem selection based on knowledge assessment</a:t>
            </a:r>
          </a:p>
          <a:p>
            <a:r>
              <a:rPr lang="en-US" dirty="0"/>
              <a:t>Also supports building tutors with a rule-based cognitive model (but requires programming)</a:t>
            </a:r>
          </a:p>
          <a:p>
            <a:pPr lvl="1"/>
            <a:r>
              <a:rPr lang="en-US" dirty="0"/>
              <a:t>Like the original Cognitive Tutors</a:t>
            </a:r>
          </a:p>
          <a:p>
            <a:pPr lvl="1"/>
            <a:r>
              <a:rPr lang="en-US" dirty="0"/>
              <a:t>Can handle problems with large solution spaces</a:t>
            </a:r>
          </a:p>
        </p:txBody>
      </p:sp>
      <p:sp>
        <p:nvSpPr>
          <p:cNvPr id="4" name="Footer Placeholder 3">
            <a:extLst>
              <a:ext uri="{FF2B5EF4-FFF2-40B4-BE49-F238E27FC236}">
                <a16:creationId xmlns:a16="http://schemas.microsoft.com/office/drawing/2014/main" id="{FDBE2483-41E8-EC43-B81A-D872A2CC01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37FE5EA-CFEE-4745-B07B-277C6DDB8E20}"/>
              </a:ext>
            </a:extLst>
          </p:cNvPr>
          <p:cNvSpPr>
            <a:spLocks noGrp="1"/>
          </p:cNvSpPr>
          <p:nvPr>
            <p:ph type="sldNum" sz="quarter" idx="12"/>
          </p:nvPr>
        </p:nvSpPr>
        <p:spPr/>
        <p:txBody>
          <a:bodyPr/>
          <a:lstStyle/>
          <a:p>
            <a:fld id="{17E276FA-8F89-B34D-A726-BE3FA1F8DD97}" type="slidenum">
              <a:rPr lang="en-US" smtClean="0"/>
              <a:t>11</a:t>
            </a:fld>
            <a:endParaRPr lang="en-US" dirty="0"/>
          </a:p>
        </p:txBody>
      </p:sp>
    </p:spTree>
    <p:extLst>
      <p:ext uri="{BB962C8B-B14F-4D97-AF65-F5344CB8AC3E}">
        <p14:creationId xmlns:p14="http://schemas.microsoft.com/office/powerpoint/2010/main" val="261705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6.28 in cta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568" y="873982"/>
            <a:ext cx="4131304" cy="3730241"/>
          </a:xfrm>
          <a:prstGeom prst="rect">
            <a:avLst/>
          </a:prstGeom>
        </p:spPr>
      </p:pic>
      <p:pic>
        <p:nvPicPr>
          <p:cNvPr id="7" name="Picture 6" descr="6.28 in sublim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321" y="2501250"/>
            <a:ext cx="3414359" cy="2629979"/>
          </a:xfrm>
          <a:prstGeom prst="rect">
            <a:avLst/>
          </a:prstGeom>
        </p:spPr>
      </p:pic>
      <p:pic>
        <p:nvPicPr>
          <p:cNvPr id="8" name="Picture 7" descr="6.28 interface locally in brrowser.tiff"/>
          <p:cNvPicPr>
            <a:picLocks noChangeAspect="1"/>
          </p:cNvPicPr>
          <p:nvPr/>
        </p:nvPicPr>
        <p:blipFill rotWithShape="1">
          <a:blip r:embed="rId5">
            <a:extLst>
              <a:ext uri="{28A0092B-C50C-407E-A947-70E740481C1C}">
                <a14:useLocalDpi xmlns:a14="http://schemas.microsoft.com/office/drawing/2010/main" val="0"/>
              </a:ext>
            </a:extLst>
          </a:blip>
          <a:srcRect r="11379" b="35535"/>
          <a:stretch/>
        </p:blipFill>
        <p:spPr>
          <a:xfrm>
            <a:off x="1007345" y="448023"/>
            <a:ext cx="3271197" cy="2422989"/>
          </a:xfrm>
          <a:prstGeom prst="rect">
            <a:avLst/>
          </a:prstGeom>
        </p:spPr>
      </p:pic>
      <p:pic>
        <p:nvPicPr>
          <p:cNvPr id="9" name="Picture 8" descr="finish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921" y="2348850"/>
            <a:ext cx="4419601" cy="2484812"/>
          </a:xfrm>
          <a:prstGeom prst="rect">
            <a:avLst/>
          </a:prstGeom>
        </p:spPr>
      </p:pic>
      <p:pic>
        <p:nvPicPr>
          <p:cNvPr id="10" name="Picture 9" descr="CTAT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68" y="5211830"/>
            <a:ext cx="8229600" cy="1079500"/>
          </a:xfrm>
          <a:prstGeom prst="rect">
            <a:avLst/>
          </a:prstGeom>
        </p:spPr>
      </p:pic>
    </p:spTree>
    <p:extLst>
      <p:ext uri="{BB962C8B-B14F-4D97-AF65-F5344CB8AC3E}">
        <p14:creationId xmlns:p14="http://schemas.microsoft.com/office/powerpoint/2010/main" val="1832789742"/>
      </p:ext>
    </p:extLst>
  </p:cSld>
  <p:clrMapOvr>
    <a:masterClrMapping/>
  </p:clrMapOvr>
  <mc:AlternateContent xmlns:mc="http://schemas.openxmlformats.org/markup-compatibility/2006" xmlns:p14="http://schemas.microsoft.com/office/powerpoint/2010/main">
    <mc:Choice Requires="p14">
      <p:transition spd="slow" p14:dur="2000" advTm="9848"/>
    </mc:Choice>
    <mc:Fallback xmlns="">
      <p:transition spd="slow" advTm="9848"/>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26865" y="511083"/>
            <a:ext cx="6723835" cy="486653"/>
          </a:xfrm>
        </p:spPr>
        <p:txBody>
          <a:bodyPr/>
          <a:lstStyle/>
          <a:p>
            <a:pPr algn="ctr"/>
            <a:r>
              <a:rPr lang="en-US" dirty="0"/>
              <a:t>A small sampling of the many real-world tutors built with CTAT</a:t>
            </a:r>
          </a:p>
        </p:txBody>
      </p:sp>
      <p:sp>
        <p:nvSpPr>
          <p:cNvPr id="4" name="Footer Placeholder 3"/>
          <p:cNvSpPr>
            <a:spLocks noGrp="1"/>
          </p:cNvSpPr>
          <p:nvPr>
            <p:ph type="ftr" sz="quarter" idx="11"/>
          </p:nvPr>
        </p:nvSpPr>
        <p:spPr>
          <a:xfrm>
            <a:off x="1326865" y="6536348"/>
            <a:ext cx="7352383" cy="162159"/>
          </a:xfrm>
        </p:spPr>
        <p:txBody>
          <a:bodyPr/>
          <a:lstStyle/>
          <a:p>
            <a:endParaRPr lang="en-US" dirty="0"/>
          </a:p>
        </p:txBody>
      </p:sp>
      <p:sp>
        <p:nvSpPr>
          <p:cNvPr id="5" name="Slide Number Placeholder 4"/>
          <p:cNvSpPr>
            <a:spLocks noGrp="1"/>
          </p:cNvSpPr>
          <p:nvPr>
            <p:ph type="sldNum" sz="quarter" idx="12"/>
          </p:nvPr>
        </p:nvSpPr>
        <p:spPr>
          <a:xfrm>
            <a:off x="8126669" y="6266156"/>
            <a:ext cx="636305" cy="483910"/>
          </a:xfrm>
        </p:spPr>
        <p:txBody>
          <a:bodyPr/>
          <a:lstStyle/>
          <a:p>
            <a:fld id="{17E276FA-8F89-B34D-A726-BE3FA1F8DD97}" type="slidenum">
              <a:rPr lang="en-US" smtClean="0"/>
              <a:t>13</a:t>
            </a:fld>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t="20557" b="12405"/>
          <a:stretch/>
        </p:blipFill>
        <p:spPr bwMode="auto">
          <a:xfrm>
            <a:off x="51208" y="951844"/>
            <a:ext cx="2868535" cy="2051431"/>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descr="GenomeCancerProb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307" y="1132832"/>
            <a:ext cx="3245760" cy="1901210"/>
          </a:xfrm>
          <a:prstGeom prst="rect">
            <a:avLst/>
          </a:prstGeom>
          <a:effectLst>
            <a:outerShdw blurRad="50800" dist="38100" dir="2700000" algn="tl" rotWithShape="0">
              <a:prstClr val="black">
                <a:alpha val="40000"/>
              </a:prstClr>
            </a:outerShdw>
          </a:effec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422" y="1137121"/>
            <a:ext cx="2174857" cy="1988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51209" y="3219125"/>
            <a:ext cx="2868535" cy="1483291"/>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rrowheads="1"/>
          </p:cNvPicPr>
          <p:nvPr/>
        </p:nvPicPr>
        <p:blipFill>
          <a:blip r:embed="rId7">
            <a:extLst>
              <a:ext uri="{28A0092B-C50C-407E-A947-70E740481C1C}">
                <a14:useLocalDpi xmlns:a14="http://schemas.microsoft.com/office/drawing/2010/main" val="0"/>
              </a:ext>
            </a:extLst>
          </a:blip>
          <a:srcRect l="905" t="25676" r="2531" b="7077"/>
          <a:stretch>
            <a:fillRect/>
          </a:stretch>
        </p:blipFill>
        <p:spPr bwMode="auto">
          <a:xfrm>
            <a:off x="3330291" y="3335181"/>
            <a:ext cx="3134970" cy="15261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5-02-16 at 1.45.10 PM.png"/>
          <p:cNvPicPr>
            <a:picLocks noChangeAspect="1"/>
          </p:cNvPicPr>
          <p:nvPr/>
        </p:nvPicPr>
        <p:blipFill rotWithShape="1">
          <a:blip r:embed="rId8">
            <a:extLst>
              <a:ext uri="{28A0092B-C50C-407E-A947-70E740481C1C}">
                <a14:useLocalDpi xmlns:a14="http://schemas.microsoft.com/office/drawing/2010/main" val="0"/>
              </a:ext>
            </a:extLst>
          </a:blip>
          <a:srcRect l="3627" t="12399" r="4887" b="10333"/>
          <a:stretch/>
        </p:blipFill>
        <p:spPr>
          <a:xfrm>
            <a:off x="6620350" y="3312275"/>
            <a:ext cx="2351651" cy="1489648"/>
          </a:xfrm>
          <a:prstGeom prst="rect">
            <a:avLst/>
          </a:prstGeom>
          <a:effectLst>
            <a:outerShdw blurRad="50800" dist="38100" dir="2700000" algn="tl" rotWithShape="0">
              <a:prstClr val="black">
                <a:alpha val="40000"/>
              </a:prstClr>
            </a:outerShdw>
          </a:effectLst>
        </p:spPr>
      </p:pic>
      <p:pic>
        <p:nvPicPr>
          <p:cNvPr id="12" name="Picture 11" descr="business modeling tutor.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769" y="4938388"/>
            <a:ext cx="3057912" cy="1576736"/>
          </a:xfrm>
          <a:prstGeom prst="rect">
            <a:avLst/>
          </a:prstGeom>
          <a:effectLst>
            <a:outerShdw blurRad="50800" dist="38100" dir="2700000" algn="tl" rotWithShape="0">
              <a:prstClr val="black">
                <a:alpha val="40000"/>
              </a:prstClr>
            </a:outerShdw>
          </a:effectLst>
        </p:spPr>
      </p:pic>
      <p:pic>
        <p:nvPicPr>
          <p:cNvPr id="13" name="Picture 12" descr="chem tutor 2.png"/>
          <p:cNvPicPr>
            <a:picLocks noChangeAspect="1"/>
          </p:cNvPicPr>
          <p:nvPr/>
        </p:nvPicPr>
        <p:blipFill rotWithShape="1">
          <a:blip r:embed="rId10">
            <a:extLst>
              <a:ext uri="{28A0092B-C50C-407E-A947-70E740481C1C}">
                <a14:useLocalDpi xmlns:a14="http://schemas.microsoft.com/office/drawing/2010/main" val="0"/>
              </a:ext>
            </a:extLst>
          </a:blip>
          <a:srcRect r="43126"/>
          <a:stretch/>
        </p:blipFill>
        <p:spPr>
          <a:xfrm>
            <a:off x="3425026" y="4979087"/>
            <a:ext cx="2066358" cy="1674758"/>
          </a:xfrm>
          <a:prstGeom prst="rect">
            <a:avLst/>
          </a:prstGeom>
          <a:effectLst>
            <a:outerShdw blurRad="50800" dist="38100" dir="2700000" algn="tl" rotWithShape="0">
              <a:prstClr val="black">
                <a:alpha val="40000"/>
              </a:prstClr>
            </a:outerShdw>
          </a:effectLst>
        </p:spPr>
      </p:pic>
      <p:pic>
        <p:nvPicPr>
          <p:cNvPr id="14" name="Picture 13" descr="fractions tutor 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6250" y="4991760"/>
            <a:ext cx="3016024" cy="17583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9319600"/>
      </p:ext>
    </p:extLst>
  </p:cSld>
  <p:clrMapOvr>
    <a:masterClrMapping/>
  </p:clrMapOvr>
  <mc:AlternateContent xmlns:mc="http://schemas.openxmlformats.org/markup-compatibility/2006" xmlns:p14="http://schemas.microsoft.com/office/powerpoint/2010/main">
    <mc:Choice Requires="p14">
      <p:transition spd="slow" p14:dur="2000" advTm="5752"/>
    </mc:Choice>
    <mc:Fallback xmlns="">
      <p:transition spd="slow" advTm="57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8985-590B-294E-9288-168C4FD6F8D4}"/>
              </a:ext>
            </a:extLst>
          </p:cNvPr>
          <p:cNvSpPr>
            <a:spLocks noGrp="1"/>
          </p:cNvSpPr>
          <p:nvPr>
            <p:ph type="title"/>
          </p:nvPr>
        </p:nvSpPr>
        <p:spPr/>
        <p:txBody>
          <a:bodyPr/>
          <a:lstStyle/>
          <a:p>
            <a:r>
              <a:rPr lang="en-US" dirty="0"/>
              <a:t>GIFT</a:t>
            </a:r>
          </a:p>
        </p:txBody>
      </p:sp>
      <p:sp>
        <p:nvSpPr>
          <p:cNvPr id="3" name="Content Placeholder 2">
            <a:extLst>
              <a:ext uri="{FF2B5EF4-FFF2-40B4-BE49-F238E27FC236}">
                <a16:creationId xmlns:a16="http://schemas.microsoft.com/office/drawing/2014/main" id="{E98FC6AF-650C-6242-BB63-BFB79BF6635E}"/>
              </a:ext>
            </a:extLst>
          </p:cNvPr>
          <p:cNvSpPr>
            <a:spLocks noGrp="1"/>
          </p:cNvSpPr>
          <p:nvPr>
            <p:ph idx="1"/>
          </p:nvPr>
        </p:nvSpPr>
        <p:spPr>
          <a:xfrm>
            <a:off x="465996" y="1446415"/>
            <a:ext cx="8112739" cy="4780714"/>
          </a:xfrm>
        </p:spPr>
        <p:txBody>
          <a:bodyPr/>
          <a:lstStyle/>
          <a:p>
            <a:r>
              <a:rPr lang="en-US" dirty="0"/>
              <a:t>Student model includes</a:t>
            </a:r>
          </a:p>
          <a:p>
            <a:pPr lvl="1"/>
            <a:r>
              <a:rPr lang="en-US" dirty="0"/>
              <a:t>cognitive knowledge and skill, by concept</a:t>
            </a:r>
          </a:p>
          <a:p>
            <a:pPr lvl="1"/>
            <a:r>
              <a:rPr lang="en-US" dirty="0"/>
              <a:t>student variables other than domain knowledge</a:t>
            </a:r>
          </a:p>
          <a:p>
            <a:r>
              <a:rPr lang="en-US" sz="2600" dirty="0"/>
              <a:t>Outer loop (within a GIFT course) can choose </a:t>
            </a:r>
          </a:p>
          <a:p>
            <a:pPr lvl="1"/>
            <a:r>
              <a:rPr lang="en-US" sz="2000" dirty="0"/>
              <a:t>direct instruction, both concepts and examples (separately)</a:t>
            </a:r>
          </a:p>
          <a:p>
            <a:pPr lvl="1"/>
            <a:r>
              <a:rPr lang="en-US" sz="2000" dirty="0"/>
              <a:t>recall questions</a:t>
            </a:r>
          </a:p>
          <a:p>
            <a:pPr lvl="1"/>
            <a:r>
              <a:rPr lang="en-US" sz="2000" dirty="0"/>
              <a:t>practice applications</a:t>
            </a:r>
          </a:p>
          <a:p>
            <a:pPr lvl="1"/>
            <a:r>
              <a:rPr lang="en-US" sz="2000" dirty="0"/>
              <a:t>remedial concepts, examples and practice</a:t>
            </a:r>
          </a:p>
          <a:p>
            <a:r>
              <a:rPr lang="en-US" sz="2600" dirty="0"/>
              <a:t>Outer </a:t>
            </a:r>
            <a:r>
              <a:rPr lang="en-US" sz="2600" dirty="0" err="1"/>
              <a:t>outer</a:t>
            </a:r>
            <a:r>
              <a:rPr lang="en-US" sz="2600" dirty="0"/>
              <a:t> loop can choose to skip a course?</a:t>
            </a:r>
          </a:p>
          <a:p>
            <a:pPr lvl="1"/>
            <a:r>
              <a:rPr lang="en-US" sz="2000" dirty="0"/>
              <a:t>based on prior student experiences recorded in an LRS</a:t>
            </a:r>
          </a:p>
        </p:txBody>
      </p:sp>
      <p:sp>
        <p:nvSpPr>
          <p:cNvPr id="4" name="Footer Placeholder 3">
            <a:extLst>
              <a:ext uri="{FF2B5EF4-FFF2-40B4-BE49-F238E27FC236}">
                <a16:creationId xmlns:a16="http://schemas.microsoft.com/office/drawing/2014/main" id="{61DEA57E-E148-6947-974C-DFFDAFBDB48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DC56B1-996B-864E-91E8-EE86B4C82EA9}"/>
              </a:ext>
            </a:extLst>
          </p:cNvPr>
          <p:cNvSpPr>
            <a:spLocks noGrp="1"/>
          </p:cNvSpPr>
          <p:nvPr>
            <p:ph type="sldNum" sz="quarter" idx="12"/>
          </p:nvPr>
        </p:nvSpPr>
        <p:spPr/>
        <p:txBody>
          <a:bodyPr/>
          <a:lstStyle/>
          <a:p>
            <a:fld id="{17E276FA-8F89-B34D-A726-BE3FA1F8DD97}" type="slidenum">
              <a:rPr lang="en-US" smtClean="0"/>
              <a:t>14</a:t>
            </a:fld>
            <a:endParaRPr lang="en-US" dirty="0"/>
          </a:p>
        </p:txBody>
      </p:sp>
    </p:spTree>
    <p:extLst>
      <p:ext uri="{BB962C8B-B14F-4D97-AF65-F5344CB8AC3E}">
        <p14:creationId xmlns:p14="http://schemas.microsoft.com/office/powerpoint/2010/main" val="193911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1625"/>
            <a:ext cx="7378700" cy="815975"/>
          </a:xfrm>
        </p:spPr>
        <p:txBody>
          <a:bodyPr/>
          <a:lstStyle/>
          <a:p>
            <a:r>
              <a:rPr lang="en-US" dirty="0"/>
              <a:t>Student view</a:t>
            </a:r>
          </a:p>
        </p:txBody>
      </p:sp>
      <p:sp>
        <p:nvSpPr>
          <p:cNvPr id="3" name="Subtitle 2"/>
          <p:cNvSpPr>
            <a:spLocks noGrp="1"/>
          </p:cNvSpPr>
          <p:nvPr>
            <p:ph type="subTitle" idx="1"/>
          </p:nvPr>
        </p:nvSpPr>
        <p:spPr>
          <a:xfrm>
            <a:off x="469900" y="1866900"/>
            <a:ext cx="8305800" cy="2209800"/>
          </a:xfrm>
        </p:spPr>
        <p:txBody>
          <a:bodyPr/>
          <a:lstStyle/>
          <a:p>
            <a:pPr marL="457200" indent="-457200" algn="l">
              <a:buFont typeface="Arial" panose="020B0604020202020204" pitchFamily="34" charset="0"/>
              <a:buChar char="•"/>
            </a:pPr>
            <a:r>
              <a:rPr lang="en-US" dirty="0">
                <a:solidFill>
                  <a:schemeClr val="accent1"/>
                </a:solidFill>
              </a:rPr>
              <a:t>First part: from 1 of 6 GIFT courses in week 1</a:t>
            </a:r>
          </a:p>
          <a:p>
            <a:pPr marL="914400" lvl="1" indent="-457200" algn="l">
              <a:buFont typeface="Arial" panose="020B0604020202020204" pitchFamily="34" charset="0"/>
              <a:buChar char="•"/>
            </a:pPr>
            <a:r>
              <a:rPr lang="en-US" dirty="0">
                <a:solidFill>
                  <a:schemeClr val="bg1">
                    <a:lumMod val="50000"/>
                  </a:schemeClr>
                </a:solidFill>
              </a:rPr>
              <a:t>Does not capitalize on new GIFT/CTAT integration, but sets the stage</a:t>
            </a:r>
          </a:p>
          <a:p>
            <a:pPr marL="457200" indent="-457200" algn="l">
              <a:buFont typeface="Arial" panose="020B0604020202020204" pitchFamily="34" charset="0"/>
              <a:buChar char="•"/>
            </a:pPr>
            <a:r>
              <a:rPr lang="en-US" dirty="0">
                <a:solidFill>
                  <a:schemeClr val="accent1"/>
                </a:solidFill>
              </a:rPr>
              <a:t>Then: 7</a:t>
            </a:r>
            <a:r>
              <a:rPr lang="en-US" baseline="30000" dirty="0">
                <a:solidFill>
                  <a:schemeClr val="accent1"/>
                </a:solidFill>
              </a:rPr>
              <a:t>th</a:t>
            </a:r>
            <a:r>
              <a:rPr lang="en-US" dirty="0">
                <a:solidFill>
                  <a:schemeClr val="accent1"/>
                </a:solidFill>
              </a:rPr>
              <a:t> GIFT course, with CTAT, from week 1 </a:t>
            </a:r>
          </a:p>
          <a:p>
            <a:pPr marL="914400" lvl="1" indent="-457200" algn="l">
              <a:buFont typeface="Arial" panose="020B0604020202020204" pitchFamily="34" charset="0"/>
              <a:buChar char="•"/>
            </a:pPr>
            <a:r>
              <a:rPr lang="en-US" dirty="0">
                <a:solidFill>
                  <a:schemeClr val="bg1">
                    <a:lumMod val="50000"/>
                  </a:schemeClr>
                </a:solidFill>
              </a:rPr>
              <a:t>This is where the new GIFT/CTAT integration happens</a:t>
            </a:r>
          </a:p>
          <a:p>
            <a:pPr marL="914400" lvl="1" indent="-457200" algn="l">
              <a:buFont typeface="Arial" panose="020B0604020202020204" pitchFamily="34" charset="0"/>
              <a:buChar char="•"/>
            </a:pPr>
            <a:r>
              <a:rPr lang="en-US" dirty="0">
                <a:solidFill>
                  <a:schemeClr val="bg1">
                    <a:lumMod val="50000"/>
                  </a:schemeClr>
                </a:solidFill>
              </a:rPr>
              <a:t>GIFT first invokes CTAT tutor as regular practice</a:t>
            </a:r>
          </a:p>
          <a:p>
            <a:pPr marL="914400" lvl="1" indent="-457200" algn="l">
              <a:buFont typeface="Arial" panose="020B0604020202020204" pitchFamily="34" charset="0"/>
              <a:buChar char="•"/>
            </a:pPr>
            <a:r>
              <a:rPr lang="en-US" dirty="0">
                <a:solidFill>
                  <a:schemeClr val="bg1">
                    <a:lumMod val="50000"/>
                  </a:schemeClr>
                </a:solidFill>
              </a:rPr>
              <a:t>GIFT may later invoke a different CTAT  tutor as remedial practice </a:t>
            </a:r>
          </a:p>
        </p:txBody>
      </p:sp>
    </p:spTree>
    <p:extLst>
      <p:ext uri="{BB962C8B-B14F-4D97-AF65-F5344CB8AC3E}">
        <p14:creationId xmlns:p14="http://schemas.microsoft.com/office/powerpoint/2010/main" val="4608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BDEMOOC week 1 in edX</a:t>
            </a:r>
          </a:p>
        </p:txBody>
      </p:sp>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16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65" y="1446588"/>
            <a:ext cx="7100112" cy="485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13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1 lecture 3: GIFT for Decision Trees</a:t>
            </a:r>
          </a:p>
        </p:txBody>
      </p:sp>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17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75" y="1385330"/>
            <a:ext cx="6871776" cy="469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1 5"/>
          <p:cNvSpPr/>
          <p:nvPr/>
        </p:nvSpPr>
        <p:spPr>
          <a:xfrm>
            <a:off x="4263656" y="5422605"/>
            <a:ext cx="3268420" cy="425302"/>
          </a:xfrm>
          <a:prstGeom prst="borderCallout1">
            <a:avLst>
              <a:gd name="adj1" fmla="val 51250"/>
              <a:gd name="adj2" fmla="val -333"/>
              <a:gd name="adj3" fmla="val 87500"/>
              <a:gd name="adj4" fmla="val -283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Launch GIFT course</a:t>
            </a:r>
          </a:p>
        </p:txBody>
      </p:sp>
    </p:spTree>
    <p:extLst>
      <p:ext uri="{BB962C8B-B14F-4D97-AF65-F5344CB8AC3E}">
        <p14:creationId xmlns:p14="http://schemas.microsoft.com/office/powerpoint/2010/main" val="392588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Helvetica" pitchFamily="2" charset="0"/>
              </a:rPr>
              <a:t>Towards Deeper Integration of Intelligent Tutoring Systems:One-way Student Model Sharing between GIFT and CTAT</a:t>
            </a:r>
            <a:endParaRPr lang="en-US" dirty="0">
              <a:latin typeface="Helvetica" pitchFamily="2" charset="0"/>
            </a:endParaRPr>
          </a:p>
        </p:txBody>
      </p:sp>
      <p:sp>
        <p:nvSpPr>
          <p:cNvPr id="5" name="Slide Number Placeholder 4"/>
          <p:cNvSpPr>
            <a:spLocks noGrp="1"/>
          </p:cNvSpPr>
          <p:nvPr>
            <p:ph type="sldNum" sz="quarter" idx="12"/>
          </p:nvPr>
        </p:nvSpPr>
        <p:spPr/>
        <p:txBody>
          <a:bodyPr/>
          <a:lstStyle/>
          <a:p>
            <a:fld id="{17E276FA-8F89-B34D-A726-BE3FA1F8DD97}" type="slidenum">
              <a:rPr lang="en-US" smtClean="0">
                <a:latin typeface="Helvetica" pitchFamily="2" charset="0"/>
              </a:rPr>
              <a:t>18</a:t>
            </a:fld>
            <a:endParaRPr lang="en-US" dirty="0">
              <a:latin typeface="Helvetica" pitchFamily="2" charset="0"/>
            </a:endParaRPr>
          </a:p>
        </p:txBody>
      </p:sp>
      <p:sp>
        <p:nvSpPr>
          <p:cNvPr id="6" name="Title 1"/>
          <p:cNvSpPr>
            <a:spLocks noGrp="1"/>
          </p:cNvSpPr>
          <p:nvPr>
            <p:ph type="title"/>
          </p:nvPr>
        </p:nvSpPr>
        <p:spPr>
          <a:xfrm>
            <a:off x="0" y="91087"/>
            <a:ext cx="7356639" cy="594713"/>
          </a:xfrm>
        </p:spPr>
        <p:txBody>
          <a:bodyPr>
            <a:noAutofit/>
          </a:bodyPr>
          <a:lstStyle/>
          <a:p>
            <a:r>
              <a:rPr lang="en-US" sz="2800" dirty="0">
                <a:latin typeface="Helvetica" pitchFamily="2" charset="0"/>
              </a:rPr>
              <a:t>1 of 6 GIFT courses in week 1: Decision Trees </a:t>
            </a:r>
          </a:p>
        </p:txBody>
      </p:sp>
      <p:sp>
        <p:nvSpPr>
          <p:cNvPr id="8" name="TextBox 7"/>
          <p:cNvSpPr txBox="1"/>
          <p:nvPr/>
        </p:nvSpPr>
        <p:spPr>
          <a:xfrm>
            <a:off x="7356639" y="1190050"/>
            <a:ext cx="1666875" cy="3754874"/>
          </a:xfrm>
          <a:prstGeom prst="rect">
            <a:avLst/>
          </a:prstGeom>
          <a:noFill/>
          <a:ln w="3175">
            <a:solidFill>
              <a:schemeClr val="tx1"/>
            </a:solidFill>
          </a:ln>
        </p:spPr>
        <p:txBody>
          <a:bodyPr wrap="square" rIns="45720" rtlCol="0">
            <a:spAutoFit/>
          </a:bodyPr>
          <a:lstStyle/>
          <a:p>
            <a:r>
              <a:rPr lang="en-US" sz="1400" dirty="0">
                <a:latin typeface="Helvetica" pitchFamily="2" charset="0"/>
              </a:rPr>
              <a:t>During week 1, 6 short GIFT courses provide Rule content (a videotaped lecture, with handouts) and  Example content (slides illustrating application) for several concepts, including </a:t>
            </a:r>
            <a:r>
              <a:rPr lang="en-US" sz="1400" i="1" dirty="0" err="1">
                <a:latin typeface="Helvetica" pitchFamily="2" charset="0"/>
              </a:rPr>
              <a:t>k</a:t>
            </a:r>
            <a:r>
              <a:rPr lang="en-US" sz="1400" dirty="0" err="1">
                <a:latin typeface="Helvetica" pitchFamily="2" charset="0"/>
              </a:rPr>
              <a:t>NN</a:t>
            </a:r>
            <a:r>
              <a:rPr lang="en-US" sz="1400" dirty="0">
                <a:latin typeface="Helvetica" pitchFamily="2" charset="0"/>
              </a:rPr>
              <a:t> and Decision Trees. Each course includes Recall questions on the concepts in the video and slides.  </a:t>
            </a:r>
          </a:p>
        </p:txBody>
      </p:sp>
      <p:sp>
        <p:nvSpPr>
          <p:cNvPr id="40" name="5-Point Star 39"/>
          <p:cNvSpPr/>
          <p:nvPr/>
        </p:nvSpPr>
        <p:spPr>
          <a:xfrm>
            <a:off x="6762751" y="2438400"/>
            <a:ext cx="457200" cy="457200"/>
          </a:xfrm>
          <a:prstGeom prst="star5">
            <a:avLst/>
          </a:prstGeom>
          <a:solidFill>
            <a:srgbClr val="FEE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itchFamily="2" charset="0"/>
            </a:endParaRPr>
          </a:p>
        </p:txBody>
      </p:sp>
      <p:sp>
        <p:nvSpPr>
          <p:cNvPr id="41" name="TextBox 40"/>
          <p:cNvSpPr txBox="1"/>
          <p:nvPr/>
        </p:nvSpPr>
        <p:spPr>
          <a:xfrm>
            <a:off x="6099470" y="2908300"/>
            <a:ext cx="1295400" cy="338554"/>
          </a:xfrm>
          <a:prstGeom prst="rect">
            <a:avLst/>
          </a:prstGeom>
          <a:noFill/>
        </p:spPr>
        <p:txBody>
          <a:bodyPr wrap="square" rtlCol="0">
            <a:spAutoFit/>
          </a:bodyPr>
          <a:lstStyle/>
          <a:p>
            <a:r>
              <a:rPr lang="en-US" sz="1600" dirty="0">
                <a:latin typeface="Helvetica" pitchFamily="2" charset="0"/>
              </a:rPr>
              <a:t>Completion</a:t>
            </a:r>
          </a:p>
        </p:txBody>
      </p:sp>
      <p:cxnSp>
        <p:nvCxnSpPr>
          <p:cNvPr id="12" name="Straight Connector 11"/>
          <p:cNvCxnSpPr/>
          <p:nvPr/>
        </p:nvCxnSpPr>
        <p:spPr>
          <a:xfrm>
            <a:off x="3601862" y="901995"/>
            <a:ext cx="0" cy="48688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 y="3323728"/>
            <a:ext cx="360185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Pentagon 13"/>
          <p:cNvSpPr/>
          <p:nvPr/>
        </p:nvSpPr>
        <p:spPr>
          <a:xfrm>
            <a:off x="1" y="6032006"/>
            <a:ext cx="780403" cy="216394"/>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pitchFamily="2" charset="0"/>
              </a:rPr>
              <a:t>Start</a:t>
            </a:r>
          </a:p>
        </p:txBody>
      </p:sp>
      <p:sp>
        <p:nvSpPr>
          <p:cNvPr id="15" name="TextBox 14"/>
          <p:cNvSpPr txBox="1"/>
          <p:nvPr/>
        </p:nvSpPr>
        <p:spPr>
          <a:xfrm>
            <a:off x="960171" y="3806571"/>
            <a:ext cx="2281179" cy="1785600"/>
          </a:xfrm>
          <a:prstGeom prst="rect">
            <a:avLst/>
          </a:prstGeom>
          <a:solidFill>
            <a:schemeClr val="accent3">
              <a:lumMod val="40000"/>
              <a:lumOff val="60000"/>
            </a:schemeClr>
          </a:solidFill>
          <a:ln>
            <a:solidFill>
              <a:srgbClr val="002060"/>
            </a:solidFill>
          </a:ln>
        </p:spPr>
        <p:txBody>
          <a:bodyPr wrap="square" rtlCol="0" anchor="ctr">
            <a:noAutofit/>
          </a:bodyPr>
          <a:lstStyle/>
          <a:p>
            <a:pPr algn="ctr"/>
            <a:r>
              <a:rPr lang="en-US" sz="1600" dirty="0">
                <a:latin typeface="Helvetica" pitchFamily="2" charset="0"/>
              </a:rPr>
              <a:t>Rule Content: video lecture with handouts on Decision Trees &amp; other concepts</a:t>
            </a:r>
          </a:p>
        </p:txBody>
      </p:sp>
      <p:sp>
        <p:nvSpPr>
          <p:cNvPr id="16" name="TextBox 15"/>
          <p:cNvSpPr txBox="1"/>
          <p:nvPr/>
        </p:nvSpPr>
        <p:spPr>
          <a:xfrm>
            <a:off x="960171" y="1190050"/>
            <a:ext cx="2281179" cy="1479631"/>
          </a:xfrm>
          <a:prstGeom prst="rect">
            <a:avLst/>
          </a:prstGeom>
          <a:solidFill>
            <a:schemeClr val="accent3">
              <a:lumMod val="40000"/>
              <a:lumOff val="60000"/>
            </a:schemeClr>
          </a:solidFill>
          <a:ln>
            <a:solidFill>
              <a:srgbClr val="002060"/>
            </a:solidFill>
          </a:ln>
        </p:spPr>
        <p:txBody>
          <a:bodyPr wrap="square" rtlCol="0" anchor="ctr">
            <a:noAutofit/>
          </a:bodyPr>
          <a:lstStyle>
            <a:defPPr>
              <a:defRPr lang="en-US"/>
            </a:defPPr>
            <a:lvl1pPr algn="ctr"/>
          </a:lstStyle>
          <a:p>
            <a:r>
              <a:rPr lang="en-US" sz="1600" dirty="0">
                <a:latin typeface="Helvetica" pitchFamily="2" charset="0"/>
              </a:rPr>
              <a:t>Example slides for concept</a:t>
            </a:r>
            <a:br>
              <a:rPr lang="en-US" sz="1600" dirty="0">
                <a:latin typeface="Helvetica" pitchFamily="2" charset="0"/>
              </a:rPr>
            </a:br>
            <a:r>
              <a:rPr lang="en-US" sz="1600" dirty="0">
                <a:latin typeface="Helvetica" pitchFamily="2" charset="0"/>
              </a:rPr>
              <a:t>Decision Trees</a:t>
            </a:r>
          </a:p>
        </p:txBody>
      </p:sp>
      <p:sp>
        <p:nvSpPr>
          <p:cNvPr id="17" name="TextBox 16"/>
          <p:cNvSpPr txBox="1"/>
          <p:nvPr/>
        </p:nvSpPr>
        <p:spPr>
          <a:xfrm>
            <a:off x="1" y="956094"/>
            <a:ext cx="584775" cy="2109842"/>
          </a:xfrm>
          <a:prstGeom prst="rect">
            <a:avLst/>
          </a:prstGeom>
          <a:noFill/>
        </p:spPr>
        <p:txBody>
          <a:bodyPr vert="vert270" wrap="square" rtlCol="0">
            <a:spAutoFit/>
          </a:bodyPr>
          <a:lstStyle/>
          <a:p>
            <a:pPr algn="r"/>
            <a:r>
              <a:rPr lang="en-US" sz="2600" dirty="0">
                <a:latin typeface="Helvetica" pitchFamily="2" charset="0"/>
              </a:rPr>
              <a:t>Examples</a:t>
            </a:r>
          </a:p>
        </p:txBody>
      </p:sp>
      <p:sp>
        <p:nvSpPr>
          <p:cNvPr id="18" name="TextBox 17"/>
          <p:cNvSpPr txBox="1"/>
          <p:nvPr/>
        </p:nvSpPr>
        <p:spPr>
          <a:xfrm>
            <a:off x="6649726" y="956094"/>
            <a:ext cx="553998" cy="2109842"/>
          </a:xfrm>
          <a:prstGeom prst="rect">
            <a:avLst/>
          </a:prstGeom>
          <a:noFill/>
        </p:spPr>
        <p:txBody>
          <a:bodyPr vert="vert" wrap="square" rtlCol="0">
            <a:spAutoFit/>
          </a:bodyPr>
          <a:lstStyle/>
          <a:p>
            <a:r>
              <a:rPr lang="en-US" sz="2400" dirty="0">
                <a:latin typeface="Helvetica" pitchFamily="2" charset="0"/>
              </a:rPr>
              <a:t>Recall</a:t>
            </a:r>
          </a:p>
        </p:txBody>
      </p:sp>
      <p:sp>
        <p:nvSpPr>
          <p:cNvPr id="19" name="TextBox 18"/>
          <p:cNvSpPr txBox="1"/>
          <p:nvPr/>
        </p:nvSpPr>
        <p:spPr>
          <a:xfrm>
            <a:off x="6665953" y="3805212"/>
            <a:ext cx="553998" cy="1897383"/>
          </a:xfrm>
          <a:prstGeom prst="rect">
            <a:avLst/>
          </a:prstGeom>
          <a:noFill/>
        </p:spPr>
        <p:txBody>
          <a:bodyPr vert="vert" wrap="square" rtlCol="0">
            <a:spAutoFit/>
          </a:bodyPr>
          <a:lstStyle/>
          <a:p>
            <a:r>
              <a:rPr lang="en-US" sz="2400" dirty="0">
                <a:latin typeface="Helvetica" pitchFamily="2" charset="0"/>
              </a:rPr>
              <a:t>Remediation</a:t>
            </a:r>
          </a:p>
        </p:txBody>
      </p:sp>
      <p:sp>
        <p:nvSpPr>
          <p:cNvPr id="20" name="TextBox 19"/>
          <p:cNvSpPr txBox="1"/>
          <p:nvPr/>
        </p:nvSpPr>
        <p:spPr>
          <a:xfrm>
            <a:off x="1" y="3430458"/>
            <a:ext cx="584775" cy="2272137"/>
          </a:xfrm>
          <a:prstGeom prst="rect">
            <a:avLst/>
          </a:prstGeom>
          <a:noFill/>
        </p:spPr>
        <p:txBody>
          <a:bodyPr vert="vert270" wrap="square" rtlCol="0">
            <a:spAutoFit/>
          </a:bodyPr>
          <a:lstStyle/>
          <a:p>
            <a:r>
              <a:rPr lang="en-US" sz="2600" dirty="0">
                <a:latin typeface="Helvetica" pitchFamily="2" charset="0"/>
              </a:rPr>
              <a:t>Rules</a:t>
            </a:r>
          </a:p>
        </p:txBody>
      </p:sp>
      <p:cxnSp>
        <p:nvCxnSpPr>
          <p:cNvPr id="22" name="Curved Connector 21"/>
          <p:cNvCxnSpPr>
            <a:stCxn id="15" idx="0"/>
            <a:endCxn id="16" idx="1"/>
          </p:cNvCxnSpPr>
          <p:nvPr/>
        </p:nvCxnSpPr>
        <p:spPr>
          <a:xfrm rot="16200000" flipV="1">
            <a:off x="592114" y="2297924"/>
            <a:ext cx="1876705" cy="1140590"/>
          </a:xfrm>
          <a:prstGeom prst="curvedConnector4">
            <a:avLst>
              <a:gd name="adj1" fmla="val 30290"/>
              <a:gd name="adj2" fmla="val 120042"/>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42412" y="1190050"/>
            <a:ext cx="2560578" cy="1479634"/>
          </a:xfrm>
          <a:prstGeom prst="rect">
            <a:avLst/>
          </a:prstGeom>
          <a:solidFill>
            <a:schemeClr val="accent3">
              <a:lumMod val="40000"/>
              <a:lumOff val="60000"/>
            </a:schemeClr>
          </a:solidFill>
          <a:ln>
            <a:solidFill>
              <a:srgbClr val="002060"/>
            </a:solidFill>
          </a:ln>
        </p:spPr>
        <p:txBody>
          <a:bodyPr wrap="square" rtlCol="0" anchor="ctr">
            <a:noAutofit/>
          </a:bodyPr>
          <a:lstStyle>
            <a:defPPr>
              <a:defRPr lang="en-US"/>
            </a:defPPr>
            <a:lvl1pPr algn="ctr"/>
          </a:lstStyle>
          <a:p>
            <a:r>
              <a:rPr lang="en-US" sz="1600" dirty="0">
                <a:latin typeface="Helvetica" pitchFamily="2" charset="0"/>
              </a:rPr>
              <a:t>Recall Questions assessing understanding of Decision Trees &amp; other concepts</a:t>
            </a:r>
          </a:p>
        </p:txBody>
      </p:sp>
      <p:cxnSp>
        <p:nvCxnSpPr>
          <p:cNvPr id="28" name="Straight Arrow Connector 27"/>
          <p:cNvCxnSpPr>
            <a:stCxn id="27" idx="1"/>
          </p:cNvCxnSpPr>
          <p:nvPr/>
        </p:nvCxnSpPr>
        <p:spPr>
          <a:xfrm flipH="1" flipV="1">
            <a:off x="3267372" y="1913865"/>
            <a:ext cx="675040" cy="16002"/>
          </a:xfrm>
          <a:prstGeom prst="straightConnector1">
            <a:avLst/>
          </a:prstGeom>
          <a:ln w="19050">
            <a:headEnd type="triangle" w="med" len="med"/>
            <a:tailEnd type="none" w="lg" len="lg"/>
          </a:ln>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12042" y="4574615"/>
            <a:ext cx="1539451" cy="922224"/>
          </a:xfrm>
          <a:prstGeom prst="rect">
            <a:avLst/>
          </a:prstGeom>
          <a:solidFill>
            <a:schemeClr val="bg1"/>
          </a:solidFill>
          <a:ln>
            <a:solidFill>
              <a:srgbClr val="002060"/>
            </a:solidFill>
          </a:ln>
        </p:spPr>
        <p:txBody>
          <a:bodyPr wrap="square" rtlCol="0">
            <a:noAutofit/>
          </a:bodyPr>
          <a:lstStyle/>
          <a:p>
            <a:r>
              <a:rPr lang="en-US" sz="1400" dirty="0">
                <a:latin typeface="Helvetica" pitchFamily="2" charset="0"/>
              </a:rPr>
              <a:t>Remedial slides for Decision Trees</a:t>
            </a:r>
          </a:p>
        </p:txBody>
      </p:sp>
      <p:cxnSp>
        <p:nvCxnSpPr>
          <p:cNvPr id="32" name="Curved Connector 31"/>
          <p:cNvCxnSpPr>
            <a:stCxn id="27" idx="2"/>
            <a:endCxn id="30" idx="0"/>
          </p:cNvCxnSpPr>
          <p:nvPr/>
        </p:nvCxnSpPr>
        <p:spPr>
          <a:xfrm rot="16200000" flipH="1">
            <a:off x="4349769" y="3542615"/>
            <a:ext cx="1904931" cy="159067"/>
          </a:xfrm>
          <a:prstGeom prst="curvedConnector3">
            <a:avLst>
              <a:gd name="adj1" fmla="val 50000"/>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71" idx="2"/>
            <a:endCxn id="30" idx="1"/>
          </p:cNvCxnSpPr>
          <p:nvPr/>
        </p:nvCxnSpPr>
        <p:spPr>
          <a:xfrm rot="16200000" flipH="1">
            <a:off x="4165638" y="4589322"/>
            <a:ext cx="696509" cy="196299"/>
          </a:xfrm>
          <a:prstGeom prst="curvedConnector2">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7" idx="2"/>
          </p:cNvCxnSpPr>
          <p:nvPr/>
        </p:nvCxnSpPr>
        <p:spPr>
          <a:xfrm rot="5400000">
            <a:off x="4407215" y="2709902"/>
            <a:ext cx="855704" cy="775268"/>
          </a:xfrm>
          <a:prstGeom prst="curvedConnector3">
            <a:avLst>
              <a:gd name="adj1" fmla="val 50000"/>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42484" y="2819400"/>
            <a:ext cx="1596316" cy="276999"/>
          </a:xfrm>
          <a:prstGeom prst="rect">
            <a:avLst/>
          </a:prstGeom>
          <a:noFill/>
        </p:spPr>
        <p:txBody>
          <a:bodyPr wrap="square" rtlCol="0">
            <a:spAutoFit/>
          </a:bodyPr>
          <a:lstStyle/>
          <a:p>
            <a:r>
              <a:rPr lang="en-US" sz="1200" dirty="0">
                <a:latin typeface="Helvetica" pitchFamily="2" charset="0"/>
              </a:rPr>
              <a:t>Still Novice</a:t>
            </a:r>
          </a:p>
        </p:txBody>
      </p:sp>
      <p:cxnSp>
        <p:nvCxnSpPr>
          <p:cNvPr id="42" name="Curved Connector 41"/>
          <p:cNvCxnSpPr>
            <a:stCxn id="27" idx="3"/>
            <a:endCxn id="40" idx="0"/>
          </p:cNvCxnSpPr>
          <p:nvPr/>
        </p:nvCxnSpPr>
        <p:spPr>
          <a:xfrm>
            <a:off x="6502990" y="1929867"/>
            <a:ext cx="488361" cy="508533"/>
          </a:xfrm>
          <a:prstGeom prst="curvedConnector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30" idx="3"/>
            <a:endCxn id="82" idx="2"/>
          </p:cNvCxnSpPr>
          <p:nvPr/>
        </p:nvCxnSpPr>
        <p:spPr>
          <a:xfrm flipH="1" flipV="1">
            <a:off x="5766630" y="2667000"/>
            <a:ext cx="384863" cy="2368727"/>
          </a:xfrm>
          <a:prstGeom prst="curvedConnector4">
            <a:avLst>
              <a:gd name="adj1" fmla="val -105757"/>
              <a:gd name="adj2" fmla="val 59733"/>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3601861" y="3332711"/>
            <a:ext cx="36018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14" idx="3"/>
            <a:endCxn id="15" idx="2"/>
          </p:cNvCxnSpPr>
          <p:nvPr/>
        </p:nvCxnSpPr>
        <p:spPr>
          <a:xfrm flipV="1">
            <a:off x="780404" y="5592171"/>
            <a:ext cx="1320357" cy="548032"/>
          </a:xfrm>
          <a:prstGeom prst="curvedConnector2">
            <a:avLst/>
          </a:prstGeom>
          <a:ln w="1905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353049" y="3810000"/>
            <a:ext cx="1149941" cy="646331"/>
          </a:xfrm>
          <a:prstGeom prst="rect">
            <a:avLst/>
          </a:prstGeom>
          <a:noFill/>
        </p:spPr>
        <p:txBody>
          <a:bodyPr wrap="square" rtlCol="0">
            <a:spAutoFit/>
          </a:bodyPr>
          <a:lstStyle/>
          <a:p>
            <a:r>
              <a:rPr lang="en-US" sz="1200" dirty="0">
                <a:latin typeface="Helvetica" pitchFamily="2" charset="0"/>
              </a:rPr>
              <a:t>Journeyman for Decision Trees</a:t>
            </a:r>
          </a:p>
        </p:txBody>
      </p:sp>
      <p:sp>
        <p:nvSpPr>
          <p:cNvPr id="71" name="TextBox 70"/>
          <p:cNvSpPr txBox="1"/>
          <p:nvPr/>
        </p:nvSpPr>
        <p:spPr>
          <a:xfrm>
            <a:off x="3704583" y="3560772"/>
            <a:ext cx="1422320" cy="778446"/>
          </a:xfrm>
          <a:prstGeom prst="rect">
            <a:avLst/>
          </a:prstGeom>
          <a:solidFill>
            <a:schemeClr val="bg1"/>
          </a:solidFill>
          <a:ln>
            <a:solidFill>
              <a:srgbClr val="002060"/>
            </a:solidFill>
          </a:ln>
        </p:spPr>
        <p:txBody>
          <a:bodyPr wrap="square" rtlCol="0">
            <a:noAutofit/>
          </a:bodyPr>
          <a:lstStyle/>
          <a:p>
            <a:r>
              <a:rPr lang="en-US" sz="1400" dirty="0">
                <a:latin typeface="Helvetica" pitchFamily="2" charset="0"/>
              </a:rPr>
              <a:t>Remedial video for Decision Trees</a:t>
            </a:r>
          </a:p>
        </p:txBody>
      </p:sp>
      <p:sp>
        <p:nvSpPr>
          <p:cNvPr id="76" name="TextBox 75"/>
          <p:cNvSpPr txBox="1"/>
          <p:nvPr/>
        </p:nvSpPr>
        <p:spPr>
          <a:xfrm>
            <a:off x="6786431" y="1872515"/>
            <a:ext cx="1139862" cy="276999"/>
          </a:xfrm>
          <a:prstGeom prst="rect">
            <a:avLst/>
          </a:prstGeom>
          <a:noFill/>
        </p:spPr>
        <p:txBody>
          <a:bodyPr wrap="square" rtlCol="0">
            <a:spAutoFit/>
          </a:bodyPr>
          <a:lstStyle/>
          <a:p>
            <a:r>
              <a:rPr lang="en-US" sz="1200" dirty="0">
                <a:latin typeface="Helvetica" pitchFamily="2" charset="0"/>
              </a:rPr>
              <a:t>Expert</a:t>
            </a:r>
          </a:p>
        </p:txBody>
      </p:sp>
      <p:sp>
        <p:nvSpPr>
          <p:cNvPr id="82" name="Rectangle 81"/>
          <p:cNvSpPr/>
          <p:nvPr/>
        </p:nvSpPr>
        <p:spPr>
          <a:xfrm>
            <a:off x="5381767" y="2286000"/>
            <a:ext cx="769726"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itchFamily="2" charset="0"/>
            </a:endParaRPr>
          </a:p>
        </p:txBody>
      </p:sp>
      <p:sp>
        <p:nvSpPr>
          <p:cNvPr id="2" name="TextBox 1">
            <a:extLst>
              <a:ext uri="{FF2B5EF4-FFF2-40B4-BE49-F238E27FC236}">
                <a16:creationId xmlns:a16="http://schemas.microsoft.com/office/drawing/2014/main" id="{E2A15AA0-2110-F64F-9E77-C23D06387DAA}"/>
              </a:ext>
            </a:extLst>
          </p:cNvPr>
          <p:cNvSpPr txBox="1"/>
          <p:nvPr/>
        </p:nvSpPr>
        <p:spPr>
          <a:xfrm>
            <a:off x="3942412" y="6140203"/>
            <a:ext cx="732893" cy="338554"/>
          </a:xfrm>
          <a:prstGeom prst="rect">
            <a:avLst/>
          </a:prstGeom>
          <a:noFill/>
        </p:spPr>
        <p:txBody>
          <a:bodyPr wrap="none" rtlCol="0">
            <a:spAutoFit/>
          </a:bodyPr>
          <a:lstStyle/>
          <a:p>
            <a:r>
              <a:rPr lang="en-US" sz="1600" dirty="0">
                <a:latin typeface="Helvetica" pitchFamily="2" charset="0"/>
              </a:rPr>
              <a:t>Note: </a:t>
            </a:r>
          </a:p>
        </p:txBody>
      </p:sp>
    </p:spTree>
    <p:extLst>
      <p:ext uri="{BB962C8B-B14F-4D97-AF65-F5344CB8AC3E}">
        <p14:creationId xmlns:p14="http://schemas.microsoft.com/office/powerpoint/2010/main" val="1915036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 y="424463"/>
            <a:ext cx="7066080" cy="680438"/>
          </a:xfrm>
        </p:spPr>
        <p:txBody>
          <a:bodyPr>
            <a:normAutofit/>
          </a:bodyPr>
          <a:lstStyle/>
          <a:p>
            <a:r>
              <a:rPr lang="en-US" dirty="0"/>
              <a:t>Rule Content: Decision Tree Video</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 y="1197180"/>
            <a:ext cx="8543926" cy="566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94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080E-2D48-DE42-92C8-958AFF4382FE}"/>
              </a:ext>
            </a:extLst>
          </p:cNvPr>
          <p:cNvSpPr>
            <a:spLocks noGrp="1"/>
          </p:cNvSpPr>
          <p:nvPr>
            <p:ph type="title"/>
          </p:nvPr>
        </p:nvSpPr>
        <p:spPr>
          <a:xfrm>
            <a:off x="465996" y="0"/>
            <a:ext cx="7066080" cy="990107"/>
          </a:xfrm>
        </p:spPr>
        <p:txBody>
          <a:bodyPr/>
          <a:lstStyle/>
          <a:p>
            <a:r>
              <a:rPr lang="en-US" dirty="0"/>
              <a:t>Overview</a:t>
            </a:r>
          </a:p>
        </p:txBody>
      </p:sp>
      <p:sp>
        <p:nvSpPr>
          <p:cNvPr id="3" name="Content Placeholder 2">
            <a:extLst>
              <a:ext uri="{FF2B5EF4-FFF2-40B4-BE49-F238E27FC236}">
                <a16:creationId xmlns:a16="http://schemas.microsoft.com/office/drawing/2014/main" id="{6A639780-3820-4146-83F4-5D7A865830B6}"/>
              </a:ext>
            </a:extLst>
          </p:cNvPr>
          <p:cNvSpPr>
            <a:spLocks noGrp="1"/>
          </p:cNvSpPr>
          <p:nvPr>
            <p:ph idx="1"/>
          </p:nvPr>
        </p:nvSpPr>
        <p:spPr>
          <a:xfrm>
            <a:off x="465996" y="1536991"/>
            <a:ext cx="7711751" cy="4379976"/>
          </a:xfrm>
        </p:spPr>
        <p:txBody>
          <a:bodyPr/>
          <a:lstStyle/>
          <a:p>
            <a:r>
              <a:rPr lang="en-US" dirty="0"/>
              <a:t>ITS integration is desirable, but rare</a:t>
            </a:r>
          </a:p>
          <a:p>
            <a:pPr lvl="1"/>
            <a:r>
              <a:rPr lang="en-US" dirty="0"/>
              <a:t>Some isolated instances, such as “detector” sharing</a:t>
            </a:r>
          </a:p>
          <a:p>
            <a:pPr lvl="1"/>
            <a:r>
              <a:rPr lang="en-US" dirty="0"/>
              <a:t>The major ITS paradigms are not interoperable</a:t>
            </a:r>
          </a:p>
          <a:p>
            <a:pPr marL="0" indent="0">
              <a:buNone/>
            </a:pPr>
            <a:endParaRPr lang="en-US" dirty="0"/>
          </a:p>
          <a:p>
            <a:r>
              <a:rPr lang="en-US" dirty="0"/>
              <a:t>We achieved one-way student model sharing between GIFT and CTAT</a:t>
            </a:r>
          </a:p>
          <a:p>
            <a:r>
              <a:rPr lang="en-US" dirty="0"/>
              <a:t>Show a proof-of-concept in edX MOOC “Big Data in Education”</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B5880ADF-C194-FF4B-BE39-1AE4892181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FC8EB2-301B-834A-AE13-B6902A4B9D63}"/>
              </a:ext>
            </a:extLst>
          </p:cNvPr>
          <p:cNvSpPr>
            <a:spLocks noGrp="1"/>
          </p:cNvSpPr>
          <p:nvPr>
            <p:ph type="sldNum" sz="quarter" idx="12"/>
          </p:nvPr>
        </p:nvSpPr>
        <p:spPr/>
        <p:txBody>
          <a:bodyPr/>
          <a:lstStyle/>
          <a:p>
            <a:fld id="{17E276FA-8F89-B34D-A726-BE3FA1F8DD97}" type="slidenum">
              <a:rPr lang="en-US" smtClean="0"/>
              <a:t>2</a:t>
            </a:fld>
            <a:endParaRPr lang="en-US" dirty="0"/>
          </a:p>
        </p:txBody>
      </p:sp>
    </p:spTree>
    <p:extLst>
      <p:ext uri="{BB962C8B-B14F-4D97-AF65-F5344CB8AC3E}">
        <p14:creationId xmlns:p14="http://schemas.microsoft.com/office/powerpoint/2010/main" val="3495960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028700"/>
          </a:xfrm>
        </p:spPr>
        <p:txBody>
          <a:bodyPr>
            <a:normAutofit/>
          </a:bodyPr>
          <a:lstStyle/>
          <a:p>
            <a:r>
              <a:rPr lang="en-US" dirty="0"/>
              <a:t>Example Content: Decision Tree Slides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 y="1197180"/>
            <a:ext cx="8391526" cy="555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475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questions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42831"/>
            <a:ext cx="8382000" cy="555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40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851641"/>
          </a:xfrm>
        </p:spPr>
        <p:txBody>
          <a:bodyPr/>
          <a:lstStyle/>
          <a:p>
            <a:r>
              <a:rPr lang="en-US" dirty="0"/>
              <a:t>After-Action Review</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55" y="1161803"/>
            <a:ext cx="851069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485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a:bodyPr>
          <a:lstStyle/>
          <a:p>
            <a:r>
              <a:rPr lang="en-US" dirty="0"/>
              <a:t>Remediation for missed Recall questions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116897"/>
            <a:ext cx="8543924" cy="566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21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42151"/>
          </a:xfrm>
        </p:spPr>
        <p:txBody>
          <a:bodyPr/>
          <a:lstStyle/>
          <a:p>
            <a:r>
              <a:rPr lang="en-US" dirty="0"/>
              <a:t>Retry Recall questions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18351"/>
            <a:ext cx="8686799" cy="575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69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006"/>
          </a:xfrm>
        </p:spPr>
        <p:txBody>
          <a:bodyPr/>
          <a:lstStyle/>
          <a:p>
            <a:r>
              <a:rPr lang="en-US" dirty="0"/>
              <a:t>Return to edX for next section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096206"/>
            <a:ext cx="8696324" cy="576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57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1 section 7: GIFT with CTAT</a:t>
            </a:r>
          </a:p>
        </p:txBody>
      </p:sp>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26</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72" y="1364572"/>
            <a:ext cx="7189382" cy="493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4802"/>
          <a:stretch/>
        </p:blipFill>
        <p:spPr bwMode="auto">
          <a:xfrm>
            <a:off x="996696" y="1348007"/>
            <a:ext cx="7195366" cy="371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a:xfrm>
            <a:off x="3583171" y="5613991"/>
            <a:ext cx="4199861" cy="425302"/>
          </a:xfrm>
          <a:prstGeom prst="borderCallout1">
            <a:avLst>
              <a:gd name="adj1" fmla="val 51250"/>
              <a:gd name="adj2" fmla="val -333"/>
              <a:gd name="adj3" fmla="val 75000"/>
              <a:gd name="adj4" fmla="val -22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Launch GIFT with CTAT Practice Application</a:t>
            </a:r>
          </a:p>
        </p:txBody>
      </p:sp>
    </p:spTree>
    <p:extLst>
      <p:ext uri="{BB962C8B-B14F-4D97-AF65-F5344CB8AC3E}">
        <p14:creationId xmlns:p14="http://schemas.microsoft.com/office/powerpoint/2010/main" val="3190113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r>
              <a:rPr lang="en-US" baseline="30000" dirty="0"/>
              <a:t>th</a:t>
            </a:r>
            <a:r>
              <a:rPr lang="en-US" dirty="0"/>
              <a:t> GIFT Course in Week 1</a:t>
            </a:r>
          </a:p>
        </p:txBody>
      </p:sp>
      <p:sp>
        <p:nvSpPr>
          <p:cNvPr id="3" name="Content Placeholder 2"/>
          <p:cNvSpPr>
            <a:spLocks noGrp="1"/>
          </p:cNvSpPr>
          <p:nvPr>
            <p:ph idx="1"/>
          </p:nvPr>
        </p:nvSpPr>
        <p:spPr>
          <a:xfrm>
            <a:off x="228600" y="1600200"/>
            <a:ext cx="8686800" cy="4525963"/>
          </a:xfrm>
        </p:spPr>
        <p:txBody>
          <a:bodyPr>
            <a:normAutofit/>
          </a:bodyPr>
          <a:lstStyle/>
          <a:p>
            <a:r>
              <a:rPr lang="en-US" dirty="0"/>
              <a:t>Adaptive </a:t>
            </a:r>
            <a:r>
              <a:rPr lang="en-US" dirty="0" err="1"/>
              <a:t>Courseflow</a:t>
            </a:r>
            <a:r>
              <a:rPr lang="en-US" dirty="0"/>
              <a:t> object with</a:t>
            </a:r>
          </a:p>
          <a:p>
            <a:pPr lvl="1"/>
            <a:r>
              <a:rPr lang="en-US" dirty="0"/>
              <a:t>2 concepts: Decision Trees, </a:t>
            </a:r>
            <a:r>
              <a:rPr lang="en-US" i="1" dirty="0" err="1"/>
              <a:t>k</a:t>
            </a:r>
            <a:r>
              <a:rPr lang="en-US" dirty="0" err="1"/>
              <a:t>NN</a:t>
            </a:r>
            <a:r>
              <a:rPr lang="en-US" dirty="0"/>
              <a:t> (</a:t>
            </a:r>
            <a:r>
              <a:rPr lang="en-US" i="1" dirty="0"/>
              <a:t>k</a:t>
            </a:r>
            <a:r>
              <a:rPr lang="en-US" dirty="0"/>
              <a:t> Nearest Neighbor)</a:t>
            </a:r>
          </a:p>
          <a:p>
            <a:pPr lvl="1"/>
            <a:r>
              <a:rPr lang="en-US" dirty="0"/>
              <a:t>No Rule content: covered in previous 6 courses</a:t>
            </a:r>
          </a:p>
          <a:p>
            <a:pPr lvl="1"/>
            <a:r>
              <a:rPr lang="en-US" dirty="0"/>
              <a:t>2 slides decks of Example content</a:t>
            </a:r>
          </a:p>
          <a:p>
            <a:pPr lvl="1"/>
            <a:r>
              <a:rPr lang="en-US" dirty="0"/>
              <a:t>Survey-only Recall questions</a:t>
            </a:r>
          </a:p>
          <a:p>
            <a:pPr lvl="1"/>
            <a:r>
              <a:rPr lang="en-US" dirty="0"/>
              <a:t>CTAT tutor as Primary Practice application</a:t>
            </a:r>
          </a:p>
          <a:p>
            <a:pPr lvl="2"/>
            <a:r>
              <a:rPr lang="en-US" dirty="0"/>
              <a:t>assess both concepts</a:t>
            </a:r>
          </a:p>
          <a:p>
            <a:pPr lvl="1"/>
            <a:r>
              <a:rPr lang="en-US" dirty="0"/>
              <a:t>Remedial slides if conceptual skill still at Novice</a:t>
            </a:r>
          </a:p>
          <a:p>
            <a:pPr lvl="1"/>
            <a:r>
              <a:rPr lang="en-US" dirty="0"/>
              <a:t>2</a:t>
            </a:r>
            <a:r>
              <a:rPr lang="en-US" baseline="30000" dirty="0"/>
              <a:t>nd</a:t>
            </a:r>
            <a:r>
              <a:rPr lang="en-US" dirty="0"/>
              <a:t> CTAT tutor as Secondary Practice application</a:t>
            </a:r>
          </a:p>
        </p:txBody>
      </p:sp>
    </p:spTree>
    <p:extLst>
      <p:ext uri="{BB962C8B-B14F-4D97-AF65-F5344CB8AC3E}">
        <p14:creationId xmlns:p14="http://schemas.microsoft.com/office/powerpoint/2010/main" val="30038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Helvetica" pitchFamily="2" charset="0"/>
              </a:rPr>
              <a:t>Towards Deeper Integration of Intelligent Tutoring Systems:One-way Student Model Sharing between GIFT and CTAT</a:t>
            </a:r>
            <a:endParaRPr lang="en-US" dirty="0">
              <a:latin typeface="Helvetica" pitchFamily="2" charset="0"/>
            </a:endParaRPr>
          </a:p>
        </p:txBody>
      </p:sp>
      <p:sp>
        <p:nvSpPr>
          <p:cNvPr id="5" name="Slide Number Placeholder 4"/>
          <p:cNvSpPr>
            <a:spLocks noGrp="1"/>
          </p:cNvSpPr>
          <p:nvPr>
            <p:ph type="sldNum" sz="quarter" idx="12"/>
          </p:nvPr>
        </p:nvSpPr>
        <p:spPr/>
        <p:txBody>
          <a:bodyPr/>
          <a:lstStyle/>
          <a:p>
            <a:fld id="{17E276FA-8F89-B34D-A726-BE3FA1F8DD97}" type="slidenum">
              <a:rPr lang="en-US" smtClean="0">
                <a:latin typeface="Helvetica" pitchFamily="2" charset="0"/>
              </a:rPr>
              <a:t>28</a:t>
            </a:fld>
            <a:endParaRPr lang="en-US" dirty="0">
              <a:latin typeface="Helvetica" pitchFamily="2" charset="0"/>
            </a:endParaRPr>
          </a:p>
        </p:txBody>
      </p:sp>
      <p:sp>
        <p:nvSpPr>
          <p:cNvPr id="6" name="Title 1"/>
          <p:cNvSpPr>
            <a:spLocks noGrp="1"/>
          </p:cNvSpPr>
          <p:nvPr>
            <p:ph type="title"/>
          </p:nvPr>
        </p:nvSpPr>
        <p:spPr>
          <a:xfrm>
            <a:off x="285234" y="167287"/>
            <a:ext cx="7306413" cy="594713"/>
          </a:xfrm>
        </p:spPr>
        <p:txBody>
          <a:bodyPr>
            <a:normAutofit/>
          </a:bodyPr>
          <a:lstStyle/>
          <a:p>
            <a:r>
              <a:rPr lang="en-US" dirty="0">
                <a:latin typeface="Helvetica" pitchFamily="2" charset="0"/>
              </a:rPr>
              <a:t>Targeted tutoring behaviors</a:t>
            </a:r>
          </a:p>
        </p:txBody>
      </p:sp>
      <p:sp>
        <p:nvSpPr>
          <p:cNvPr id="8" name="TextBox 7"/>
          <p:cNvSpPr txBox="1"/>
          <p:nvPr/>
        </p:nvSpPr>
        <p:spPr>
          <a:xfrm>
            <a:off x="7367790" y="1404419"/>
            <a:ext cx="1666875" cy="4278094"/>
          </a:xfrm>
          <a:prstGeom prst="rect">
            <a:avLst/>
          </a:prstGeom>
          <a:noFill/>
          <a:ln w="3175">
            <a:solidFill>
              <a:schemeClr val="tx1"/>
            </a:solidFill>
          </a:ln>
        </p:spPr>
        <p:txBody>
          <a:bodyPr wrap="square" rIns="45720" rtlCol="0">
            <a:spAutoFit/>
          </a:bodyPr>
          <a:lstStyle/>
          <a:p>
            <a:r>
              <a:rPr lang="en-US" sz="1600" dirty="0">
                <a:latin typeface="Helvetica" pitchFamily="2" charset="0"/>
              </a:rPr>
              <a:t>In a new 7</a:t>
            </a:r>
            <a:r>
              <a:rPr lang="en-US" sz="1600" baseline="30000" dirty="0">
                <a:latin typeface="Helvetica" pitchFamily="2" charset="0"/>
              </a:rPr>
              <a:t>th</a:t>
            </a:r>
            <a:r>
              <a:rPr lang="en-US" sz="1600" dirty="0">
                <a:latin typeface="Helvetica" pitchFamily="2" charset="0"/>
              </a:rPr>
              <a:t> course, a primary practice application guides &amp; tests students in applying the concepts </a:t>
            </a:r>
            <a:r>
              <a:rPr lang="en-US" sz="1600" i="1" dirty="0" err="1">
                <a:latin typeface="Helvetica" pitchFamily="2" charset="0"/>
              </a:rPr>
              <a:t>k</a:t>
            </a:r>
            <a:r>
              <a:rPr lang="en-US" sz="1600" dirty="0" err="1">
                <a:latin typeface="Helvetica" pitchFamily="2" charset="0"/>
              </a:rPr>
              <a:t>NN</a:t>
            </a:r>
            <a:r>
              <a:rPr lang="en-US" sz="1600" dirty="0">
                <a:latin typeface="Helvetica" pitchFamily="2" charset="0"/>
              </a:rPr>
              <a:t> and Decision Trees. If still at novice level on either, then show proper remedial slides &amp; launch a second practice application.</a:t>
            </a:r>
          </a:p>
        </p:txBody>
      </p:sp>
      <p:sp>
        <p:nvSpPr>
          <p:cNvPr id="35" name="TextBox 34"/>
          <p:cNvSpPr txBox="1"/>
          <p:nvPr/>
        </p:nvSpPr>
        <p:spPr>
          <a:xfrm>
            <a:off x="4414427" y="4613362"/>
            <a:ext cx="1828800" cy="930429"/>
          </a:xfrm>
          <a:prstGeom prst="rect">
            <a:avLst/>
          </a:prstGeom>
          <a:solidFill>
            <a:srgbClr val="002060"/>
          </a:solidFill>
          <a:ln w="19050">
            <a:solidFill>
              <a:srgbClr val="002060"/>
            </a:solidFill>
          </a:ln>
        </p:spPr>
        <p:txBody>
          <a:bodyPr wrap="square" rtlCol="0">
            <a:noAutofit/>
          </a:bodyPr>
          <a:lstStyle/>
          <a:p>
            <a:pPr algn="ctr"/>
            <a:r>
              <a:rPr lang="en-US" dirty="0">
                <a:solidFill>
                  <a:schemeClr val="bg1"/>
                </a:solidFill>
                <a:latin typeface="Helvetica" pitchFamily="2" charset="0"/>
              </a:rPr>
              <a:t>Secondary CTAT Tutor for  all concepts</a:t>
            </a:r>
          </a:p>
        </p:txBody>
      </p:sp>
      <p:cxnSp>
        <p:nvCxnSpPr>
          <p:cNvPr id="36" name="Curved Connector 35"/>
          <p:cNvCxnSpPr>
            <a:cxnSpLocks/>
            <a:stCxn id="31" idx="2"/>
            <a:endCxn id="35" idx="1"/>
          </p:cNvCxnSpPr>
          <p:nvPr/>
        </p:nvCxnSpPr>
        <p:spPr>
          <a:xfrm rot="5400000" flipH="1" flipV="1">
            <a:off x="2717012" y="3652232"/>
            <a:ext cx="271069" cy="3123759"/>
          </a:xfrm>
          <a:prstGeom prst="curvedConnector4">
            <a:avLst>
              <a:gd name="adj1" fmla="val -84333"/>
              <a:gd name="adj2" fmla="val 61070"/>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69845" y="3771945"/>
            <a:ext cx="1578564" cy="461665"/>
          </a:xfrm>
          <a:prstGeom prst="rect">
            <a:avLst/>
          </a:prstGeom>
          <a:noFill/>
        </p:spPr>
        <p:txBody>
          <a:bodyPr wrap="square" rtlCol="0">
            <a:spAutoFit/>
          </a:bodyPr>
          <a:lstStyle/>
          <a:p>
            <a:r>
              <a:rPr lang="en-US" sz="1200" dirty="0">
                <a:latin typeface="Helvetica" pitchFamily="2" charset="0"/>
              </a:rPr>
              <a:t>At least Journeyman for all concepts</a:t>
            </a:r>
          </a:p>
        </p:txBody>
      </p:sp>
      <p:sp>
        <p:nvSpPr>
          <p:cNvPr id="40" name="5-Point Star 39"/>
          <p:cNvSpPr/>
          <p:nvPr/>
        </p:nvSpPr>
        <p:spPr>
          <a:xfrm>
            <a:off x="6762751" y="5086592"/>
            <a:ext cx="457200" cy="457200"/>
          </a:xfrm>
          <a:prstGeom prst="star5">
            <a:avLst/>
          </a:prstGeom>
          <a:solidFill>
            <a:srgbClr val="FEE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TextBox 40"/>
          <p:cNvSpPr txBox="1"/>
          <p:nvPr/>
        </p:nvSpPr>
        <p:spPr>
          <a:xfrm>
            <a:off x="6243227" y="5637753"/>
            <a:ext cx="1295400" cy="338554"/>
          </a:xfrm>
          <a:prstGeom prst="rect">
            <a:avLst/>
          </a:prstGeom>
          <a:noFill/>
        </p:spPr>
        <p:txBody>
          <a:bodyPr wrap="square" rtlCol="0">
            <a:spAutoFit/>
          </a:bodyPr>
          <a:lstStyle/>
          <a:p>
            <a:r>
              <a:rPr lang="en-US" sz="1600" dirty="0">
                <a:latin typeface="Helvetica" pitchFamily="2" charset="0"/>
              </a:rPr>
              <a:t>Completion</a:t>
            </a:r>
          </a:p>
        </p:txBody>
      </p:sp>
      <p:cxnSp>
        <p:nvCxnSpPr>
          <p:cNvPr id="12" name="Straight Connector 11"/>
          <p:cNvCxnSpPr/>
          <p:nvPr/>
        </p:nvCxnSpPr>
        <p:spPr>
          <a:xfrm>
            <a:off x="3601862" y="762000"/>
            <a:ext cx="0" cy="48688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 y="3196433"/>
            <a:ext cx="360185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Pentagon 13"/>
          <p:cNvSpPr/>
          <p:nvPr/>
        </p:nvSpPr>
        <p:spPr>
          <a:xfrm>
            <a:off x="1" y="3088236"/>
            <a:ext cx="780403" cy="216394"/>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Start</a:t>
            </a:r>
          </a:p>
        </p:txBody>
      </p:sp>
      <p:sp>
        <p:nvSpPr>
          <p:cNvPr id="15" name="TextBox 14"/>
          <p:cNvSpPr txBox="1"/>
          <p:nvPr/>
        </p:nvSpPr>
        <p:spPr>
          <a:xfrm>
            <a:off x="1020528" y="2772510"/>
            <a:ext cx="2281179" cy="847846"/>
          </a:xfrm>
          <a:prstGeom prst="rect">
            <a:avLst/>
          </a:prstGeom>
          <a:solidFill>
            <a:schemeClr val="bg1">
              <a:lumMod val="65000"/>
            </a:schemeClr>
          </a:solidFill>
          <a:ln>
            <a:solidFill>
              <a:srgbClr val="002060"/>
            </a:solidFill>
          </a:ln>
        </p:spPr>
        <p:txBody>
          <a:bodyPr wrap="square" rtlCol="0" anchor="ctr">
            <a:noAutofit/>
          </a:bodyPr>
          <a:lstStyle/>
          <a:p>
            <a:pPr algn="ctr"/>
            <a:r>
              <a:rPr lang="en-US" sz="1600" dirty="0">
                <a:solidFill>
                  <a:schemeClr val="bg1"/>
                </a:solidFill>
                <a:latin typeface="Helvetica" pitchFamily="2" charset="0"/>
              </a:rPr>
              <a:t>No Rule Content: provided in prior courses</a:t>
            </a:r>
          </a:p>
        </p:txBody>
      </p:sp>
      <p:sp>
        <p:nvSpPr>
          <p:cNvPr id="16" name="TextBox 15"/>
          <p:cNvSpPr txBox="1"/>
          <p:nvPr/>
        </p:nvSpPr>
        <p:spPr>
          <a:xfrm>
            <a:off x="1483786" y="1034969"/>
            <a:ext cx="1354664" cy="738900"/>
          </a:xfrm>
          <a:prstGeom prst="rect">
            <a:avLst/>
          </a:prstGeom>
          <a:solidFill>
            <a:schemeClr val="bg1"/>
          </a:solidFill>
          <a:ln>
            <a:solidFill>
              <a:srgbClr val="002060"/>
            </a:solidFill>
          </a:ln>
        </p:spPr>
        <p:txBody>
          <a:bodyPr wrap="square" rtlCol="0">
            <a:noAutofit/>
          </a:bodyPr>
          <a:lstStyle/>
          <a:p>
            <a:r>
              <a:rPr lang="en-US" sz="1200" dirty="0">
                <a:latin typeface="Helvetica" pitchFamily="2" charset="0"/>
              </a:rPr>
              <a:t>Example slides for concept</a:t>
            </a:r>
            <a:br>
              <a:rPr lang="en-US" sz="1200" dirty="0">
                <a:latin typeface="Helvetica" pitchFamily="2" charset="0"/>
              </a:rPr>
            </a:br>
            <a:r>
              <a:rPr lang="en-US" sz="1200" dirty="0">
                <a:latin typeface="Helvetica" pitchFamily="2" charset="0"/>
              </a:rPr>
              <a:t>Decision Trees</a:t>
            </a:r>
          </a:p>
        </p:txBody>
      </p:sp>
      <p:sp>
        <p:nvSpPr>
          <p:cNvPr id="17" name="TextBox 16"/>
          <p:cNvSpPr txBox="1"/>
          <p:nvPr/>
        </p:nvSpPr>
        <p:spPr>
          <a:xfrm>
            <a:off x="1" y="816099"/>
            <a:ext cx="584775" cy="2109842"/>
          </a:xfrm>
          <a:prstGeom prst="rect">
            <a:avLst/>
          </a:prstGeom>
          <a:noFill/>
        </p:spPr>
        <p:txBody>
          <a:bodyPr vert="vert270" wrap="square" rtlCol="0">
            <a:spAutoFit/>
          </a:bodyPr>
          <a:lstStyle/>
          <a:p>
            <a:pPr algn="r"/>
            <a:r>
              <a:rPr lang="en-US" sz="2600" dirty="0">
                <a:latin typeface="Helvetica" pitchFamily="2" charset="0"/>
              </a:rPr>
              <a:t>Examples</a:t>
            </a:r>
          </a:p>
        </p:txBody>
      </p:sp>
      <p:sp>
        <p:nvSpPr>
          <p:cNvPr id="18" name="TextBox 17"/>
          <p:cNvSpPr txBox="1"/>
          <p:nvPr/>
        </p:nvSpPr>
        <p:spPr>
          <a:xfrm>
            <a:off x="6618949" y="816099"/>
            <a:ext cx="584775" cy="2109842"/>
          </a:xfrm>
          <a:prstGeom prst="rect">
            <a:avLst/>
          </a:prstGeom>
          <a:noFill/>
        </p:spPr>
        <p:txBody>
          <a:bodyPr vert="vert" wrap="square" rtlCol="0">
            <a:spAutoFit/>
          </a:bodyPr>
          <a:lstStyle/>
          <a:p>
            <a:r>
              <a:rPr lang="en-US" sz="2600" dirty="0">
                <a:latin typeface="Helvetica" pitchFamily="2" charset="0"/>
              </a:rPr>
              <a:t>Recall</a:t>
            </a:r>
          </a:p>
        </p:txBody>
      </p:sp>
      <p:sp>
        <p:nvSpPr>
          <p:cNvPr id="19" name="TextBox 18"/>
          <p:cNvSpPr txBox="1"/>
          <p:nvPr/>
        </p:nvSpPr>
        <p:spPr>
          <a:xfrm>
            <a:off x="6635176" y="3250532"/>
            <a:ext cx="584775" cy="2272137"/>
          </a:xfrm>
          <a:prstGeom prst="rect">
            <a:avLst/>
          </a:prstGeom>
          <a:noFill/>
        </p:spPr>
        <p:txBody>
          <a:bodyPr vert="vert" wrap="square" rtlCol="0">
            <a:spAutoFit/>
          </a:bodyPr>
          <a:lstStyle/>
          <a:p>
            <a:r>
              <a:rPr lang="en-US" sz="2600" dirty="0">
                <a:latin typeface="Helvetica" pitchFamily="2" charset="0"/>
              </a:rPr>
              <a:t>Practice</a:t>
            </a:r>
          </a:p>
        </p:txBody>
      </p:sp>
      <p:sp>
        <p:nvSpPr>
          <p:cNvPr id="20" name="TextBox 19"/>
          <p:cNvSpPr txBox="1"/>
          <p:nvPr/>
        </p:nvSpPr>
        <p:spPr>
          <a:xfrm>
            <a:off x="1" y="3304630"/>
            <a:ext cx="584775" cy="2272137"/>
          </a:xfrm>
          <a:prstGeom prst="rect">
            <a:avLst/>
          </a:prstGeom>
          <a:noFill/>
        </p:spPr>
        <p:txBody>
          <a:bodyPr vert="vert270" wrap="square" rtlCol="0">
            <a:spAutoFit/>
          </a:bodyPr>
          <a:lstStyle/>
          <a:p>
            <a:r>
              <a:rPr lang="en-US" sz="2600" dirty="0">
                <a:latin typeface="Helvetica" pitchFamily="2" charset="0"/>
              </a:rPr>
              <a:t>Remediation</a:t>
            </a:r>
          </a:p>
        </p:txBody>
      </p:sp>
      <p:sp>
        <p:nvSpPr>
          <p:cNvPr id="21" name="TextBox 20"/>
          <p:cNvSpPr txBox="1"/>
          <p:nvPr/>
        </p:nvSpPr>
        <p:spPr>
          <a:xfrm>
            <a:off x="1483786" y="1871021"/>
            <a:ext cx="1354664" cy="689752"/>
          </a:xfrm>
          <a:prstGeom prst="rect">
            <a:avLst/>
          </a:prstGeom>
          <a:solidFill>
            <a:schemeClr val="bg1"/>
          </a:solidFill>
          <a:ln>
            <a:solidFill>
              <a:srgbClr val="002060"/>
            </a:solidFill>
          </a:ln>
        </p:spPr>
        <p:txBody>
          <a:bodyPr wrap="square" rtlCol="0">
            <a:noAutofit/>
          </a:bodyPr>
          <a:lstStyle/>
          <a:p>
            <a:r>
              <a:rPr lang="en-US" sz="1200" dirty="0">
                <a:latin typeface="Helvetica" pitchFamily="2" charset="0"/>
              </a:rPr>
              <a:t>Example slides </a:t>
            </a:r>
            <a:r>
              <a:rPr lang="en-US" sz="1200" dirty="0" err="1">
                <a:latin typeface="Helvetica" pitchFamily="2" charset="0"/>
              </a:rPr>
              <a:t>forconcept</a:t>
            </a:r>
            <a:br>
              <a:rPr lang="en-US" sz="1200" dirty="0">
                <a:latin typeface="Helvetica" pitchFamily="2" charset="0"/>
              </a:rPr>
            </a:br>
            <a:r>
              <a:rPr lang="en-US" sz="1200" i="1" dirty="0" err="1">
                <a:latin typeface="Helvetica" pitchFamily="2" charset="0"/>
              </a:rPr>
              <a:t>k</a:t>
            </a:r>
            <a:r>
              <a:rPr lang="en-US" sz="1200" dirty="0" err="1">
                <a:latin typeface="Helvetica" pitchFamily="2" charset="0"/>
              </a:rPr>
              <a:t>NN</a:t>
            </a:r>
            <a:endParaRPr lang="en-US" sz="1200" i="1" dirty="0">
              <a:latin typeface="Helvetica" pitchFamily="2" charset="0"/>
            </a:endParaRPr>
          </a:p>
        </p:txBody>
      </p:sp>
      <p:cxnSp>
        <p:nvCxnSpPr>
          <p:cNvPr id="22" name="Curved Connector 21"/>
          <p:cNvCxnSpPr>
            <a:stCxn id="15" idx="0"/>
            <a:endCxn id="24" idx="1"/>
          </p:cNvCxnSpPr>
          <p:nvPr/>
        </p:nvCxnSpPr>
        <p:spPr>
          <a:xfrm rot="16200000" flipV="1">
            <a:off x="1098016" y="1709407"/>
            <a:ext cx="998641" cy="1127565"/>
          </a:xfrm>
          <a:prstGeom prst="curvedConnector4">
            <a:avLst>
              <a:gd name="adj1" fmla="val 8570"/>
              <a:gd name="adj2" fmla="val 121429"/>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a:off x="1033553" y="978394"/>
            <a:ext cx="300155" cy="1622955"/>
          </a:xfrm>
          <a:prstGeom prst="leftBrace">
            <a:avLst>
              <a:gd name="adj1" fmla="val 27643"/>
              <a:gd name="adj2" fmla="val 490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pitchFamily="2" charset="0"/>
            </a:endParaRPr>
          </a:p>
        </p:txBody>
      </p:sp>
      <p:sp>
        <p:nvSpPr>
          <p:cNvPr id="25" name="Left Brace 24"/>
          <p:cNvSpPr/>
          <p:nvPr/>
        </p:nvSpPr>
        <p:spPr>
          <a:xfrm flipH="1">
            <a:off x="2967215" y="978394"/>
            <a:ext cx="300155" cy="1622955"/>
          </a:xfrm>
          <a:prstGeom prst="leftBrace">
            <a:avLst>
              <a:gd name="adj1" fmla="val 27643"/>
              <a:gd name="adj2" fmla="val 490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pitchFamily="2" charset="0"/>
            </a:endParaRPr>
          </a:p>
        </p:txBody>
      </p:sp>
      <p:cxnSp>
        <p:nvCxnSpPr>
          <p:cNvPr id="26" name="Straight Arrow Connector 25"/>
          <p:cNvCxnSpPr>
            <a:stCxn id="15" idx="1"/>
            <a:endCxn id="14" idx="3"/>
          </p:cNvCxnSpPr>
          <p:nvPr/>
        </p:nvCxnSpPr>
        <p:spPr>
          <a:xfrm flipH="1">
            <a:off x="780404" y="3196433"/>
            <a:ext cx="240124" cy="0"/>
          </a:xfrm>
          <a:prstGeom prst="straightConnector1">
            <a:avLst/>
          </a:prstGeom>
          <a:ln w="25400">
            <a:headEnd type="triangle" w="med" len="med"/>
            <a:tailEnd type="none" w="lg" len="lg"/>
          </a:ln>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82111" y="1314451"/>
            <a:ext cx="2281179" cy="950842"/>
          </a:xfrm>
          <a:prstGeom prst="rect">
            <a:avLst/>
          </a:prstGeom>
          <a:solidFill>
            <a:schemeClr val="bg1">
              <a:lumMod val="65000"/>
            </a:schemeClr>
          </a:solidFill>
          <a:ln>
            <a:solidFill>
              <a:srgbClr val="002060"/>
            </a:solidFill>
          </a:ln>
        </p:spPr>
        <p:txBody>
          <a:bodyPr wrap="square" rtlCol="0" anchor="ctr">
            <a:noAutofit/>
          </a:bodyPr>
          <a:lstStyle/>
          <a:p>
            <a:pPr algn="ctr"/>
            <a:r>
              <a:rPr lang="en-US" dirty="0">
                <a:solidFill>
                  <a:schemeClr val="bg1"/>
                </a:solidFill>
                <a:latin typeface="Helvetica" pitchFamily="2" charset="0"/>
              </a:rPr>
              <a:t>Click-through Recall Question: assessed in prior courses</a:t>
            </a:r>
          </a:p>
        </p:txBody>
      </p:sp>
      <p:cxnSp>
        <p:nvCxnSpPr>
          <p:cNvPr id="28" name="Straight Arrow Connector 27"/>
          <p:cNvCxnSpPr>
            <a:stCxn id="27" idx="1"/>
            <a:endCxn id="25" idx="1"/>
          </p:cNvCxnSpPr>
          <p:nvPr/>
        </p:nvCxnSpPr>
        <p:spPr>
          <a:xfrm flipH="1" flipV="1">
            <a:off x="3267370" y="1773869"/>
            <a:ext cx="814741" cy="16003"/>
          </a:xfrm>
          <a:prstGeom prst="straightConnector1">
            <a:avLst/>
          </a:prstGeom>
          <a:ln w="25400">
            <a:headEnd type="triangle" w="lg" len="lg"/>
            <a:tailEnd type="none" w="lg" len="lg"/>
          </a:ln>
          <a:effectLst/>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96267" y="3080770"/>
            <a:ext cx="2461272" cy="649182"/>
          </a:xfrm>
          <a:prstGeom prst="rect">
            <a:avLst/>
          </a:prstGeom>
          <a:solidFill>
            <a:srgbClr val="002060"/>
          </a:solidFill>
          <a:ln w="19050">
            <a:solidFill>
              <a:srgbClr val="002060"/>
            </a:solidFill>
          </a:ln>
        </p:spPr>
        <p:txBody>
          <a:bodyPr wrap="square" rtlCol="0" anchor="ctr" anchorCtr="0">
            <a:noAutofit/>
          </a:bodyPr>
          <a:lstStyle/>
          <a:p>
            <a:pPr algn="ctr"/>
            <a:r>
              <a:rPr lang="en-US" dirty="0">
                <a:solidFill>
                  <a:schemeClr val="bg1"/>
                </a:solidFill>
                <a:latin typeface="Helvetica" pitchFamily="2" charset="0"/>
              </a:rPr>
              <a:t>Primary CTAT tutor assesses all concepts</a:t>
            </a:r>
          </a:p>
        </p:txBody>
      </p:sp>
      <p:sp>
        <p:nvSpPr>
          <p:cNvPr id="30" name="TextBox 29"/>
          <p:cNvSpPr txBox="1"/>
          <p:nvPr/>
        </p:nvSpPr>
        <p:spPr>
          <a:xfrm>
            <a:off x="2146863" y="3978986"/>
            <a:ext cx="1383174" cy="749448"/>
          </a:xfrm>
          <a:prstGeom prst="rect">
            <a:avLst/>
          </a:prstGeom>
          <a:solidFill>
            <a:schemeClr val="bg1"/>
          </a:solidFill>
          <a:ln>
            <a:solidFill>
              <a:srgbClr val="002060"/>
            </a:solidFill>
          </a:ln>
        </p:spPr>
        <p:txBody>
          <a:bodyPr wrap="square" rtlCol="0">
            <a:noAutofit/>
          </a:bodyPr>
          <a:lstStyle/>
          <a:p>
            <a:r>
              <a:rPr lang="en-US" sz="1400" dirty="0">
                <a:latin typeface="Helvetica" pitchFamily="2" charset="0"/>
              </a:rPr>
              <a:t>Remedial slides for Decision Trees</a:t>
            </a:r>
          </a:p>
        </p:txBody>
      </p:sp>
      <p:sp>
        <p:nvSpPr>
          <p:cNvPr id="31" name="TextBox 30"/>
          <p:cNvSpPr txBox="1"/>
          <p:nvPr/>
        </p:nvSpPr>
        <p:spPr>
          <a:xfrm>
            <a:off x="599081" y="4600198"/>
            <a:ext cx="1383174" cy="749448"/>
          </a:xfrm>
          <a:prstGeom prst="rect">
            <a:avLst/>
          </a:prstGeom>
          <a:solidFill>
            <a:schemeClr val="bg1"/>
          </a:solidFill>
          <a:ln>
            <a:solidFill>
              <a:srgbClr val="002060"/>
            </a:solidFill>
          </a:ln>
        </p:spPr>
        <p:txBody>
          <a:bodyPr wrap="square" rtlCol="0">
            <a:noAutofit/>
          </a:bodyPr>
          <a:lstStyle/>
          <a:p>
            <a:r>
              <a:rPr lang="en-US" sz="1400" dirty="0">
                <a:latin typeface="Helvetica" pitchFamily="2" charset="0"/>
              </a:rPr>
              <a:t>Remedial slides for</a:t>
            </a:r>
            <a:br>
              <a:rPr lang="en-US" sz="1400" dirty="0">
                <a:latin typeface="Helvetica" pitchFamily="2" charset="0"/>
              </a:rPr>
            </a:br>
            <a:r>
              <a:rPr lang="en-US" sz="1400" i="1" dirty="0" err="1">
                <a:latin typeface="Helvetica" pitchFamily="2" charset="0"/>
              </a:rPr>
              <a:t>k</a:t>
            </a:r>
            <a:r>
              <a:rPr lang="en-US" sz="1400" dirty="0" err="1">
                <a:latin typeface="Helvetica" pitchFamily="2" charset="0"/>
              </a:rPr>
              <a:t>NN</a:t>
            </a:r>
            <a:endParaRPr lang="en-US" sz="1400" i="1" dirty="0">
              <a:latin typeface="Helvetica" pitchFamily="2" charset="0"/>
            </a:endParaRPr>
          </a:p>
        </p:txBody>
      </p:sp>
      <p:cxnSp>
        <p:nvCxnSpPr>
          <p:cNvPr id="32" name="Curved Connector 31"/>
          <p:cNvCxnSpPr>
            <a:stCxn id="29" idx="1"/>
            <a:endCxn id="30" idx="0"/>
          </p:cNvCxnSpPr>
          <p:nvPr/>
        </p:nvCxnSpPr>
        <p:spPr>
          <a:xfrm rot="10800000" flipV="1">
            <a:off x="2838451" y="3405360"/>
            <a:ext cx="1057817" cy="573625"/>
          </a:xfrm>
          <a:prstGeom prst="curvedConnector2">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29" idx="1"/>
            <a:endCxn id="31" idx="0"/>
          </p:cNvCxnSpPr>
          <p:nvPr/>
        </p:nvCxnSpPr>
        <p:spPr>
          <a:xfrm rot="10800000" flipV="1">
            <a:off x="1290669" y="3405360"/>
            <a:ext cx="2605599" cy="1194837"/>
          </a:xfrm>
          <a:prstGeom prst="curvedConnector2">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30" idx="1"/>
            <a:endCxn id="31" idx="3"/>
          </p:cNvCxnSpPr>
          <p:nvPr/>
        </p:nvCxnSpPr>
        <p:spPr>
          <a:xfrm rot="10800000" flipV="1">
            <a:off x="1982255" y="4353710"/>
            <a:ext cx="164608" cy="621212"/>
          </a:xfrm>
          <a:prstGeom prst="curvedConnector3">
            <a:avLst/>
          </a:prstGeom>
          <a:ln w="25400">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7" idx="2"/>
            <a:endCxn id="29" idx="0"/>
          </p:cNvCxnSpPr>
          <p:nvPr/>
        </p:nvCxnSpPr>
        <p:spPr>
          <a:xfrm rot="5400000">
            <a:off x="4767064" y="2625132"/>
            <a:ext cx="815477" cy="95798"/>
          </a:xfrm>
          <a:prstGeom prst="curvedConnector3">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6529" y="3636448"/>
            <a:ext cx="1308882" cy="646331"/>
          </a:xfrm>
          <a:prstGeom prst="rect">
            <a:avLst/>
          </a:prstGeom>
          <a:noFill/>
        </p:spPr>
        <p:txBody>
          <a:bodyPr wrap="square" rtlCol="0">
            <a:spAutoFit/>
          </a:bodyPr>
          <a:lstStyle/>
          <a:p>
            <a:r>
              <a:rPr lang="en-US" sz="1200" dirty="0">
                <a:latin typeface="Helvetica" pitchFamily="2" charset="0"/>
              </a:rPr>
              <a:t>Still Novice for </a:t>
            </a:r>
            <a:r>
              <a:rPr lang="en-US" sz="1200" i="1" dirty="0" err="1">
                <a:latin typeface="Helvetica" pitchFamily="2" charset="0"/>
              </a:rPr>
              <a:t>k</a:t>
            </a:r>
            <a:r>
              <a:rPr lang="en-US" sz="1200" dirty="0" err="1">
                <a:latin typeface="Helvetica" pitchFamily="2" charset="0"/>
              </a:rPr>
              <a:t>NN</a:t>
            </a:r>
            <a:r>
              <a:rPr lang="en-US" sz="1200" dirty="0">
                <a:latin typeface="Helvetica" pitchFamily="2" charset="0"/>
              </a:rPr>
              <a:t> or Decision Trees</a:t>
            </a:r>
          </a:p>
        </p:txBody>
      </p:sp>
      <p:cxnSp>
        <p:nvCxnSpPr>
          <p:cNvPr id="42" name="Curved Connector 41"/>
          <p:cNvCxnSpPr>
            <a:stCxn id="29" idx="2"/>
            <a:endCxn id="40" idx="0"/>
          </p:cNvCxnSpPr>
          <p:nvPr/>
        </p:nvCxnSpPr>
        <p:spPr>
          <a:xfrm rot="16200000" flipH="1">
            <a:off x="5380807" y="3476048"/>
            <a:ext cx="1356640" cy="1864448"/>
          </a:xfrm>
          <a:prstGeom prst="curvedConnector3">
            <a:avLst>
              <a:gd name="adj1" fmla="val 50000"/>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43" name="Curved Connector 42"/>
          <p:cNvCxnSpPr>
            <a:cxnSpLocks/>
            <a:stCxn id="35" idx="3"/>
            <a:endCxn id="40" idx="1"/>
          </p:cNvCxnSpPr>
          <p:nvPr/>
        </p:nvCxnSpPr>
        <p:spPr>
          <a:xfrm>
            <a:off x="6243227" y="5078577"/>
            <a:ext cx="519524" cy="182649"/>
          </a:xfrm>
          <a:prstGeom prst="curvedConnector3">
            <a:avLst>
              <a:gd name="adj1" fmla="val 50000"/>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44" name="Curved Connector 43"/>
          <p:cNvCxnSpPr>
            <a:cxnSpLocks/>
            <a:stCxn id="30" idx="3"/>
            <a:endCxn id="35" idx="1"/>
          </p:cNvCxnSpPr>
          <p:nvPr/>
        </p:nvCxnSpPr>
        <p:spPr>
          <a:xfrm>
            <a:off x="3530037" y="4353710"/>
            <a:ext cx="884390" cy="724867"/>
          </a:xfrm>
          <a:prstGeom prst="curvedConnector3">
            <a:avLst>
              <a:gd name="adj1" fmla="val 50000"/>
            </a:avLst>
          </a:prstGeom>
          <a:ln w="25400">
            <a:headEnd type="none" w="med" len="med"/>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3601861" y="2772510"/>
            <a:ext cx="36018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96" y="229093"/>
            <a:ext cx="7066080" cy="990107"/>
          </a:xfrm>
        </p:spPr>
        <p:txBody>
          <a:bodyPr/>
          <a:lstStyle/>
          <a:p>
            <a:r>
              <a:rPr lang="en-US" dirty="0"/>
              <a:t>Example Content for Decision Trees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219200"/>
            <a:ext cx="8915400" cy="540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90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ACB2-BCB5-8B4C-ABA7-35F818842662}"/>
              </a:ext>
            </a:extLst>
          </p:cNvPr>
          <p:cNvSpPr>
            <a:spLocks noGrp="1"/>
          </p:cNvSpPr>
          <p:nvPr>
            <p:ph type="title"/>
          </p:nvPr>
        </p:nvSpPr>
        <p:spPr/>
        <p:txBody>
          <a:bodyPr/>
          <a:lstStyle/>
          <a:p>
            <a:r>
              <a:rPr lang="en-US" dirty="0"/>
              <a:t>Main Questions</a:t>
            </a:r>
          </a:p>
        </p:txBody>
      </p:sp>
      <p:sp>
        <p:nvSpPr>
          <p:cNvPr id="3" name="Content Placeholder 2">
            <a:extLst>
              <a:ext uri="{FF2B5EF4-FFF2-40B4-BE49-F238E27FC236}">
                <a16:creationId xmlns:a16="http://schemas.microsoft.com/office/drawing/2014/main" id="{187EA8EF-FB6F-D044-A45B-1D360A91A4D4}"/>
              </a:ext>
            </a:extLst>
          </p:cNvPr>
          <p:cNvSpPr>
            <a:spLocks noGrp="1"/>
          </p:cNvSpPr>
          <p:nvPr>
            <p:ph idx="1"/>
          </p:nvPr>
        </p:nvSpPr>
        <p:spPr/>
        <p:txBody>
          <a:bodyPr/>
          <a:lstStyle/>
          <a:p>
            <a:r>
              <a:rPr lang="en-US" dirty="0"/>
              <a:t>What is gained by integrating ITSs?</a:t>
            </a:r>
          </a:p>
          <a:p>
            <a:r>
              <a:rPr lang="en-US" dirty="0"/>
              <a:t>How was the integration of GIFT and CTAT accomplished?</a:t>
            </a:r>
          </a:p>
          <a:p>
            <a:r>
              <a:rPr lang="en-US" dirty="0"/>
              <a:t>What are the contributions?</a:t>
            </a:r>
          </a:p>
          <a:p>
            <a:r>
              <a:rPr lang="en-US" dirty="0"/>
              <a:t>What limitations and interesting possibilities for future work remain?</a:t>
            </a:r>
          </a:p>
        </p:txBody>
      </p:sp>
      <p:sp>
        <p:nvSpPr>
          <p:cNvPr id="4" name="Footer Placeholder 3">
            <a:extLst>
              <a:ext uri="{FF2B5EF4-FFF2-40B4-BE49-F238E27FC236}">
                <a16:creationId xmlns:a16="http://schemas.microsoft.com/office/drawing/2014/main" id="{E934D2AA-F614-994D-AF79-D68C6D9302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9A140D-4D5D-FA47-9B41-E7485BD6EBAC}"/>
              </a:ext>
            </a:extLst>
          </p:cNvPr>
          <p:cNvSpPr>
            <a:spLocks noGrp="1"/>
          </p:cNvSpPr>
          <p:nvPr>
            <p:ph type="sldNum" sz="quarter" idx="12"/>
          </p:nvPr>
        </p:nvSpPr>
        <p:spPr/>
        <p:txBody>
          <a:bodyPr/>
          <a:lstStyle/>
          <a:p>
            <a:fld id="{17E276FA-8F89-B34D-A726-BE3FA1F8DD97}" type="slidenum">
              <a:rPr lang="en-US" smtClean="0"/>
              <a:t>3</a:t>
            </a:fld>
            <a:endParaRPr lang="en-US" dirty="0"/>
          </a:p>
        </p:txBody>
      </p:sp>
    </p:spTree>
    <p:extLst>
      <p:ext uri="{BB962C8B-B14F-4D97-AF65-F5344CB8AC3E}">
        <p14:creationId xmlns:p14="http://schemas.microsoft.com/office/powerpoint/2010/main" val="4080367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Content for </a:t>
            </a:r>
            <a:r>
              <a:rPr lang="en-US" i="1" dirty="0" err="1"/>
              <a:t>k</a:t>
            </a:r>
            <a:r>
              <a:rPr lang="en-US" dirty="0" err="1"/>
              <a:t>NN</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382489"/>
            <a:ext cx="8972550" cy="543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81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dirty="0"/>
              <a:t>Survey-only Recall questions</a:t>
            </a:r>
            <a:br>
              <a:rPr lang="en-US" dirty="0"/>
            </a:br>
            <a:r>
              <a:rPr lang="en-US" dirty="0"/>
              <a:t>(Rule &amp; Recall quadrants earlier in week)</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1065"/>
            <a:ext cx="8553450" cy="51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615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04800"/>
            <a:ext cx="8839200" cy="1143000"/>
          </a:xfrm>
        </p:spPr>
        <p:txBody>
          <a:bodyPr>
            <a:normAutofit fontScale="90000"/>
          </a:bodyPr>
          <a:lstStyle/>
          <a:p>
            <a:r>
              <a:rPr lang="en-US" dirty="0"/>
              <a:t>CTAT tutor as Primary Practice application</a:t>
            </a:r>
            <a:br>
              <a:rPr lang="en-US" sz="2400" dirty="0"/>
            </a:br>
            <a:r>
              <a:rPr lang="en-US" sz="2400" dirty="0"/>
              <a:t>Multiple-step practice with learning  algorithms, with feedback and hints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515350" cy="5161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73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452360" cy="1143000"/>
          </a:xfrm>
        </p:spPr>
        <p:txBody>
          <a:bodyPr>
            <a:normAutofit/>
          </a:bodyPr>
          <a:lstStyle/>
          <a:p>
            <a:r>
              <a:rPr lang="en-US" dirty="0"/>
              <a:t>LTI Practice application reports concept-specific levels for remediation (new)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295400"/>
            <a:ext cx="8705850" cy="543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304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172960" cy="1143000"/>
          </a:xfrm>
        </p:spPr>
        <p:txBody>
          <a:bodyPr>
            <a:normAutofit/>
          </a:bodyPr>
          <a:lstStyle/>
          <a:p>
            <a:r>
              <a:rPr lang="en-US" dirty="0"/>
              <a:t>Different Remedial Example slides on </a:t>
            </a:r>
            <a:r>
              <a:rPr lang="en-US" i="1" dirty="0" err="1"/>
              <a:t>k</a:t>
            </a:r>
            <a:r>
              <a:rPr lang="en-US" dirty="0" err="1"/>
              <a:t>NN</a:t>
            </a:r>
            <a:r>
              <a:rPr lang="en-US" dirty="0"/>
              <a:t> only (since </a:t>
            </a:r>
            <a:r>
              <a:rPr lang="en-US" i="1" dirty="0" err="1"/>
              <a:t>k</a:t>
            </a:r>
            <a:r>
              <a:rPr lang="en-US" dirty="0" err="1"/>
              <a:t>NN</a:t>
            </a:r>
            <a:r>
              <a:rPr lang="en-US" dirty="0"/>
              <a:t> level still Novice)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13754"/>
            <a:ext cx="8763000" cy="547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335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a:t>
            </a:r>
            <a:r>
              <a:rPr lang="en-US" baseline="30000" dirty="0"/>
              <a:t>nd</a:t>
            </a:r>
            <a:r>
              <a:rPr lang="en-US" dirty="0"/>
              <a:t> CTAT tutor as secondary Practice app</a:t>
            </a:r>
            <a:br>
              <a:rPr lang="en-US" sz="2400" dirty="0"/>
            </a:br>
            <a:r>
              <a:rPr lang="en-US" sz="2400" dirty="0"/>
              <a:t>(but currently each Practice app must cover all concepts)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590901"/>
            <a:ext cx="7391400" cy="518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172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t>Return to Example if student still Novice after Practice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99" y="1371600"/>
            <a:ext cx="7760802"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178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Return to Practice App (CTAT) to complete training on concept still at Novice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86524"/>
            <a:ext cx="7467600" cy="524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310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3"/>
            <a:ext cx="7066080" cy="680438"/>
          </a:xfrm>
        </p:spPr>
        <p:txBody>
          <a:bodyPr>
            <a:normAutofit/>
          </a:bodyPr>
          <a:lstStyle/>
          <a:p>
            <a:r>
              <a:rPr lang="en-US" dirty="0"/>
              <a:t>A  Tale of Two Student Models?</a:t>
            </a:r>
          </a:p>
        </p:txBody>
      </p:sp>
      <p:sp>
        <p:nvSpPr>
          <p:cNvPr id="3" name="Content Placeholder 2"/>
          <p:cNvSpPr>
            <a:spLocks noGrp="1"/>
          </p:cNvSpPr>
          <p:nvPr>
            <p:ph idx="1"/>
          </p:nvPr>
        </p:nvSpPr>
        <p:spPr>
          <a:xfrm>
            <a:off x="203200" y="1181649"/>
            <a:ext cx="6832600" cy="5219151"/>
          </a:xfrm>
        </p:spPr>
        <p:txBody>
          <a:bodyPr>
            <a:normAutofit fontScale="85000" lnSpcReduction="20000"/>
          </a:bodyPr>
          <a:lstStyle/>
          <a:p>
            <a:r>
              <a:rPr lang="en-US" dirty="0">
                <a:solidFill>
                  <a:schemeClr val="accent1"/>
                </a:solidFill>
              </a:rPr>
              <a:t>GIFT’s Student Model (partial description)</a:t>
            </a:r>
          </a:p>
          <a:p>
            <a:pPr lvl="1"/>
            <a:r>
              <a:rPr lang="en-US" dirty="0"/>
              <a:t>Cognitive Knowledge (Novice; Journeyman; Expert)</a:t>
            </a:r>
          </a:p>
          <a:p>
            <a:pPr lvl="1"/>
            <a:r>
              <a:rPr lang="en-US" dirty="0"/>
              <a:t>Cognitive Skill (Novice; Journeyman; Expert)</a:t>
            </a:r>
          </a:p>
          <a:p>
            <a:pPr lvl="2"/>
            <a:r>
              <a:rPr lang="en-US" dirty="0"/>
              <a:t>Used to differentiate ‘knowledge’ from ability to execute</a:t>
            </a:r>
          </a:p>
          <a:p>
            <a:pPr lvl="2"/>
            <a:r>
              <a:rPr lang="en-US" dirty="0"/>
              <a:t>Aligns with Knowledge/Skills/Abilities (KSAs), makes competency badging within a domain more granular</a:t>
            </a:r>
          </a:p>
          <a:p>
            <a:endParaRPr lang="en-US" dirty="0"/>
          </a:p>
          <a:p>
            <a:r>
              <a:rPr lang="en-US" dirty="0">
                <a:solidFill>
                  <a:schemeClr val="accent1"/>
                </a:solidFill>
              </a:rPr>
              <a:t>CTAT’s Student Model</a:t>
            </a:r>
          </a:p>
          <a:p>
            <a:pPr lvl="1"/>
            <a:r>
              <a:rPr lang="en-US" dirty="0"/>
              <a:t>Models procedural knowledge</a:t>
            </a:r>
          </a:p>
          <a:p>
            <a:pPr lvl="1"/>
            <a:r>
              <a:rPr lang="en-US" dirty="0"/>
              <a:t>Overall competence is decomposed into smaller “knowledge components” – atoms of skills</a:t>
            </a:r>
          </a:p>
          <a:p>
            <a:pPr lvl="1"/>
            <a:r>
              <a:rPr lang="en-US" dirty="0"/>
              <a:t>Has roots in ACT-R and cognitive theory, as well as in a  great deal of recent EDM work</a:t>
            </a:r>
          </a:p>
          <a:p>
            <a:pPr lvl="1"/>
            <a:r>
              <a:rPr lang="en-US" dirty="0"/>
              <a:t>Bayesian Knowledge Tracing (BKT) computes an up-to-date probability of knowledge for each KC, based on student performance</a:t>
            </a:r>
          </a:p>
          <a:p>
            <a:pPr marL="228600" lvl="1" indent="0">
              <a:buNone/>
            </a:pPr>
            <a:endParaRPr lang="en-US" dirty="0"/>
          </a:p>
        </p:txBody>
      </p:sp>
      <p:grpSp>
        <p:nvGrpSpPr>
          <p:cNvPr id="8" name="Group 7">
            <a:extLst>
              <a:ext uri="{FF2B5EF4-FFF2-40B4-BE49-F238E27FC236}">
                <a16:creationId xmlns:a16="http://schemas.microsoft.com/office/drawing/2014/main" id="{EE13DF33-3680-7E45-9F74-04DCE6C67563}"/>
              </a:ext>
            </a:extLst>
          </p:cNvPr>
          <p:cNvGrpSpPr/>
          <p:nvPr/>
        </p:nvGrpSpPr>
        <p:grpSpPr>
          <a:xfrm>
            <a:off x="4527550" y="1536700"/>
            <a:ext cx="4489450" cy="3172778"/>
            <a:chOff x="4527550" y="1536700"/>
            <a:chExt cx="4489450" cy="3172778"/>
          </a:xfrm>
        </p:grpSpPr>
        <p:sp>
          <p:nvSpPr>
            <p:cNvPr id="4" name="Arc 3">
              <a:extLst>
                <a:ext uri="{FF2B5EF4-FFF2-40B4-BE49-F238E27FC236}">
                  <a16:creationId xmlns:a16="http://schemas.microsoft.com/office/drawing/2014/main" id="{B86F6931-BE0D-9E40-87F7-7166A4EEA8BB}"/>
                </a:ext>
              </a:extLst>
            </p:cNvPr>
            <p:cNvSpPr/>
            <p:nvPr/>
          </p:nvSpPr>
          <p:spPr>
            <a:xfrm>
              <a:off x="4527550" y="1536700"/>
              <a:ext cx="1460500" cy="3070754"/>
            </a:xfrm>
            <a:prstGeom prst="arc">
              <a:avLst>
                <a:gd name="adj1" fmla="val 84865"/>
                <a:gd name="adj2" fmla="val 5435954"/>
              </a:avLst>
            </a:prstGeom>
            <a:ln w="31750">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B3C371F-3669-DC42-8043-94239A9422A8}"/>
                </a:ext>
              </a:extLst>
            </p:cNvPr>
            <p:cNvSpPr txBox="1"/>
            <p:nvPr/>
          </p:nvSpPr>
          <p:spPr>
            <a:xfrm>
              <a:off x="6381750" y="3232150"/>
              <a:ext cx="2635250" cy="1477328"/>
            </a:xfrm>
            <a:prstGeom prst="rect">
              <a:avLst/>
            </a:prstGeom>
            <a:noFill/>
          </p:spPr>
          <p:txBody>
            <a:bodyPr wrap="square" rtlCol="0">
              <a:spAutoFit/>
            </a:bodyPr>
            <a:lstStyle/>
            <a:p>
              <a:r>
                <a:rPr lang="en-US" b="1" dirty="0">
                  <a:solidFill>
                    <a:schemeClr val="accent1"/>
                  </a:solidFill>
                  <a:latin typeface="Helvetica" pitchFamily="2" charset="0"/>
                </a:rPr>
                <a:t>Similar! </a:t>
              </a:r>
              <a:r>
                <a:rPr lang="en-US" dirty="0">
                  <a:solidFill>
                    <a:schemeClr val="accent1"/>
                  </a:solidFill>
                  <a:latin typeface="Helvetica" pitchFamily="2" charset="0"/>
                </a:rPr>
                <a:t>Student models of both GIFT and CTAT have small pieces of “how to” knowledge</a:t>
              </a:r>
            </a:p>
          </p:txBody>
        </p:sp>
      </p:grpSp>
      <p:grpSp>
        <p:nvGrpSpPr>
          <p:cNvPr id="9" name="Group 8">
            <a:extLst>
              <a:ext uri="{FF2B5EF4-FFF2-40B4-BE49-F238E27FC236}">
                <a16:creationId xmlns:a16="http://schemas.microsoft.com/office/drawing/2014/main" id="{EFA5ACF0-0A58-B048-ABB1-8B08C58E3C8D}"/>
              </a:ext>
            </a:extLst>
          </p:cNvPr>
          <p:cNvGrpSpPr/>
          <p:nvPr/>
        </p:nvGrpSpPr>
        <p:grpSpPr>
          <a:xfrm>
            <a:off x="4356100" y="1445154"/>
            <a:ext cx="4787900" cy="4142846"/>
            <a:chOff x="4356100" y="1445154"/>
            <a:chExt cx="4787900" cy="4142846"/>
          </a:xfrm>
        </p:grpSpPr>
        <p:sp>
          <p:nvSpPr>
            <p:cNvPr id="6" name="Arc 5">
              <a:extLst>
                <a:ext uri="{FF2B5EF4-FFF2-40B4-BE49-F238E27FC236}">
                  <a16:creationId xmlns:a16="http://schemas.microsoft.com/office/drawing/2014/main" id="{0B3E4B09-B8E4-9D48-9044-46CC2B7BFFF4}"/>
                </a:ext>
              </a:extLst>
            </p:cNvPr>
            <p:cNvSpPr/>
            <p:nvPr/>
          </p:nvSpPr>
          <p:spPr>
            <a:xfrm>
              <a:off x="4356100" y="1968500"/>
              <a:ext cx="2413000" cy="3619500"/>
            </a:xfrm>
            <a:prstGeom prst="arc">
              <a:avLst>
                <a:gd name="adj1" fmla="val 16190681"/>
                <a:gd name="adj2" fmla="val 4163815"/>
              </a:avLst>
            </a:prstGeom>
            <a:ln w="31750">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16F5194-AE48-8E4A-9602-5B1F1AF7E35F}"/>
                </a:ext>
              </a:extLst>
            </p:cNvPr>
            <p:cNvSpPr txBox="1"/>
            <p:nvPr/>
          </p:nvSpPr>
          <p:spPr>
            <a:xfrm>
              <a:off x="6877050" y="1445154"/>
              <a:ext cx="2266950" cy="1477328"/>
            </a:xfrm>
            <a:prstGeom prst="rect">
              <a:avLst/>
            </a:prstGeom>
            <a:noFill/>
          </p:spPr>
          <p:txBody>
            <a:bodyPr wrap="square" rtlCol="0">
              <a:spAutoFit/>
            </a:bodyPr>
            <a:lstStyle/>
            <a:p>
              <a:r>
                <a:rPr lang="en-US" b="1" dirty="0">
                  <a:solidFill>
                    <a:schemeClr val="accent1"/>
                  </a:solidFill>
                  <a:latin typeface="Helvetica" pitchFamily="2" charset="0"/>
                </a:rPr>
                <a:t>Not similar, but maybe compatible! </a:t>
              </a:r>
              <a:r>
                <a:rPr lang="en-US" dirty="0">
                  <a:solidFill>
                    <a:schemeClr val="accent1"/>
                  </a:solidFill>
                  <a:latin typeface="Helvetica" pitchFamily="2" charset="0"/>
                </a:rPr>
                <a:t>Broad competence categories v. probabilities</a:t>
              </a:r>
            </a:p>
          </p:txBody>
        </p:sp>
      </p:grpSp>
    </p:spTree>
    <p:extLst>
      <p:ext uri="{BB962C8B-B14F-4D97-AF65-F5344CB8AC3E}">
        <p14:creationId xmlns:p14="http://schemas.microsoft.com/office/powerpoint/2010/main" val="11300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5729-B6C7-AB4A-AB9C-A797B6F6D819}"/>
              </a:ext>
            </a:extLst>
          </p:cNvPr>
          <p:cNvSpPr>
            <a:spLocks noGrp="1"/>
          </p:cNvSpPr>
          <p:nvPr>
            <p:ph type="title"/>
          </p:nvPr>
        </p:nvSpPr>
        <p:spPr>
          <a:xfrm>
            <a:off x="465996" y="137682"/>
            <a:ext cx="7066080" cy="990107"/>
          </a:xfrm>
        </p:spPr>
        <p:txBody>
          <a:bodyPr/>
          <a:lstStyle/>
          <a:p>
            <a:r>
              <a:rPr lang="en-US" dirty="0"/>
              <a:t>Mapping</a:t>
            </a:r>
          </a:p>
        </p:txBody>
      </p:sp>
      <p:sp>
        <p:nvSpPr>
          <p:cNvPr id="3" name="Content Placeholder 2">
            <a:extLst>
              <a:ext uri="{FF2B5EF4-FFF2-40B4-BE49-F238E27FC236}">
                <a16:creationId xmlns:a16="http://schemas.microsoft.com/office/drawing/2014/main" id="{DAFD85A5-4523-1449-B6F4-B747F871B8E3}"/>
              </a:ext>
            </a:extLst>
          </p:cNvPr>
          <p:cNvSpPr>
            <a:spLocks noGrp="1"/>
          </p:cNvSpPr>
          <p:nvPr>
            <p:ph idx="1"/>
          </p:nvPr>
        </p:nvSpPr>
        <p:spPr>
          <a:xfrm>
            <a:off x="465996" y="1488067"/>
            <a:ext cx="7711751" cy="4379976"/>
          </a:xfrm>
        </p:spPr>
        <p:txBody>
          <a:bodyPr/>
          <a:lstStyle/>
          <a:p>
            <a:r>
              <a:rPr lang="en-US" dirty="0"/>
              <a:t>Can map 1:1 between GIFT Cognitive Skills and CTAT knowledge components</a:t>
            </a:r>
          </a:p>
        </p:txBody>
      </p:sp>
      <p:sp>
        <p:nvSpPr>
          <p:cNvPr id="4" name="Footer Placeholder 3">
            <a:extLst>
              <a:ext uri="{FF2B5EF4-FFF2-40B4-BE49-F238E27FC236}">
                <a16:creationId xmlns:a16="http://schemas.microsoft.com/office/drawing/2014/main" id="{1341EF3E-9DDB-9143-AA5F-0803D4429F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6CA4405-BC05-9A4B-895E-9D30350E7E87}"/>
              </a:ext>
            </a:extLst>
          </p:cNvPr>
          <p:cNvSpPr>
            <a:spLocks noGrp="1"/>
          </p:cNvSpPr>
          <p:nvPr>
            <p:ph type="sldNum" sz="quarter" idx="12"/>
          </p:nvPr>
        </p:nvSpPr>
        <p:spPr/>
        <p:txBody>
          <a:bodyPr/>
          <a:lstStyle/>
          <a:p>
            <a:fld id="{17E276FA-8F89-B34D-A726-BE3FA1F8DD97}" type="slidenum">
              <a:rPr lang="en-US" smtClean="0"/>
              <a:t>39</a:t>
            </a:fld>
            <a:endParaRPr lang="en-US" dirty="0"/>
          </a:p>
        </p:txBody>
      </p:sp>
      <p:pic>
        <p:nvPicPr>
          <p:cNvPr id="6" name="Picture 2">
            <a:extLst>
              <a:ext uri="{FF2B5EF4-FFF2-40B4-BE49-F238E27FC236}">
                <a16:creationId xmlns:a16="http://schemas.microsoft.com/office/drawing/2014/main" id="{32E211E9-C594-6942-B0F6-25EBAA244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06" r="7797" b="3412"/>
          <a:stretch/>
        </p:blipFill>
        <p:spPr bwMode="auto">
          <a:xfrm>
            <a:off x="457201" y="2706812"/>
            <a:ext cx="4800599" cy="369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09497547-E64A-A249-BBBC-6FFF9E7AACF4}"/>
              </a:ext>
            </a:extLst>
          </p:cNvPr>
          <p:cNvSpPr txBox="1">
            <a:spLocks/>
          </p:cNvSpPr>
          <p:nvPr/>
        </p:nvSpPr>
        <p:spPr>
          <a:xfrm>
            <a:off x="5601407" y="2706812"/>
            <a:ext cx="3359713" cy="4379976"/>
          </a:xfrm>
          <a:prstGeom prst="rect">
            <a:avLst/>
          </a:prstGeom>
        </p:spPr>
        <p:txBody>
          <a:bodyPr vert="horz" lIns="0" tIns="0" rIns="0" bIns="45720" rtlCol="0" anchor="t" anchorCtr="0">
            <a:noAutofit/>
          </a:bodyPr>
          <a:lstStyle>
            <a:lvl1pPr marL="228600" indent="-228600" algn="l" defTabSz="457200" rtl="0" eaLnBrk="1" latinLnBrk="0" hangingPunct="1">
              <a:lnSpc>
                <a:spcPct val="100000"/>
              </a:lnSpc>
              <a:spcBef>
                <a:spcPts val="0"/>
              </a:spcBef>
              <a:spcAft>
                <a:spcPts val="800"/>
              </a:spcAft>
              <a:buClr>
                <a:schemeClr val="accent3"/>
              </a:buClr>
              <a:buFont typeface="Arial"/>
              <a:buChar char="•"/>
              <a:defRPr sz="2800" b="0" i="0" kern="1200" baseline="0">
                <a:solidFill>
                  <a:schemeClr val="accent3"/>
                </a:solidFill>
                <a:latin typeface="Helvetica"/>
                <a:ea typeface="+mn-ea"/>
                <a:cs typeface="Helvetica"/>
              </a:defRPr>
            </a:lvl1pPr>
            <a:lvl2pPr marL="457200" indent="-228600" algn="l" defTabSz="457200" rtl="0" eaLnBrk="1" latinLnBrk="0" hangingPunct="1">
              <a:lnSpc>
                <a:spcPct val="100000"/>
              </a:lnSpc>
              <a:spcBef>
                <a:spcPts val="0"/>
              </a:spcBef>
              <a:spcAft>
                <a:spcPts val="800"/>
              </a:spcAft>
              <a:buClr>
                <a:schemeClr val="accent2"/>
              </a:buClr>
              <a:buSzPct val="115000"/>
              <a:buFont typeface="Arial"/>
              <a:buChar char="•"/>
              <a:defRPr sz="2200" b="0" i="0" kern="1200" baseline="0">
                <a:solidFill>
                  <a:schemeClr val="accent3"/>
                </a:solidFill>
                <a:latin typeface="Helvetica"/>
                <a:ea typeface="+mn-ea"/>
                <a:cs typeface="Helvetica"/>
              </a:defRPr>
            </a:lvl2pPr>
            <a:lvl3pPr marL="6858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3pPr>
            <a:lvl4pPr marL="9144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4pPr>
            <a:lvl5pPr marL="11430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Translate CTAT </a:t>
            </a:r>
            <a:r>
              <a:rPr lang="en-US" sz="2400" dirty="0" err="1"/>
              <a:t>p</a:t>
            </a:r>
            <a:r>
              <a:rPr lang="en-US" sz="2400" baseline="-25000" dirty="0" err="1"/>
              <a:t>Know</a:t>
            </a:r>
            <a:r>
              <a:rPr lang="en-US" sz="2400" dirty="0"/>
              <a:t> to GIFT expertise level </a:t>
            </a:r>
          </a:p>
          <a:p>
            <a:pPr marL="228600" lvl="1" indent="0">
              <a:buNone/>
            </a:pPr>
            <a:r>
              <a:rPr lang="en-US" sz="1800" dirty="0" err="1"/>
              <a:t>p</a:t>
            </a:r>
            <a:r>
              <a:rPr lang="en-US" sz="1800" baseline="-25000" dirty="0" err="1"/>
              <a:t>Know</a:t>
            </a:r>
            <a:r>
              <a:rPr lang="en-US" sz="1800" dirty="0"/>
              <a:t> &lt; 0.95: Novice</a:t>
            </a:r>
          </a:p>
          <a:p>
            <a:pPr marL="228600" lvl="1" indent="0">
              <a:buNone/>
            </a:pPr>
            <a:r>
              <a:rPr lang="en-US" sz="1800" dirty="0" err="1"/>
              <a:t>p</a:t>
            </a:r>
            <a:r>
              <a:rPr lang="en-US" sz="1800" baseline="-25000" dirty="0" err="1"/>
              <a:t>Know</a:t>
            </a:r>
            <a:r>
              <a:rPr lang="en-US" sz="1800" dirty="0"/>
              <a:t> &gt; 0.95: Expert</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31734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E310-026B-7A4F-96AA-90F8B9762F19}"/>
              </a:ext>
            </a:extLst>
          </p:cNvPr>
          <p:cNvSpPr>
            <a:spLocks noGrp="1"/>
          </p:cNvSpPr>
          <p:nvPr>
            <p:ph type="title"/>
          </p:nvPr>
        </p:nvSpPr>
        <p:spPr/>
        <p:txBody>
          <a:bodyPr/>
          <a:lstStyle/>
          <a:p>
            <a:r>
              <a:rPr lang="en-US" dirty="0"/>
              <a:t>Advantages of Integrating ITSs</a:t>
            </a:r>
          </a:p>
        </p:txBody>
      </p:sp>
      <p:sp>
        <p:nvSpPr>
          <p:cNvPr id="3" name="Content Placeholder 2">
            <a:extLst>
              <a:ext uri="{FF2B5EF4-FFF2-40B4-BE49-F238E27FC236}">
                <a16:creationId xmlns:a16="http://schemas.microsoft.com/office/drawing/2014/main" id="{A379C0CF-967E-B04C-BA95-A7DF424B5637}"/>
              </a:ext>
            </a:extLst>
          </p:cNvPr>
          <p:cNvSpPr>
            <a:spLocks noGrp="1"/>
          </p:cNvSpPr>
          <p:nvPr>
            <p:ph idx="1"/>
          </p:nvPr>
        </p:nvSpPr>
        <p:spPr/>
        <p:txBody>
          <a:bodyPr/>
          <a:lstStyle/>
          <a:p>
            <a:r>
              <a:rPr lang="en-US" dirty="0"/>
              <a:t>ITSs are complex creatures, with different characters and strengths</a:t>
            </a:r>
          </a:p>
          <a:p>
            <a:pPr>
              <a:spcBef>
                <a:spcPts val="1200"/>
              </a:spcBef>
            </a:pPr>
            <a:r>
              <a:rPr lang="en-US" dirty="0"/>
              <a:t>So, combining them could potentially lead to</a:t>
            </a:r>
          </a:p>
          <a:p>
            <a:pPr lvl="1"/>
            <a:r>
              <a:rPr lang="en-US" dirty="0"/>
              <a:t>More sophisticated tutors</a:t>
            </a:r>
          </a:p>
          <a:p>
            <a:pPr lvl="1"/>
            <a:r>
              <a:rPr lang="en-US" dirty="0"/>
              <a:t>More adaptive tutoring behaviors</a:t>
            </a:r>
          </a:p>
          <a:p>
            <a:pPr lvl="1"/>
            <a:r>
              <a:rPr lang="en-US" dirty="0"/>
              <a:t>More efficient authoring</a:t>
            </a:r>
          </a:p>
          <a:p>
            <a:pPr>
              <a:spcBef>
                <a:spcPts val="400"/>
              </a:spcBef>
            </a:pPr>
            <a:r>
              <a:rPr lang="en-US" dirty="0"/>
              <a:t>Substantial set of potential advantages</a:t>
            </a:r>
          </a:p>
          <a:p>
            <a:endParaRPr lang="en-US" dirty="0"/>
          </a:p>
        </p:txBody>
      </p:sp>
      <p:sp>
        <p:nvSpPr>
          <p:cNvPr id="4" name="Footer Placeholder 3">
            <a:extLst>
              <a:ext uri="{FF2B5EF4-FFF2-40B4-BE49-F238E27FC236}">
                <a16:creationId xmlns:a16="http://schemas.microsoft.com/office/drawing/2014/main" id="{D00C12F9-0EB8-6945-9262-05F1424B52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789B411-FF5C-7745-8A36-03156DEABCC6}"/>
              </a:ext>
            </a:extLst>
          </p:cNvPr>
          <p:cNvSpPr>
            <a:spLocks noGrp="1"/>
          </p:cNvSpPr>
          <p:nvPr>
            <p:ph type="sldNum" sz="quarter" idx="12"/>
          </p:nvPr>
        </p:nvSpPr>
        <p:spPr/>
        <p:txBody>
          <a:bodyPr/>
          <a:lstStyle/>
          <a:p>
            <a:fld id="{17E276FA-8F89-B34D-A726-BE3FA1F8DD97}" type="slidenum">
              <a:rPr lang="en-US" smtClean="0"/>
              <a:t>4</a:t>
            </a:fld>
            <a:endParaRPr lang="en-US" dirty="0"/>
          </a:p>
        </p:txBody>
      </p:sp>
    </p:spTree>
    <p:extLst>
      <p:ext uri="{BB962C8B-B14F-4D97-AF65-F5344CB8AC3E}">
        <p14:creationId xmlns:p14="http://schemas.microsoft.com/office/powerpoint/2010/main" val="3870981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756638"/>
          </a:xfrm>
        </p:spPr>
        <p:txBody>
          <a:bodyPr/>
          <a:lstStyle/>
          <a:p>
            <a:r>
              <a:rPr lang="en-US" dirty="0"/>
              <a:t>Technical Integration</a:t>
            </a:r>
          </a:p>
        </p:txBody>
      </p:sp>
      <p:sp>
        <p:nvSpPr>
          <p:cNvPr id="4" name="Footer Placeholder 3"/>
          <p:cNvSpPr>
            <a:spLocks noGrp="1"/>
          </p:cNvSpPr>
          <p:nvPr>
            <p:ph type="ftr" sz="quarter" idx="11"/>
          </p:nvPr>
        </p:nvSpPr>
        <p:spPr/>
        <p:txBody>
          <a:bodyPr/>
          <a:lstStyle/>
          <a:p>
            <a:r>
              <a:rPr lang="en-US"/>
              <a:t>Integrating edX,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40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1487329"/>
            <a:ext cx="8629650" cy="3883342"/>
          </a:xfrm>
          <a:prstGeom prst="rect">
            <a:avLst/>
          </a:prstGeom>
        </p:spPr>
      </p:pic>
    </p:spTree>
    <p:extLst>
      <p:ext uri="{BB962C8B-B14F-4D97-AF65-F5344CB8AC3E}">
        <p14:creationId xmlns:p14="http://schemas.microsoft.com/office/powerpoint/2010/main" val="2107811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96" y="310162"/>
            <a:ext cx="7157548" cy="699931"/>
          </a:xfrm>
        </p:spPr>
        <p:txBody>
          <a:bodyPr/>
          <a:lstStyle/>
          <a:p>
            <a:r>
              <a:rPr lang="en-US" dirty="0"/>
              <a:t>Technical Integration: LTI </a:t>
            </a:r>
            <a:r>
              <a:rPr lang="en-US" dirty="0" err="1"/>
              <a:t>replaceResult</a:t>
            </a:r>
            <a:endParaRPr lang="en-US" dirty="0"/>
          </a:p>
        </p:txBody>
      </p:sp>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41</a:t>
            </a:fld>
            <a:endParaRPr lang="en-US" dirty="0"/>
          </a:p>
        </p:txBody>
      </p:sp>
      <p:sp>
        <p:nvSpPr>
          <p:cNvPr id="7" name="TextBox 6"/>
          <p:cNvSpPr txBox="1"/>
          <p:nvPr/>
        </p:nvSpPr>
        <p:spPr>
          <a:xfrm>
            <a:off x="244525" y="2360468"/>
            <a:ext cx="3200400" cy="369332"/>
          </a:xfrm>
          <a:prstGeom prst="rect">
            <a:avLst/>
          </a:prstGeom>
          <a:noFill/>
        </p:spPr>
        <p:txBody>
          <a:bodyPr wrap="square" rtlCol="0">
            <a:spAutoFit/>
          </a:bodyPr>
          <a:lstStyle/>
          <a:p>
            <a:pPr algn="ctr"/>
            <a:r>
              <a:rPr lang="en-US" u="sng" dirty="0"/>
              <a:t>LTI Tool Consumer (GIFT)</a:t>
            </a:r>
          </a:p>
        </p:txBody>
      </p:sp>
      <p:sp>
        <p:nvSpPr>
          <p:cNvPr id="8" name="TextBox 7"/>
          <p:cNvSpPr txBox="1"/>
          <p:nvPr/>
        </p:nvSpPr>
        <p:spPr>
          <a:xfrm>
            <a:off x="3090394" y="2360468"/>
            <a:ext cx="3618756" cy="369332"/>
          </a:xfrm>
          <a:prstGeom prst="rect">
            <a:avLst/>
          </a:prstGeom>
          <a:noFill/>
        </p:spPr>
        <p:txBody>
          <a:bodyPr wrap="square" rtlCol="0">
            <a:spAutoFit/>
          </a:bodyPr>
          <a:lstStyle/>
          <a:p>
            <a:pPr algn="ctr"/>
            <a:r>
              <a:rPr lang="en-US" u="sng" dirty="0"/>
              <a:t>LTI Tool Provider (</a:t>
            </a:r>
            <a:r>
              <a:rPr lang="en-US" u="sng" dirty="0" err="1"/>
              <a:t>Tutorshop</a:t>
            </a:r>
            <a:r>
              <a:rPr lang="en-US" u="sng" dirty="0"/>
              <a:t>)</a:t>
            </a:r>
          </a:p>
        </p:txBody>
      </p:sp>
      <p:sp>
        <p:nvSpPr>
          <p:cNvPr id="10" name="TextBox 9"/>
          <p:cNvSpPr txBox="1"/>
          <p:nvPr/>
        </p:nvSpPr>
        <p:spPr>
          <a:xfrm>
            <a:off x="6579781" y="2360468"/>
            <a:ext cx="2087525" cy="369332"/>
          </a:xfrm>
          <a:prstGeom prst="rect">
            <a:avLst/>
          </a:prstGeom>
          <a:noFill/>
        </p:spPr>
        <p:txBody>
          <a:bodyPr wrap="square" rtlCol="0">
            <a:spAutoFit/>
          </a:bodyPr>
          <a:lstStyle/>
          <a:p>
            <a:pPr algn="ctr"/>
            <a:r>
              <a:rPr lang="en-US" u="sng" dirty="0"/>
              <a:t>CTAT in browser</a:t>
            </a:r>
          </a:p>
        </p:txBody>
      </p:sp>
      <p:sp>
        <p:nvSpPr>
          <p:cNvPr id="11" name="TextBox 10"/>
          <p:cNvSpPr txBox="1"/>
          <p:nvPr/>
        </p:nvSpPr>
        <p:spPr>
          <a:xfrm>
            <a:off x="465996" y="2955891"/>
            <a:ext cx="2489855" cy="307777"/>
          </a:xfrm>
          <a:prstGeom prst="rect">
            <a:avLst/>
          </a:prstGeom>
          <a:noFill/>
        </p:spPr>
        <p:txBody>
          <a:bodyPr wrap="square" rtlCol="0">
            <a:spAutoFit/>
          </a:bodyPr>
          <a:lstStyle/>
          <a:p>
            <a:pPr algn="r"/>
            <a:r>
              <a:rPr lang="en-US" sz="1400" dirty="0"/>
              <a:t>launch request with </a:t>
            </a:r>
            <a:r>
              <a:rPr lang="en-US" sz="1400" i="1" dirty="0" err="1"/>
              <a:t>sourcedid</a:t>
            </a:r>
            <a:endParaRPr lang="en-US" sz="1400" i="1" dirty="0"/>
          </a:p>
        </p:txBody>
      </p:sp>
      <p:sp>
        <p:nvSpPr>
          <p:cNvPr id="12" name="TextBox 11"/>
          <p:cNvSpPr txBox="1"/>
          <p:nvPr/>
        </p:nvSpPr>
        <p:spPr>
          <a:xfrm>
            <a:off x="3307834" y="3130237"/>
            <a:ext cx="2518808" cy="523220"/>
          </a:xfrm>
          <a:prstGeom prst="rect">
            <a:avLst/>
          </a:prstGeom>
          <a:noFill/>
        </p:spPr>
        <p:txBody>
          <a:bodyPr wrap="square" rtlCol="0">
            <a:spAutoFit/>
          </a:bodyPr>
          <a:lstStyle/>
          <a:p>
            <a:pPr algn="ctr"/>
            <a:r>
              <a:rPr lang="en-US" sz="1400" dirty="0"/>
              <a:t>Tutor content with 1 knowledge component per concept</a:t>
            </a:r>
          </a:p>
        </p:txBody>
      </p:sp>
      <p:sp>
        <p:nvSpPr>
          <p:cNvPr id="13" name="TextBox 12"/>
          <p:cNvSpPr txBox="1"/>
          <p:nvPr/>
        </p:nvSpPr>
        <p:spPr>
          <a:xfrm>
            <a:off x="6494716" y="3476485"/>
            <a:ext cx="2365985" cy="307777"/>
          </a:xfrm>
          <a:prstGeom prst="rect">
            <a:avLst/>
          </a:prstGeom>
          <a:noFill/>
        </p:spPr>
        <p:txBody>
          <a:bodyPr wrap="square" rtlCol="0">
            <a:spAutoFit/>
          </a:bodyPr>
          <a:lstStyle/>
          <a:p>
            <a:r>
              <a:rPr lang="en-US" sz="1400" dirty="0"/>
              <a:t>HTML rendered for student</a:t>
            </a:r>
            <a:endParaRPr lang="en-US" sz="1400" i="1" dirty="0"/>
          </a:p>
        </p:txBody>
      </p:sp>
      <p:cxnSp>
        <p:nvCxnSpPr>
          <p:cNvPr id="15" name="Curved Connector 14"/>
          <p:cNvCxnSpPr>
            <a:stCxn id="11" idx="3"/>
            <a:endCxn id="12" idx="1"/>
          </p:cNvCxnSpPr>
          <p:nvPr/>
        </p:nvCxnSpPr>
        <p:spPr>
          <a:xfrm>
            <a:off x="2955851" y="3109780"/>
            <a:ext cx="351983" cy="28206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12" idx="3"/>
            <a:endCxn id="13" idx="1"/>
          </p:cNvCxnSpPr>
          <p:nvPr/>
        </p:nvCxnSpPr>
        <p:spPr>
          <a:xfrm>
            <a:off x="5826642" y="3391847"/>
            <a:ext cx="668074" cy="23852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4525" y="4213487"/>
            <a:ext cx="2848418" cy="523220"/>
          </a:xfrm>
          <a:prstGeom prst="rect">
            <a:avLst/>
          </a:prstGeom>
          <a:noFill/>
        </p:spPr>
        <p:txBody>
          <a:bodyPr wrap="square" rtlCol="0">
            <a:spAutoFit/>
          </a:bodyPr>
          <a:lstStyle/>
          <a:p>
            <a:pPr algn="r"/>
            <a:r>
              <a:rPr lang="en-US" sz="1400" dirty="0"/>
              <a:t>update skill level for </a:t>
            </a:r>
            <a:r>
              <a:rPr lang="en-US" sz="1400" dirty="0" err="1"/>
              <a:t>Decision_Trees</a:t>
            </a:r>
            <a:r>
              <a:rPr lang="en-US" sz="1400" dirty="0"/>
              <a:t>: still at Novice</a:t>
            </a:r>
            <a:r>
              <a:rPr lang="en-US" sz="1400" i="1" dirty="0"/>
              <a:t> </a:t>
            </a:r>
            <a:r>
              <a:rPr lang="en-US" sz="1400" dirty="0"/>
              <a:t>(range 0-74%)</a:t>
            </a:r>
            <a:endParaRPr lang="en-US" sz="1400" i="1" dirty="0"/>
          </a:p>
        </p:txBody>
      </p:sp>
      <p:sp>
        <p:nvSpPr>
          <p:cNvPr id="23" name="TextBox 22"/>
          <p:cNvSpPr txBox="1"/>
          <p:nvPr/>
        </p:nvSpPr>
        <p:spPr>
          <a:xfrm>
            <a:off x="3444925" y="4015678"/>
            <a:ext cx="2518808" cy="523220"/>
          </a:xfrm>
          <a:prstGeom prst="rect">
            <a:avLst/>
          </a:prstGeom>
          <a:noFill/>
        </p:spPr>
        <p:txBody>
          <a:bodyPr wrap="square" rtlCol="0">
            <a:spAutoFit/>
          </a:bodyPr>
          <a:lstStyle/>
          <a:p>
            <a:pPr algn="ctr"/>
            <a:r>
              <a:rPr lang="en-US" sz="1400" b="1" dirty="0" err="1"/>
              <a:t>replaceResult</a:t>
            </a:r>
            <a:r>
              <a:rPr lang="en-US" sz="1400" dirty="0"/>
              <a:t> score 0.66 for </a:t>
            </a:r>
            <a:r>
              <a:rPr lang="en-US" sz="1400" i="1" dirty="0" err="1"/>
              <a:t>sourcedid</a:t>
            </a:r>
            <a:r>
              <a:rPr lang="en-US" sz="1400" dirty="0" err="1"/>
              <a:t>_Decision_Trees</a:t>
            </a:r>
            <a:endParaRPr lang="en-US" sz="1400" dirty="0"/>
          </a:p>
        </p:txBody>
      </p:sp>
      <p:sp>
        <p:nvSpPr>
          <p:cNvPr id="24" name="TextBox 23"/>
          <p:cNvSpPr txBox="1"/>
          <p:nvPr/>
        </p:nvSpPr>
        <p:spPr>
          <a:xfrm>
            <a:off x="6494717" y="3905133"/>
            <a:ext cx="2365985" cy="523220"/>
          </a:xfrm>
          <a:prstGeom prst="rect">
            <a:avLst/>
          </a:prstGeom>
          <a:noFill/>
        </p:spPr>
        <p:txBody>
          <a:bodyPr wrap="square" rtlCol="0">
            <a:spAutoFit/>
          </a:bodyPr>
          <a:lstStyle/>
          <a:p>
            <a:r>
              <a:rPr lang="en-US" sz="1400" dirty="0"/>
              <a:t>Tutor reports correct step for </a:t>
            </a:r>
            <a:r>
              <a:rPr lang="en-US" sz="1400" dirty="0" err="1"/>
              <a:t>Decision_Trees</a:t>
            </a:r>
            <a:r>
              <a:rPr lang="en-US" sz="1400" dirty="0"/>
              <a:t>, </a:t>
            </a:r>
            <a:r>
              <a:rPr lang="en-US" sz="1400" i="1" dirty="0" err="1"/>
              <a:t>pknown</a:t>
            </a:r>
            <a:r>
              <a:rPr lang="en-US" sz="1400" dirty="0"/>
              <a:t> 66%</a:t>
            </a:r>
            <a:endParaRPr lang="en-US" sz="1400" i="1" dirty="0"/>
          </a:p>
        </p:txBody>
      </p:sp>
      <p:cxnSp>
        <p:nvCxnSpPr>
          <p:cNvPr id="25" name="Curved Connector 24"/>
          <p:cNvCxnSpPr>
            <a:stCxn id="22" idx="3"/>
            <a:endCxn id="23" idx="1"/>
          </p:cNvCxnSpPr>
          <p:nvPr/>
        </p:nvCxnSpPr>
        <p:spPr>
          <a:xfrm flipV="1">
            <a:off x="3092943" y="4277288"/>
            <a:ext cx="351982" cy="197809"/>
          </a:xfrm>
          <a:prstGeom prst="curvedConnector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3" idx="3"/>
            <a:endCxn id="24" idx="1"/>
          </p:cNvCxnSpPr>
          <p:nvPr/>
        </p:nvCxnSpPr>
        <p:spPr>
          <a:xfrm flipV="1">
            <a:off x="5963733" y="4166743"/>
            <a:ext cx="530984" cy="110545"/>
          </a:xfrm>
          <a:prstGeom prst="curvedConnector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65996" y="1127039"/>
            <a:ext cx="8201310" cy="1328569"/>
          </a:xfrm>
          <a:prstGeom prst="rect">
            <a:avLst/>
          </a:prstGeom>
          <a:noFill/>
        </p:spPr>
        <p:txBody>
          <a:bodyPr wrap="square" rtlCol="0">
            <a:spAutoFit/>
          </a:bodyPr>
          <a:lstStyle/>
          <a:p>
            <a:r>
              <a:rPr lang="en-US" u="sng" dirty="0"/>
              <a:t>Configuration</a:t>
            </a:r>
            <a:r>
              <a:rPr lang="en-US" dirty="0"/>
              <a:t>:</a:t>
            </a:r>
          </a:p>
          <a:p>
            <a:pPr marL="285750" indent="-285750">
              <a:buFont typeface="Arial" panose="020B0604020202020204" pitchFamily="34" charset="0"/>
              <a:buChar char="•"/>
            </a:pPr>
            <a:r>
              <a:rPr lang="en-US" dirty="0"/>
              <a:t>GIFT Practice application assessing the concepts </a:t>
            </a:r>
            <a:r>
              <a:rPr lang="en-US" dirty="0" err="1"/>
              <a:t>Decision_Trees</a:t>
            </a:r>
            <a:r>
              <a:rPr lang="en-US" dirty="0"/>
              <a:t>, </a:t>
            </a:r>
            <a:r>
              <a:rPr lang="en-US" i="1" dirty="0" err="1"/>
              <a:t>k</a:t>
            </a:r>
            <a:r>
              <a:rPr lang="en-US" dirty="0" err="1"/>
              <a:t>NN</a:t>
            </a:r>
            <a:endParaRPr lang="en-US" dirty="0"/>
          </a:p>
          <a:p>
            <a:pPr marL="285750" indent="-285750">
              <a:buFont typeface="Arial" panose="020B0604020202020204" pitchFamily="34" charset="0"/>
              <a:buChar char="•"/>
            </a:pPr>
            <a:r>
              <a:rPr lang="en-US" dirty="0"/>
              <a:t>CTAT-</a:t>
            </a:r>
            <a:r>
              <a:rPr lang="en-US" dirty="0" err="1"/>
              <a:t>Tutorshop</a:t>
            </a:r>
            <a:r>
              <a:rPr lang="en-US" dirty="0"/>
              <a:t> problem set with knowledge components </a:t>
            </a:r>
            <a:r>
              <a:rPr lang="en-US" dirty="0" err="1"/>
              <a:t>Decision_Trees</a:t>
            </a:r>
            <a:r>
              <a:rPr lang="en-US" dirty="0"/>
              <a:t>, </a:t>
            </a:r>
            <a:r>
              <a:rPr lang="en-US" i="1" dirty="0" err="1"/>
              <a:t>k</a:t>
            </a:r>
            <a:r>
              <a:rPr lang="en-US" dirty="0" err="1"/>
              <a:t>NN</a:t>
            </a:r>
            <a:endParaRPr lang="en-US" dirty="0"/>
          </a:p>
          <a:p>
            <a:pPr>
              <a:spcBef>
                <a:spcPts val="800"/>
              </a:spcBef>
            </a:pPr>
            <a:r>
              <a:rPr lang="en-US" u="sng" dirty="0"/>
              <a:t>Interaction</a:t>
            </a:r>
            <a:r>
              <a:rPr lang="en-US" dirty="0"/>
              <a:t>:</a:t>
            </a:r>
          </a:p>
        </p:txBody>
      </p:sp>
      <p:sp>
        <p:nvSpPr>
          <p:cNvPr id="32" name="TextBox 31"/>
          <p:cNvSpPr txBox="1"/>
          <p:nvPr/>
        </p:nvSpPr>
        <p:spPr>
          <a:xfrm>
            <a:off x="244525" y="5026136"/>
            <a:ext cx="2848418" cy="523220"/>
          </a:xfrm>
          <a:prstGeom prst="rect">
            <a:avLst/>
          </a:prstGeom>
          <a:noFill/>
        </p:spPr>
        <p:txBody>
          <a:bodyPr wrap="square" rtlCol="0">
            <a:spAutoFit/>
          </a:bodyPr>
          <a:lstStyle/>
          <a:p>
            <a:pPr algn="r"/>
            <a:r>
              <a:rPr lang="en-US" sz="1400" dirty="0"/>
              <a:t>update skill level for </a:t>
            </a:r>
            <a:r>
              <a:rPr lang="en-US" sz="1400" dirty="0" err="1"/>
              <a:t>Decision_Trees</a:t>
            </a:r>
            <a:r>
              <a:rPr lang="en-US" sz="1400" dirty="0"/>
              <a:t>: </a:t>
            </a:r>
            <a:br>
              <a:rPr lang="en-US" sz="1400" dirty="0"/>
            </a:br>
            <a:r>
              <a:rPr lang="en-US" sz="1400" dirty="0"/>
              <a:t>now Journeyman (range 75-94%)</a:t>
            </a:r>
            <a:endParaRPr lang="en-US" sz="1400" i="1" dirty="0"/>
          </a:p>
        </p:txBody>
      </p:sp>
      <p:sp>
        <p:nvSpPr>
          <p:cNvPr id="33" name="TextBox 32"/>
          <p:cNvSpPr txBox="1"/>
          <p:nvPr/>
        </p:nvSpPr>
        <p:spPr>
          <a:xfrm>
            <a:off x="3444925" y="4828327"/>
            <a:ext cx="2518808" cy="523220"/>
          </a:xfrm>
          <a:prstGeom prst="rect">
            <a:avLst/>
          </a:prstGeom>
          <a:noFill/>
        </p:spPr>
        <p:txBody>
          <a:bodyPr wrap="square" rtlCol="0">
            <a:spAutoFit/>
          </a:bodyPr>
          <a:lstStyle/>
          <a:p>
            <a:pPr algn="ctr"/>
            <a:r>
              <a:rPr lang="en-US" sz="1400" b="1" dirty="0" err="1"/>
              <a:t>replaceResult</a:t>
            </a:r>
            <a:r>
              <a:rPr lang="en-US" sz="1400" dirty="0"/>
              <a:t> score 0.89 for </a:t>
            </a:r>
            <a:r>
              <a:rPr lang="en-US" sz="1400" i="1" dirty="0" err="1"/>
              <a:t>sourcedid</a:t>
            </a:r>
            <a:r>
              <a:rPr lang="en-US" sz="1400" dirty="0" err="1"/>
              <a:t>_Decision_Trees</a:t>
            </a:r>
            <a:endParaRPr lang="en-US" sz="1400" dirty="0"/>
          </a:p>
        </p:txBody>
      </p:sp>
      <p:sp>
        <p:nvSpPr>
          <p:cNvPr id="34" name="TextBox 33"/>
          <p:cNvSpPr txBox="1"/>
          <p:nvPr/>
        </p:nvSpPr>
        <p:spPr>
          <a:xfrm>
            <a:off x="6494717" y="4717782"/>
            <a:ext cx="2603746" cy="523220"/>
          </a:xfrm>
          <a:prstGeom prst="rect">
            <a:avLst/>
          </a:prstGeom>
          <a:noFill/>
        </p:spPr>
        <p:txBody>
          <a:bodyPr wrap="square" rtlCol="0">
            <a:spAutoFit/>
          </a:bodyPr>
          <a:lstStyle/>
          <a:p>
            <a:r>
              <a:rPr lang="en-US" sz="1400" dirty="0"/>
              <a:t>Tutor reports 2</a:t>
            </a:r>
            <a:r>
              <a:rPr lang="en-US" sz="1400" baseline="30000" dirty="0"/>
              <a:t>nd</a:t>
            </a:r>
            <a:r>
              <a:rPr lang="en-US" sz="1400" dirty="0"/>
              <a:t> correct step for </a:t>
            </a:r>
            <a:r>
              <a:rPr lang="en-US" sz="1400" dirty="0" err="1"/>
              <a:t>Decision_Trees</a:t>
            </a:r>
            <a:r>
              <a:rPr lang="en-US" sz="1400" dirty="0"/>
              <a:t>, </a:t>
            </a:r>
            <a:r>
              <a:rPr lang="en-US" sz="1400" i="1" dirty="0" err="1"/>
              <a:t>pknown</a:t>
            </a:r>
            <a:r>
              <a:rPr lang="en-US" sz="1400" dirty="0"/>
              <a:t> 89%</a:t>
            </a:r>
            <a:endParaRPr lang="en-US" sz="1400" i="1" dirty="0"/>
          </a:p>
        </p:txBody>
      </p:sp>
      <p:cxnSp>
        <p:nvCxnSpPr>
          <p:cNvPr id="35" name="Curved Connector 34"/>
          <p:cNvCxnSpPr>
            <a:stCxn id="32" idx="3"/>
            <a:endCxn id="33" idx="1"/>
          </p:cNvCxnSpPr>
          <p:nvPr/>
        </p:nvCxnSpPr>
        <p:spPr>
          <a:xfrm flipV="1">
            <a:off x="3092943" y="5089937"/>
            <a:ext cx="351982" cy="197809"/>
          </a:xfrm>
          <a:prstGeom prst="curvedConnector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33" idx="3"/>
            <a:endCxn id="34" idx="1"/>
          </p:cNvCxnSpPr>
          <p:nvPr/>
        </p:nvCxnSpPr>
        <p:spPr>
          <a:xfrm flipV="1">
            <a:off x="5963733" y="4979392"/>
            <a:ext cx="530984" cy="110545"/>
          </a:xfrm>
          <a:prstGeom prst="curvedConnector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498255" y="5359300"/>
            <a:ext cx="2603746" cy="307777"/>
          </a:xfrm>
          <a:prstGeom prst="rect">
            <a:avLst/>
          </a:prstGeom>
          <a:noFill/>
        </p:spPr>
        <p:txBody>
          <a:bodyPr wrap="square" rtlCol="0">
            <a:spAutoFit/>
          </a:bodyPr>
          <a:lstStyle/>
          <a:p>
            <a:r>
              <a:rPr lang="en-US" sz="1400" dirty="0"/>
              <a:t>Student exits tutor</a:t>
            </a:r>
            <a:endParaRPr lang="en-US" sz="1400" i="1" dirty="0"/>
          </a:p>
        </p:txBody>
      </p:sp>
      <p:sp>
        <p:nvSpPr>
          <p:cNvPr id="43" name="TextBox 42"/>
          <p:cNvSpPr txBox="1"/>
          <p:nvPr/>
        </p:nvSpPr>
        <p:spPr>
          <a:xfrm>
            <a:off x="466583" y="5546803"/>
            <a:ext cx="8201310" cy="646331"/>
          </a:xfrm>
          <a:prstGeom prst="rect">
            <a:avLst/>
          </a:prstGeom>
          <a:noFill/>
        </p:spPr>
        <p:txBody>
          <a:bodyPr wrap="square" rtlCol="0">
            <a:spAutoFit/>
          </a:bodyPr>
          <a:lstStyle/>
          <a:p>
            <a:r>
              <a:rPr lang="en-US" u="sng" dirty="0"/>
              <a:t>Result</a:t>
            </a:r>
            <a:r>
              <a:rPr lang="en-US" dirty="0"/>
              <a:t>:</a:t>
            </a:r>
          </a:p>
          <a:p>
            <a:pPr marL="285750" indent="-285750">
              <a:buFont typeface="Arial" panose="020B0604020202020204" pitchFamily="34" charset="0"/>
              <a:buChar char="•"/>
            </a:pPr>
            <a:r>
              <a:rPr lang="en-US" dirty="0"/>
              <a:t>GIFT initiates remediation with Example content on concept </a:t>
            </a:r>
            <a:r>
              <a:rPr lang="en-US" i="1" dirty="0" err="1"/>
              <a:t>k</a:t>
            </a:r>
            <a:r>
              <a:rPr lang="en-US" dirty="0" err="1"/>
              <a:t>NN</a:t>
            </a:r>
            <a:endParaRPr lang="en-US" dirty="0"/>
          </a:p>
        </p:txBody>
      </p:sp>
    </p:spTree>
    <p:extLst>
      <p:ext uri="{BB962C8B-B14F-4D97-AF65-F5344CB8AC3E}">
        <p14:creationId xmlns:p14="http://schemas.microsoft.com/office/powerpoint/2010/main" val="259133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9C0582-91A7-5A48-A08D-24F5B92FB61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F315B37-33C8-CA4D-B848-175929977CCA}"/>
              </a:ext>
            </a:extLst>
          </p:cNvPr>
          <p:cNvSpPr>
            <a:spLocks noGrp="1"/>
          </p:cNvSpPr>
          <p:nvPr>
            <p:ph type="sldNum" sz="quarter" idx="12"/>
          </p:nvPr>
        </p:nvSpPr>
        <p:spPr/>
        <p:txBody>
          <a:bodyPr/>
          <a:lstStyle/>
          <a:p>
            <a:fld id="{17E276FA-8F89-B34D-A726-BE3FA1F8DD97}" type="slidenum">
              <a:rPr lang="en-US" smtClean="0"/>
              <a:t>42</a:t>
            </a:fld>
            <a:endParaRPr lang="en-US" dirty="0"/>
          </a:p>
        </p:txBody>
      </p:sp>
      <p:sp>
        <p:nvSpPr>
          <p:cNvPr id="6" name="Title 5"/>
          <p:cNvSpPr>
            <a:spLocks noGrp="1"/>
          </p:cNvSpPr>
          <p:nvPr>
            <p:ph type="title"/>
          </p:nvPr>
        </p:nvSpPr>
        <p:spPr/>
        <p:txBody>
          <a:bodyPr/>
          <a:lstStyle/>
          <a:p>
            <a:r>
              <a:rPr lang="en-US" dirty="0"/>
              <a:t>News: LTI Advantage released 15 May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411" y="1403991"/>
            <a:ext cx="6517178" cy="498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18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publicly available:</a:t>
            </a:r>
            <a:br>
              <a:rPr lang="en-US" sz="2800" dirty="0"/>
            </a:br>
            <a:r>
              <a:rPr lang="en-US" sz="2800" dirty="0">
                <a:hlinkClick r:id="rId2"/>
              </a:rPr>
              <a:t>https://www.imsglobal.org/spec/lti-ags/v2p0/</a:t>
            </a:r>
            <a:endParaRPr lang="en-US" sz="2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43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6" y="1449133"/>
            <a:ext cx="8328980" cy="476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54880" y="5503015"/>
            <a:ext cx="4156364" cy="584775"/>
          </a:xfrm>
          <a:prstGeom prst="rect">
            <a:avLst/>
          </a:prstGeom>
          <a:solidFill>
            <a:schemeClr val="bg1"/>
          </a:solidFill>
          <a:ln w="6350">
            <a:solidFill>
              <a:schemeClr val="tx1"/>
            </a:solidFill>
          </a:ln>
        </p:spPr>
        <p:txBody>
          <a:bodyPr wrap="square" rtlCol="0">
            <a:spAutoFit/>
          </a:bodyPr>
          <a:lstStyle/>
          <a:p>
            <a:r>
              <a:rPr lang="en-US" sz="3200" dirty="0">
                <a:solidFill>
                  <a:srgbClr val="C00000"/>
                </a:solidFill>
              </a:rPr>
              <a:t>More to come on this…</a:t>
            </a:r>
          </a:p>
        </p:txBody>
      </p:sp>
    </p:spTree>
    <p:extLst>
      <p:ext uri="{BB962C8B-B14F-4D97-AF65-F5344CB8AC3E}">
        <p14:creationId xmlns:p14="http://schemas.microsoft.com/office/powerpoint/2010/main" val="4061912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23" y="223284"/>
            <a:ext cx="7378996" cy="651683"/>
          </a:xfrm>
        </p:spPr>
        <p:txBody>
          <a:bodyPr/>
          <a:lstStyle/>
          <a:p>
            <a:r>
              <a:rPr lang="en-US" dirty="0"/>
              <a:t>Recommendation 1: per-concept scoring</a:t>
            </a:r>
          </a:p>
        </p:txBody>
      </p:sp>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44</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06" r="7797" b="3412"/>
          <a:stretch/>
        </p:blipFill>
        <p:spPr bwMode="auto">
          <a:xfrm>
            <a:off x="457201" y="1198411"/>
            <a:ext cx="6705600" cy="515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895350" y="3395993"/>
            <a:ext cx="5781675" cy="857250"/>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305675" y="3548393"/>
            <a:ext cx="1666875" cy="2308324"/>
          </a:xfrm>
          <a:prstGeom prst="rect">
            <a:avLst/>
          </a:prstGeom>
          <a:noFill/>
          <a:ln w="3175">
            <a:solidFill>
              <a:schemeClr val="tx1"/>
            </a:solidFill>
          </a:ln>
        </p:spPr>
        <p:txBody>
          <a:bodyPr wrap="square" rIns="45720" rtlCol="0">
            <a:spAutoFit/>
          </a:bodyPr>
          <a:lstStyle/>
          <a:p>
            <a:r>
              <a:rPr lang="en-US" sz="1600" dirty="0"/>
              <a:t>Permit individual scoring properties for </a:t>
            </a:r>
            <a:r>
              <a:rPr lang="en-US" sz="1600" i="1" dirty="0"/>
              <a:t>each</a:t>
            </a:r>
            <a:r>
              <a:rPr lang="en-US" sz="1600" dirty="0"/>
              <a:t> concept assessed by an LTI Practice application, not just a single set of properties for </a:t>
            </a:r>
            <a:r>
              <a:rPr lang="en-US" sz="1600" i="1" dirty="0"/>
              <a:t>all</a:t>
            </a:r>
            <a:r>
              <a:rPr lang="en-US" sz="1600" dirty="0"/>
              <a:t> concepts.</a:t>
            </a:r>
          </a:p>
        </p:txBody>
      </p:sp>
      <p:sp>
        <p:nvSpPr>
          <p:cNvPr id="13" name="Rounded Rectangle 12"/>
          <p:cNvSpPr/>
          <p:nvPr/>
        </p:nvSpPr>
        <p:spPr>
          <a:xfrm>
            <a:off x="895349" y="5167643"/>
            <a:ext cx="1552575" cy="685800"/>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1" idx="1"/>
            <a:endCxn id="7" idx="3"/>
          </p:cNvCxnSpPr>
          <p:nvPr/>
        </p:nvCxnSpPr>
        <p:spPr>
          <a:xfrm flipH="1" flipV="1">
            <a:off x="6677025" y="3824618"/>
            <a:ext cx="628650" cy="877937"/>
          </a:xfrm>
          <a:prstGeom prst="straightConnector1">
            <a:avLst/>
          </a:prstGeom>
          <a:noFill/>
          <a:ln w="28575">
            <a:solidFill>
              <a:srgbClr val="00B0F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cxnSp>
      <p:cxnSp>
        <p:nvCxnSpPr>
          <p:cNvPr id="16" name="Straight Arrow Connector 15"/>
          <p:cNvCxnSpPr>
            <a:stCxn id="13" idx="3"/>
            <a:endCxn id="11" idx="1"/>
          </p:cNvCxnSpPr>
          <p:nvPr/>
        </p:nvCxnSpPr>
        <p:spPr>
          <a:xfrm flipV="1">
            <a:off x="2447924" y="4702555"/>
            <a:ext cx="4857751" cy="807988"/>
          </a:xfrm>
          <a:prstGeom prst="straightConnector1">
            <a:avLst/>
          </a:prstGeom>
          <a:noFill/>
          <a:ln w="28575">
            <a:solidFill>
              <a:srgbClr val="00B0F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61032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Towards Deeper Integration of Intelligent Tutoring Systems:One-way Student Model Sharing between GIFT and CTAT</a:t>
            </a:r>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45</a:t>
            </a:fld>
            <a:endParaRPr lang="en-US" dirty="0"/>
          </a:p>
        </p:txBody>
      </p:sp>
      <p:sp>
        <p:nvSpPr>
          <p:cNvPr id="6" name="Footer Placeholder 3"/>
          <p:cNvSpPr txBox="1">
            <a:spLocks/>
          </p:cNvSpPr>
          <p:nvPr/>
        </p:nvSpPr>
        <p:spPr>
          <a:xfrm>
            <a:off x="465996" y="6588598"/>
            <a:ext cx="7711751" cy="172329"/>
          </a:xfrm>
          <a:prstGeom prst="rect">
            <a:avLst/>
          </a:prstGeom>
        </p:spPr>
        <p:txBody>
          <a:bodyPr vert="horz" lIns="0" tIns="0" rIns="0" bIns="0" rtlCol="0" anchor="t" anchorCtr="0">
            <a:noAutofit/>
          </a:bodyPr>
          <a:lstStyle>
            <a:defPPr>
              <a:defRPr lang="en-US"/>
            </a:defPPr>
            <a:lvl1pPr marL="0" algn="l" defTabSz="457200" rtl="0" eaLnBrk="1" latinLnBrk="0" hangingPunct="1">
              <a:defRPr sz="800" b="0" i="1" kern="1200">
                <a:solidFill>
                  <a:schemeClr val="accent2"/>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Towards Deeper Integration of Intelligent Tutoring Systems:One-way Student Model Sharing between GIFT and CTAT</a:t>
            </a:r>
            <a:endParaRPr lang="en-US" dirty="0"/>
          </a:p>
        </p:txBody>
      </p:sp>
      <p:sp>
        <p:nvSpPr>
          <p:cNvPr id="7" name="Slide Number Placeholder 4"/>
          <p:cNvSpPr txBox="1">
            <a:spLocks/>
          </p:cNvSpPr>
          <p:nvPr/>
        </p:nvSpPr>
        <p:spPr>
          <a:xfrm>
            <a:off x="8431057" y="6298224"/>
            <a:ext cx="667406" cy="514261"/>
          </a:xfrm>
          <a:prstGeom prst="rect">
            <a:avLst/>
          </a:prstGeom>
        </p:spPr>
        <p:txBody>
          <a:bodyPr vert="horz" lIns="0" tIns="0" rIns="0" bIns="0" rtlCol="0" anchor="b" anchorCtr="0">
            <a:noAutofit/>
          </a:bodyPr>
          <a:lstStyle>
            <a:defPPr>
              <a:defRPr lang="en-US"/>
            </a:defPPr>
            <a:lvl1pPr marL="0" algn="ctr" defTabSz="457200" rtl="0" eaLnBrk="1" latinLnBrk="0" hangingPunct="1">
              <a:defRPr sz="2000" b="0" i="0" kern="1200" spc="0">
                <a:solidFill>
                  <a:schemeClr val="tx1">
                    <a:lumMod val="65000"/>
                    <a:lumOff val="3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276FA-8F89-B34D-A726-BE3FA1F8DD97}" type="slidenum">
              <a:rPr lang="en-US" smtClean="0"/>
              <a:pPr/>
              <a:t>45</a:t>
            </a:fld>
            <a:endParaRPr lang="en-US" dirty="0"/>
          </a:p>
        </p:txBody>
      </p:sp>
      <p:sp>
        <p:nvSpPr>
          <p:cNvPr id="8" name="Title 1"/>
          <p:cNvSpPr>
            <a:spLocks noGrp="1"/>
          </p:cNvSpPr>
          <p:nvPr>
            <p:ph type="title"/>
          </p:nvPr>
        </p:nvSpPr>
        <p:spPr>
          <a:xfrm>
            <a:off x="465996" y="167287"/>
            <a:ext cx="7066080" cy="594713"/>
          </a:xfrm>
        </p:spPr>
        <p:txBody>
          <a:bodyPr/>
          <a:lstStyle/>
          <a:p>
            <a:r>
              <a:rPr lang="en-US" dirty="0"/>
              <a:t>Recommendation 2: targeted practice</a:t>
            </a:r>
            <a:endParaRPr lang="en-US" dirty="0">
              <a:solidFill>
                <a:srgbClr val="FFC000"/>
              </a:solidFill>
            </a:endParaRPr>
          </a:p>
        </p:txBody>
      </p:sp>
      <p:sp>
        <p:nvSpPr>
          <p:cNvPr id="9" name="TextBox 8"/>
          <p:cNvSpPr txBox="1"/>
          <p:nvPr/>
        </p:nvSpPr>
        <p:spPr>
          <a:xfrm>
            <a:off x="7305675" y="3590925"/>
            <a:ext cx="1666875" cy="2062103"/>
          </a:xfrm>
          <a:prstGeom prst="rect">
            <a:avLst/>
          </a:prstGeom>
          <a:noFill/>
          <a:ln w="3175">
            <a:solidFill>
              <a:schemeClr val="tx1"/>
            </a:solidFill>
          </a:ln>
        </p:spPr>
        <p:txBody>
          <a:bodyPr wrap="square" rIns="45720" rtlCol="0">
            <a:spAutoFit/>
          </a:bodyPr>
          <a:lstStyle/>
          <a:p>
            <a:r>
              <a:rPr lang="en-US" sz="1600" dirty="0"/>
              <a:t>Enable Practice applications that cover single concepts, to permit remedial practice on just the </a:t>
            </a:r>
            <a:r>
              <a:rPr lang="en-US" sz="1600" dirty="0" err="1"/>
              <a:t>unmastered</a:t>
            </a:r>
            <a:r>
              <a:rPr lang="en-US" sz="1600" dirty="0"/>
              <a:t> concepts.</a:t>
            </a:r>
          </a:p>
        </p:txBody>
      </p:sp>
      <p:sp>
        <p:nvSpPr>
          <p:cNvPr id="10" name="TextBox 9"/>
          <p:cNvSpPr txBox="1"/>
          <p:nvPr/>
        </p:nvSpPr>
        <p:spPr>
          <a:xfrm>
            <a:off x="4414427" y="4613363"/>
            <a:ext cx="1828800" cy="842484"/>
          </a:xfrm>
          <a:prstGeom prst="rect">
            <a:avLst/>
          </a:prstGeom>
          <a:solidFill>
            <a:srgbClr val="002060"/>
          </a:solidFill>
          <a:ln w="19050">
            <a:solidFill>
              <a:srgbClr val="002060"/>
            </a:solidFill>
          </a:ln>
        </p:spPr>
        <p:txBody>
          <a:bodyPr wrap="square" rtlCol="0">
            <a:noAutofit/>
          </a:bodyPr>
          <a:lstStyle/>
          <a:p>
            <a:pPr algn="ctr"/>
            <a:r>
              <a:rPr lang="en-US" sz="1600" dirty="0">
                <a:solidFill>
                  <a:schemeClr val="bg1"/>
                </a:solidFill>
              </a:rPr>
              <a:t>Single secondary Tutor for  all concepts</a:t>
            </a:r>
          </a:p>
        </p:txBody>
      </p:sp>
      <p:cxnSp>
        <p:nvCxnSpPr>
          <p:cNvPr id="11" name="Curved Connector 10"/>
          <p:cNvCxnSpPr>
            <a:stCxn id="33" idx="2"/>
            <a:endCxn id="10" idx="1"/>
          </p:cNvCxnSpPr>
          <p:nvPr/>
        </p:nvCxnSpPr>
        <p:spPr>
          <a:xfrm rot="5400000" flipH="1" flipV="1">
            <a:off x="2695026" y="3630246"/>
            <a:ext cx="315041" cy="3123759"/>
          </a:xfrm>
          <a:prstGeom prst="curvedConnector4">
            <a:avLst>
              <a:gd name="adj1" fmla="val -72562"/>
              <a:gd name="adj2" fmla="val 6107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69845" y="3771945"/>
            <a:ext cx="1578564" cy="461665"/>
          </a:xfrm>
          <a:prstGeom prst="rect">
            <a:avLst/>
          </a:prstGeom>
          <a:noFill/>
        </p:spPr>
        <p:txBody>
          <a:bodyPr wrap="square" rtlCol="0">
            <a:spAutoFit/>
          </a:bodyPr>
          <a:lstStyle/>
          <a:p>
            <a:r>
              <a:rPr lang="en-US" sz="1200" dirty="0"/>
              <a:t>At least Journeyman for all concepts</a:t>
            </a:r>
          </a:p>
        </p:txBody>
      </p:sp>
      <p:sp>
        <p:nvSpPr>
          <p:cNvPr id="14" name="TextBox 13"/>
          <p:cNvSpPr txBox="1"/>
          <p:nvPr/>
        </p:nvSpPr>
        <p:spPr>
          <a:xfrm>
            <a:off x="5946260" y="5928892"/>
            <a:ext cx="1295400" cy="369332"/>
          </a:xfrm>
          <a:prstGeom prst="rect">
            <a:avLst/>
          </a:prstGeom>
          <a:noFill/>
        </p:spPr>
        <p:txBody>
          <a:bodyPr wrap="square" rtlCol="0">
            <a:spAutoFit/>
          </a:bodyPr>
          <a:lstStyle/>
          <a:p>
            <a:r>
              <a:rPr lang="en-US" dirty="0"/>
              <a:t>Completion</a:t>
            </a:r>
          </a:p>
        </p:txBody>
      </p:sp>
      <p:cxnSp>
        <p:nvCxnSpPr>
          <p:cNvPr id="15" name="Straight Connector 14"/>
          <p:cNvCxnSpPr/>
          <p:nvPr/>
        </p:nvCxnSpPr>
        <p:spPr>
          <a:xfrm>
            <a:off x="3601862" y="762000"/>
            <a:ext cx="0" cy="4868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 y="3196433"/>
            <a:ext cx="360185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Pentagon 16"/>
          <p:cNvSpPr/>
          <p:nvPr/>
        </p:nvSpPr>
        <p:spPr>
          <a:xfrm>
            <a:off x="1" y="3088236"/>
            <a:ext cx="780403" cy="216394"/>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8" name="TextBox 17"/>
          <p:cNvSpPr txBox="1"/>
          <p:nvPr/>
        </p:nvSpPr>
        <p:spPr>
          <a:xfrm>
            <a:off x="1020528" y="2822887"/>
            <a:ext cx="2281179" cy="747092"/>
          </a:xfrm>
          <a:prstGeom prst="rect">
            <a:avLst/>
          </a:prstGeom>
          <a:solidFill>
            <a:schemeClr val="bg1">
              <a:lumMod val="65000"/>
            </a:schemeClr>
          </a:solidFill>
          <a:ln>
            <a:solidFill>
              <a:srgbClr val="002060"/>
            </a:solidFill>
          </a:ln>
        </p:spPr>
        <p:txBody>
          <a:bodyPr wrap="square" rtlCol="0" anchor="ctr">
            <a:noAutofit/>
          </a:bodyPr>
          <a:lstStyle/>
          <a:p>
            <a:pPr algn="ctr"/>
            <a:r>
              <a:rPr lang="en-US" dirty="0">
                <a:solidFill>
                  <a:schemeClr val="bg1"/>
                </a:solidFill>
              </a:rPr>
              <a:t>No Rule Content: provided in prior courses</a:t>
            </a:r>
          </a:p>
        </p:txBody>
      </p:sp>
      <p:sp>
        <p:nvSpPr>
          <p:cNvPr id="19" name="TextBox 18"/>
          <p:cNvSpPr txBox="1"/>
          <p:nvPr/>
        </p:nvSpPr>
        <p:spPr>
          <a:xfrm>
            <a:off x="1483786" y="1034969"/>
            <a:ext cx="1354664" cy="738900"/>
          </a:xfrm>
          <a:prstGeom prst="rect">
            <a:avLst/>
          </a:prstGeom>
          <a:solidFill>
            <a:schemeClr val="bg1"/>
          </a:solidFill>
          <a:ln>
            <a:solidFill>
              <a:srgbClr val="002060"/>
            </a:solidFill>
          </a:ln>
        </p:spPr>
        <p:txBody>
          <a:bodyPr wrap="square" rtlCol="0">
            <a:noAutofit/>
          </a:bodyPr>
          <a:lstStyle/>
          <a:p>
            <a:r>
              <a:rPr lang="en-US" sz="1400" dirty="0"/>
              <a:t>Example slides for</a:t>
            </a:r>
            <a:br>
              <a:rPr lang="en-US" sz="1400" dirty="0"/>
            </a:br>
            <a:r>
              <a:rPr lang="en-US" sz="1400" dirty="0"/>
              <a:t>Decision Trees</a:t>
            </a:r>
          </a:p>
        </p:txBody>
      </p:sp>
      <p:sp>
        <p:nvSpPr>
          <p:cNvPr id="20" name="TextBox 19"/>
          <p:cNvSpPr txBox="1"/>
          <p:nvPr/>
        </p:nvSpPr>
        <p:spPr>
          <a:xfrm>
            <a:off x="1" y="816099"/>
            <a:ext cx="584775" cy="2109842"/>
          </a:xfrm>
          <a:prstGeom prst="rect">
            <a:avLst/>
          </a:prstGeom>
          <a:noFill/>
        </p:spPr>
        <p:txBody>
          <a:bodyPr vert="vert270" wrap="square" rtlCol="0">
            <a:spAutoFit/>
          </a:bodyPr>
          <a:lstStyle/>
          <a:p>
            <a:pPr algn="r"/>
            <a:r>
              <a:rPr lang="en-US" sz="2600" dirty="0"/>
              <a:t>Examples</a:t>
            </a:r>
          </a:p>
        </p:txBody>
      </p:sp>
      <p:sp>
        <p:nvSpPr>
          <p:cNvPr id="21" name="TextBox 20"/>
          <p:cNvSpPr txBox="1"/>
          <p:nvPr/>
        </p:nvSpPr>
        <p:spPr>
          <a:xfrm>
            <a:off x="6618949" y="816099"/>
            <a:ext cx="584775" cy="2109842"/>
          </a:xfrm>
          <a:prstGeom prst="rect">
            <a:avLst/>
          </a:prstGeom>
          <a:noFill/>
        </p:spPr>
        <p:txBody>
          <a:bodyPr vert="vert" wrap="square" rtlCol="0">
            <a:spAutoFit/>
          </a:bodyPr>
          <a:lstStyle/>
          <a:p>
            <a:r>
              <a:rPr lang="en-US" sz="2600" dirty="0"/>
              <a:t>Recall</a:t>
            </a:r>
          </a:p>
        </p:txBody>
      </p:sp>
      <p:sp>
        <p:nvSpPr>
          <p:cNvPr id="22" name="TextBox 21"/>
          <p:cNvSpPr txBox="1"/>
          <p:nvPr/>
        </p:nvSpPr>
        <p:spPr>
          <a:xfrm>
            <a:off x="6635176" y="3250532"/>
            <a:ext cx="584775" cy="2272137"/>
          </a:xfrm>
          <a:prstGeom prst="rect">
            <a:avLst/>
          </a:prstGeom>
          <a:noFill/>
        </p:spPr>
        <p:txBody>
          <a:bodyPr vert="vert" wrap="square" rtlCol="0">
            <a:spAutoFit/>
          </a:bodyPr>
          <a:lstStyle/>
          <a:p>
            <a:r>
              <a:rPr lang="en-US" sz="2600" dirty="0"/>
              <a:t>Practice</a:t>
            </a:r>
          </a:p>
        </p:txBody>
      </p:sp>
      <p:sp>
        <p:nvSpPr>
          <p:cNvPr id="23" name="TextBox 22"/>
          <p:cNvSpPr txBox="1"/>
          <p:nvPr/>
        </p:nvSpPr>
        <p:spPr>
          <a:xfrm>
            <a:off x="1" y="3304630"/>
            <a:ext cx="584775" cy="2272137"/>
          </a:xfrm>
          <a:prstGeom prst="rect">
            <a:avLst/>
          </a:prstGeom>
          <a:noFill/>
        </p:spPr>
        <p:txBody>
          <a:bodyPr vert="vert270" wrap="square" rtlCol="0">
            <a:spAutoFit/>
          </a:bodyPr>
          <a:lstStyle/>
          <a:p>
            <a:r>
              <a:rPr lang="en-US" sz="2600" dirty="0"/>
              <a:t>Remediation</a:t>
            </a:r>
          </a:p>
        </p:txBody>
      </p:sp>
      <p:sp>
        <p:nvSpPr>
          <p:cNvPr id="24" name="TextBox 23"/>
          <p:cNvSpPr txBox="1"/>
          <p:nvPr/>
        </p:nvSpPr>
        <p:spPr>
          <a:xfrm>
            <a:off x="1483786" y="1871021"/>
            <a:ext cx="1354664" cy="689752"/>
          </a:xfrm>
          <a:prstGeom prst="rect">
            <a:avLst/>
          </a:prstGeom>
          <a:solidFill>
            <a:schemeClr val="bg1"/>
          </a:solidFill>
          <a:ln>
            <a:solidFill>
              <a:srgbClr val="002060"/>
            </a:solidFill>
          </a:ln>
        </p:spPr>
        <p:txBody>
          <a:bodyPr wrap="square" rtlCol="0">
            <a:noAutofit/>
          </a:bodyPr>
          <a:lstStyle/>
          <a:p>
            <a:r>
              <a:rPr lang="en-US" sz="1400" dirty="0"/>
              <a:t>Example slides for</a:t>
            </a:r>
            <a:br>
              <a:rPr lang="en-US" sz="1400" dirty="0"/>
            </a:br>
            <a:r>
              <a:rPr lang="en-US" sz="1400" i="1" dirty="0" err="1"/>
              <a:t>k</a:t>
            </a:r>
            <a:r>
              <a:rPr lang="en-US" sz="1400" dirty="0" err="1"/>
              <a:t>NN</a:t>
            </a:r>
            <a:endParaRPr lang="en-US" sz="1400" i="1" dirty="0"/>
          </a:p>
        </p:txBody>
      </p:sp>
      <p:cxnSp>
        <p:nvCxnSpPr>
          <p:cNvPr id="25" name="Curved Connector 24"/>
          <p:cNvCxnSpPr>
            <a:stCxn id="18" idx="0"/>
            <a:endCxn id="26" idx="1"/>
          </p:cNvCxnSpPr>
          <p:nvPr/>
        </p:nvCxnSpPr>
        <p:spPr>
          <a:xfrm rot="16200000" flipV="1">
            <a:off x="1083484" y="1745252"/>
            <a:ext cx="1049017" cy="1106253"/>
          </a:xfrm>
          <a:prstGeom prst="curvedConnector4">
            <a:avLst>
              <a:gd name="adj1" fmla="val 10559"/>
              <a:gd name="adj2" fmla="val 123768"/>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Left Brace 25"/>
          <p:cNvSpPr/>
          <p:nvPr/>
        </p:nvSpPr>
        <p:spPr>
          <a:xfrm>
            <a:off x="1054865" y="978395"/>
            <a:ext cx="300155" cy="1622955"/>
          </a:xfrm>
          <a:prstGeom prst="leftBrace">
            <a:avLst>
              <a:gd name="adj1" fmla="val 27643"/>
              <a:gd name="adj2" fmla="val 490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flipH="1">
            <a:off x="2967215" y="978394"/>
            <a:ext cx="300155" cy="1622955"/>
          </a:xfrm>
          <a:prstGeom prst="leftBrace">
            <a:avLst>
              <a:gd name="adj1" fmla="val 27643"/>
              <a:gd name="adj2" fmla="val 4901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Arrow Connector 27"/>
          <p:cNvCxnSpPr>
            <a:stCxn id="18" idx="1"/>
            <a:endCxn id="17" idx="3"/>
          </p:cNvCxnSpPr>
          <p:nvPr/>
        </p:nvCxnSpPr>
        <p:spPr>
          <a:xfrm flipH="1">
            <a:off x="780404" y="3196433"/>
            <a:ext cx="240124"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82111" y="1314451"/>
            <a:ext cx="2281179" cy="950842"/>
          </a:xfrm>
          <a:prstGeom prst="rect">
            <a:avLst/>
          </a:prstGeom>
          <a:solidFill>
            <a:schemeClr val="bg1">
              <a:lumMod val="65000"/>
            </a:schemeClr>
          </a:solidFill>
          <a:ln>
            <a:solidFill>
              <a:srgbClr val="002060"/>
            </a:solidFill>
          </a:ln>
        </p:spPr>
        <p:txBody>
          <a:bodyPr wrap="square" rtlCol="0" anchor="ctr">
            <a:noAutofit/>
          </a:bodyPr>
          <a:lstStyle/>
          <a:p>
            <a:pPr algn="ctr"/>
            <a:r>
              <a:rPr lang="en-US" dirty="0">
                <a:solidFill>
                  <a:schemeClr val="bg1"/>
                </a:solidFill>
              </a:rPr>
              <a:t>Click-through Recall Question: assessed in prior courses</a:t>
            </a:r>
          </a:p>
        </p:txBody>
      </p:sp>
      <p:cxnSp>
        <p:nvCxnSpPr>
          <p:cNvPr id="30" name="Straight Arrow Connector 29"/>
          <p:cNvCxnSpPr>
            <a:stCxn id="29" idx="1"/>
            <a:endCxn id="27" idx="1"/>
          </p:cNvCxnSpPr>
          <p:nvPr/>
        </p:nvCxnSpPr>
        <p:spPr>
          <a:xfrm flipH="1" flipV="1">
            <a:off x="3267370" y="1773869"/>
            <a:ext cx="814741" cy="16003"/>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96267" y="3080770"/>
            <a:ext cx="2461272" cy="649182"/>
          </a:xfrm>
          <a:prstGeom prst="rect">
            <a:avLst/>
          </a:prstGeom>
          <a:solidFill>
            <a:srgbClr val="002060"/>
          </a:solidFill>
          <a:ln w="19050">
            <a:solidFill>
              <a:srgbClr val="002060"/>
            </a:solidFill>
          </a:ln>
        </p:spPr>
        <p:txBody>
          <a:bodyPr wrap="square" rtlCol="0" anchor="ctr" anchorCtr="0">
            <a:noAutofit/>
          </a:bodyPr>
          <a:lstStyle/>
          <a:p>
            <a:pPr algn="ctr"/>
            <a:r>
              <a:rPr lang="en-US" sz="2000" dirty="0">
                <a:solidFill>
                  <a:schemeClr val="bg1"/>
                </a:solidFill>
              </a:rPr>
              <a:t>Primary tutor assesses all concepts</a:t>
            </a:r>
          </a:p>
        </p:txBody>
      </p:sp>
      <p:sp>
        <p:nvSpPr>
          <p:cNvPr id="32" name="TextBox 31"/>
          <p:cNvSpPr txBox="1"/>
          <p:nvPr/>
        </p:nvSpPr>
        <p:spPr>
          <a:xfrm>
            <a:off x="2146863" y="3978986"/>
            <a:ext cx="1383174" cy="749448"/>
          </a:xfrm>
          <a:prstGeom prst="rect">
            <a:avLst/>
          </a:prstGeom>
          <a:solidFill>
            <a:schemeClr val="bg1"/>
          </a:solidFill>
          <a:ln>
            <a:solidFill>
              <a:srgbClr val="002060"/>
            </a:solidFill>
          </a:ln>
        </p:spPr>
        <p:txBody>
          <a:bodyPr wrap="square" rtlCol="0">
            <a:noAutofit/>
          </a:bodyPr>
          <a:lstStyle/>
          <a:p>
            <a:r>
              <a:rPr lang="en-US" sz="1400" dirty="0"/>
              <a:t>Remedial slides for Decision Trees</a:t>
            </a:r>
          </a:p>
        </p:txBody>
      </p:sp>
      <p:sp>
        <p:nvSpPr>
          <p:cNvPr id="33" name="TextBox 32"/>
          <p:cNvSpPr txBox="1"/>
          <p:nvPr/>
        </p:nvSpPr>
        <p:spPr>
          <a:xfrm>
            <a:off x="599081" y="4600198"/>
            <a:ext cx="1383174" cy="749448"/>
          </a:xfrm>
          <a:prstGeom prst="rect">
            <a:avLst/>
          </a:prstGeom>
          <a:solidFill>
            <a:schemeClr val="bg1"/>
          </a:solidFill>
          <a:ln>
            <a:solidFill>
              <a:srgbClr val="002060"/>
            </a:solidFill>
          </a:ln>
        </p:spPr>
        <p:txBody>
          <a:bodyPr wrap="square" rtlCol="0">
            <a:noAutofit/>
          </a:bodyPr>
          <a:lstStyle/>
          <a:p>
            <a:r>
              <a:rPr lang="en-US" sz="1400" dirty="0"/>
              <a:t>Remedial slides for</a:t>
            </a:r>
            <a:br>
              <a:rPr lang="en-US" sz="1400" dirty="0"/>
            </a:br>
            <a:r>
              <a:rPr lang="en-US" sz="1400" i="1" dirty="0" err="1"/>
              <a:t>k</a:t>
            </a:r>
            <a:r>
              <a:rPr lang="en-US" sz="1400" dirty="0" err="1"/>
              <a:t>NN</a:t>
            </a:r>
            <a:endParaRPr lang="en-US" sz="1400" i="1" dirty="0"/>
          </a:p>
        </p:txBody>
      </p:sp>
      <p:cxnSp>
        <p:nvCxnSpPr>
          <p:cNvPr id="34" name="Curved Connector 33"/>
          <p:cNvCxnSpPr>
            <a:stCxn id="31" idx="1"/>
            <a:endCxn id="32" idx="0"/>
          </p:cNvCxnSpPr>
          <p:nvPr/>
        </p:nvCxnSpPr>
        <p:spPr>
          <a:xfrm rot="10800000" flipV="1">
            <a:off x="2838451" y="3405360"/>
            <a:ext cx="1057817" cy="573625"/>
          </a:xfrm>
          <a:prstGeom prst="curvedConnector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31" idx="1"/>
            <a:endCxn id="33" idx="0"/>
          </p:cNvCxnSpPr>
          <p:nvPr/>
        </p:nvCxnSpPr>
        <p:spPr>
          <a:xfrm rot="10800000" flipV="1">
            <a:off x="1290669" y="3405360"/>
            <a:ext cx="2605599" cy="1194837"/>
          </a:xfrm>
          <a:prstGeom prst="curvedConnector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32" idx="1"/>
            <a:endCxn id="33" idx="3"/>
          </p:cNvCxnSpPr>
          <p:nvPr/>
        </p:nvCxnSpPr>
        <p:spPr>
          <a:xfrm rot="10800000" flipV="1">
            <a:off x="1982255" y="4353710"/>
            <a:ext cx="164608" cy="621212"/>
          </a:xfrm>
          <a:prstGeom prst="curvedConnector3">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2"/>
            <a:endCxn id="31" idx="0"/>
          </p:cNvCxnSpPr>
          <p:nvPr/>
        </p:nvCxnSpPr>
        <p:spPr>
          <a:xfrm rot="5400000">
            <a:off x="4767064" y="2625132"/>
            <a:ext cx="815477" cy="95798"/>
          </a:xfrm>
          <a:prstGeom prst="curvedConnector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6528" y="3674548"/>
            <a:ext cx="1820595" cy="461665"/>
          </a:xfrm>
          <a:prstGeom prst="rect">
            <a:avLst/>
          </a:prstGeom>
          <a:noFill/>
        </p:spPr>
        <p:txBody>
          <a:bodyPr wrap="square" rtlCol="0">
            <a:spAutoFit/>
          </a:bodyPr>
          <a:lstStyle/>
          <a:p>
            <a:r>
              <a:rPr lang="en-US" sz="1200" dirty="0"/>
              <a:t>Still Novice for </a:t>
            </a:r>
            <a:r>
              <a:rPr lang="en-US" sz="1200" i="1" dirty="0" err="1"/>
              <a:t>k</a:t>
            </a:r>
            <a:r>
              <a:rPr lang="en-US" sz="1200" dirty="0" err="1"/>
              <a:t>NN</a:t>
            </a:r>
            <a:r>
              <a:rPr lang="en-US" sz="1200" dirty="0"/>
              <a:t> or Decision Trees</a:t>
            </a:r>
          </a:p>
        </p:txBody>
      </p:sp>
      <p:cxnSp>
        <p:nvCxnSpPr>
          <p:cNvPr id="39" name="Curved Connector 38"/>
          <p:cNvCxnSpPr>
            <a:stCxn id="31" idx="2"/>
            <a:endCxn id="13" idx="0"/>
          </p:cNvCxnSpPr>
          <p:nvPr/>
        </p:nvCxnSpPr>
        <p:spPr>
          <a:xfrm rot="16200000" flipH="1">
            <a:off x="5203775" y="3653079"/>
            <a:ext cx="1694476" cy="1848221"/>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urved Connector 39"/>
          <p:cNvCxnSpPr>
            <a:stCxn id="10" idx="3"/>
            <a:endCxn id="13" idx="1"/>
          </p:cNvCxnSpPr>
          <p:nvPr/>
        </p:nvCxnSpPr>
        <p:spPr>
          <a:xfrm>
            <a:off x="6243227" y="5034605"/>
            <a:ext cx="503297" cy="564457"/>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3"/>
            <a:endCxn id="10" idx="1"/>
          </p:cNvCxnSpPr>
          <p:nvPr/>
        </p:nvCxnSpPr>
        <p:spPr>
          <a:xfrm>
            <a:off x="3530037" y="4353710"/>
            <a:ext cx="884390" cy="680895"/>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601861" y="2772510"/>
            <a:ext cx="3601863"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82098" y="4461219"/>
            <a:ext cx="1524000" cy="644998"/>
          </a:xfrm>
          <a:prstGeom prst="rect">
            <a:avLst/>
          </a:prstGeom>
          <a:solidFill>
            <a:srgbClr val="002060"/>
          </a:solidFill>
          <a:ln w="19050">
            <a:solidFill>
              <a:srgbClr val="002060"/>
            </a:solidFill>
          </a:ln>
        </p:spPr>
        <p:txBody>
          <a:bodyPr wrap="square" rtlCol="0">
            <a:noAutofit/>
          </a:bodyPr>
          <a:lstStyle>
            <a:defPPr>
              <a:defRPr lang="en-US"/>
            </a:defPPr>
            <a:lvl1pPr algn="ctr">
              <a:defRPr sz="1600">
                <a:solidFill>
                  <a:schemeClr val="bg1"/>
                </a:solidFill>
              </a:defRPr>
            </a:lvl1pPr>
          </a:lstStyle>
          <a:p>
            <a:r>
              <a:rPr lang="en-US" dirty="0"/>
              <a:t>Tutor for Decision Trees</a:t>
            </a:r>
          </a:p>
        </p:txBody>
      </p:sp>
      <p:sp>
        <p:nvSpPr>
          <p:cNvPr id="44" name="TextBox 43"/>
          <p:cNvSpPr txBox="1"/>
          <p:nvPr/>
        </p:nvSpPr>
        <p:spPr>
          <a:xfrm>
            <a:off x="4601198" y="5337519"/>
            <a:ext cx="1527048" cy="644998"/>
          </a:xfrm>
          <a:prstGeom prst="rect">
            <a:avLst/>
          </a:prstGeom>
          <a:solidFill>
            <a:srgbClr val="002060"/>
          </a:solidFill>
          <a:ln w="19050">
            <a:solidFill>
              <a:srgbClr val="002060"/>
            </a:solidFill>
          </a:ln>
        </p:spPr>
        <p:txBody>
          <a:bodyPr wrap="square" rtlCol="0">
            <a:noAutofit/>
          </a:bodyPr>
          <a:lstStyle>
            <a:defPPr>
              <a:defRPr lang="en-US"/>
            </a:defPPr>
            <a:lvl1pPr algn="ctr">
              <a:defRPr sz="1600">
                <a:solidFill>
                  <a:schemeClr val="bg1"/>
                </a:solidFill>
              </a:defRPr>
            </a:lvl1pPr>
          </a:lstStyle>
          <a:p>
            <a:r>
              <a:rPr lang="en-US" dirty="0"/>
              <a:t>Tutor for</a:t>
            </a:r>
            <a:br>
              <a:rPr lang="en-US" dirty="0"/>
            </a:br>
            <a:r>
              <a:rPr lang="en-US" dirty="0" err="1"/>
              <a:t>kNN</a:t>
            </a:r>
            <a:endParaRPr lang="en-US" dirty="0"/>
          </a:p>
        </p:txBody>
      </p:sp>
      <p:cxnSp>
        <p:nvCxnSpPr>
          <p:cNvPr id="45" name="Curved Connector 44"/>
          <p:cNvCxnSpPr>
            <a:stCxn id="33" idx="2"/>
            <a:endCxn id="44" idx="1"/>
          </p:cNvCxnSpPr>
          <p:nvPr/>
        </p:nvCxnSpPr>
        <p:spPr>
          <a:xfrm rot="16200000" flipH="1">
            <a:off x="2790747" y="3849567"/>
            <a:ext cx="310372" cy="3310530"/>
          </a:xfrm>
          <a:prstGeom prst="curvedConnector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43" idx="3"/>
            <a:endCxn id="13" idx="1"/>
          </p:cNvCxnSpPr>
          <p:nvPr/>
        </p:nvCxnSpPr>
        <p:spPr>
          <a:xfrm>
            <a:off x="5706098" y="4783718"/>
            <a:ext cx="1040426" cy="815344"/>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urved Connector 46"/>
          <p:cNvCxnSpPr>
            <a:stCxn id="44" idx="3"/>
            <a:endCxn id="13" idx="1"/>
          </p:cNvCxnSpPr>
          <p:nvPr/>
        </p:nvCxnSpPr>
        <p:spPr>
          <a:xfrm flipV="1">
            <a:off x="6128246" y="5599062"/>
            <a:ext cx="618278" cy="60956"/>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32" idx="3"/>
            <a:endCxn id="43" idx="1"/>
          </p:cNvCxnSpPr>
          <p:nvPr/>
        </p:nvCxnSpPr>
        <p:spPr>
          <a:xfrm>
            <a:off x="3530037" y="4353710"/>
            <a:ext cx="652061" cy="430008"/>
          </a:xfrm>
          <a:prstGeom prst="curved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6746524" y="5424428"/>
            <a:ext cx="457200" cy="457200"/>
          </a:xfrm>
          <a:prstGeom prst="star5">
            <a:avLst/>
          </a:prstGeom>
          <a:solidFill>
            <a:srgbClr val="FEE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5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1"/>
                                        </p:tgtEl>
                                      </p:cBhvr>
                                    </p:animEffect>
                                    <p:set>
                                      <p:cBhvr>
                                        <p:cTn id="7" dur="1" fill="hold">
                                          <p:stCondLst>
                                            <p:cond delay="1999"/>
                                          </p:stCondLst>
                                        </p:cTn>
                                        <p:tgtEl>
                                          <p:spTgt spid="4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20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B9EC-A968-7F48-84B5-28E826E05398}"/>
              </a:ext>
            </a:extLst>
          </p:cNvPr>
          <p:cNvSpPr>
            <a:spLocks noGrp="1"/>
          </p:cNvSpPr>
          <p:nvPr>
            <p:ph type="title"/>
          </p:nvPr>
        </p:nvSpPr>
        <p:spPr/>
        <p:txBody>
          <a:bodyPr/>
          <a:lstStyle/>
          <a:p>
            <a:r>
              <a:rPr lang="en-US" dirty="0"/>
              <a:t>Contributions</a:t>
            </a:r>
          </a:p>
        </p:txBody>
      </p:sp>
      <p:sp>
        <p:nvSpPr>
          <p:cNvPr id="3" name="Content Placeholder 2">
            <a:extLst>
              <a:ext uri="{FF2B5EF4-FFF2-40B4-BE49-F238E27FC236}">
                <a16:creationId xmlns:a16="http://schemas.microsoft.com/office/drawing/2014/main" id="{D5BFDB08-05A7-0145-B589-FCB6C7946916}"/>
              </a:ext>
            </a:extLst>
          </p:cNvPr>
          <p:cNvSpPr>
            <a:spLocks noGrp="1"/>
          </p:cNvSpPr>
          <p:nvPr>
            <p:ph idx="1"/>
          </p:nvPr>
        </p:nvSpPr>
        <p:spPr>
          <a:xfrm>
            <a:off x="465996" y="1847153"/>
            <a:ext cx="7965061" cy="4379976"/>
          </a:xfrm>
        </p:spPr>
        <p:txBody>
          <a:bodyPr/>
          <a:lstStyle/>
          <a:p>
            <a:r>
              <a:rPr lang="en-US" dirty="0"/>
              <a:t>Proof-of-concept of one-way student model sharing between two ITSs</a:t>
            </a:r>
          </a:p>
          <a:p>
            <a:r>
              <a:rPr lang="en-US" dirty="0"/>
              <a:t>Enables wider range of adaptive tutor behaviors, by drawing on the strengths of each ITSs</a:t>
            </a:r>
          </a:p>
          <a:p>
            <a:pPr lvl="1"/>
            <a:r>
              <a:rPr lang="en-US" dirty="0"/>
              <a:t>We are not aware of any prior instances of student model sharing in the literature</a:t>
            </a:r>
          </a:p>
          <a:p>
            <a:r>
              <a:rPr lang="en-US" dirty="0" err="1"/>
              <a:t>sSmall</a:t>
            </a:r>
            <a:r>
              <a:rPr lang="en-US" dirty="0"/>
              <a:t> step towards greater ITS integration</a:t>
            </a:r>
          </a:p>
          <a:p>
            <a:pPr marL="0" indent="0">
              <a:buNone/>
            </a:pPr>
            <a:endParaRPr lang="en-US" dirty="0"/>
          </a:p>
        </p:txBody>
      </p:sp>
      <p:sp>
        <p:nvSpPr>
          <p:cNvPr id="4" name="Footer Placeholder 3">
            <a:extLst>
              <a:ext uri="{FF2B5EF4-FFF2-40B4-BE49-F238E27FC236}">
                <a16:creationId xmlns:a16="http://schemas.microsoft.com/office/drawing/2014/main" id="{6018A816-BBFA-FC44-81AC-0E8964AABA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400347-CAD2-AF40-9F52-F5BEE55807A0}"/>
              </a:ext>
            </a:extLst>
          </p:cNvPr>
          <p:cNvSpPr>
            <a:spLocks noGrp="1"/>
          </p:cNvSpPr>
          <p:nvPr>
            <p:ph type="sldNum" sz="quarter" idx="12"/>
          </p:nvPr>
        </p:nvSpPr>
        <p:spPr/>
        <p:txBody>
          <a:bodyPr/>
          <a:lstStyle/>
          <a:p>
            <a:fld id="{17E276FA-8F89-B34D-A726-BE3FA1F8DD97}" type="slidenum">
              <a:rPr lang="en-US" smtClean="0"/>
              <a:t>46</a:t>
            </a:fld>
            <a:endParaRPr lang="en-US" dirty="0"/>
          </a:p>
        </p:txBody>
      </p:sp>
    </p:spTree>
    <p:extLst>
      <p:ext uri="{BB962C8B-B14F-4D97-AF65-F5344CB8AC3E}">
        <p14:creationId xmlns:p14="http://schemas.microsoft.com/office/powerpoint/2010/main" val="4090081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5D1-D2F2-E94C-9989-C66F35A4519D}"/>
              </a:ext>
            </a:extLst>
          </p:cNvPr>
          <p:cNvSpPr>
            <a:spLocks noGrp="1"/>
          </p:cNvSpPr>
          <p:nvPr>
            <p:ph type="title"/>
          </p:nvPr>
        </p:nvSpPr>
        <p:spPr>
          <a:xfrm>
            <a:off x="465996" y="-147038"/>
            <a:ext cx="7066080" cy="990107"/>
          </a:xfrm>
        </p:spPr>
        <p:txBody>
          <a:bodyPr/>
          <a:lstStyle/>
          <a:p>
            <a:r>
              <a:rPr lang="en-US" dirty="0"/>
              <a:t>Limitations</a:t>
            </a:r>
          </a:p>
        </p:txBody>
      </p:sp>
      <p:sp>
        <p:nvSpPr>
          <p:cNvPr id="3" name="Content Placeholder 2">
            <a:extLst>
              <a:ext uri="{FF2B5EF4-FFF2-40B4-BE49-F238E27FC236}">
                <a16:creationId xmlns:a16="http://schemas.microsoft.com/office/drawing/2014/main" id="{7CC15247-FCC4-3545-82D8-20C417CC2F90}"/>
              </a:ext>
            </a:extLst>
          </p:cNvPr>
          <p:cNvSpPr>
            <a:spLocks noGrp="1"/>
          </p:cNvSpPr>
          <p:nvPr>
            <p:ph idx="1"/>
          </p:nvPr>
        </p:nvSpPr>
        <p:spPr>
          <a:xfrm>
            <a:off x="465996" y="1085153"/>
            <a:ext cx="7711751" cy="4379976"/>
          </a:xfrm>
        </p:spPr>
        <p:txBody>
          <a:bodyPr/>
          <a:lstStyle/>
          <a:p>
            <a:r>
              <a:rPr lang="en-US" dirty="0"/>
              <a:t>Evidence that it works? Currently being used in BDEMOOC; so far so good</a:t>
            </a:r>
          </a:p>
          <a:p>
            <a:r>
              <a:rPr lang="en-US" dirty="0"/>
              <a:t>Integrating ITSs built separately may be harder</a:t>
            </a:r>
          </a:p>
          <a:p>
            <a:pPr lvl="1"/>
            <a:r>
              <a:rPr lang="en-US" dirty="0"/>
              <a:t>May not allow for 1:1 mapping of knowledge components</a:t>
            </a:r>
          </a:p>
          <a:p>
            <a:r>
              <a:rPr lang="en-US" dirty="0"/>
              <a:t>One-way sharing only – CTAT remains agnostic of what student does in GIFT activities</a:t>
            </a:r>
          </a:p>
          <a:p>
            <a:pPr lvl="1"/>
            <a:r>
              <a:rPr lang="en-US" dirty="0"/>
              <a:t>Therefore, it cannot be adaptive to student knowledge gain in GIFT activities</a:t>
            </a:r>
          </a:p>
          <a:p>
            <a:r>
              <a:rPr lang="en-US" dirty="0"/>
              <a:t>Mapping has arbitrary thresholds and some “semantic friction”</a:t>
            </a:r>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DBC9F8B2-22C5-BB49-9F9E-E46643855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924105-2BEB-1249-BEAE-5668E06714EA}"/>
              </a:ext>
            </a:extLst>
          </p:cNvPr>
          <p:cNvSpPr>
            <a:spLocks noGrp="1"/>
          </p:cNvSpPr>
          <p:nvPr>
            <p:ph type="sldNum" sz="quarter" idx="12"/>
          </p:nvPr>
        </p:nvSpPr>
        <p:spPr/>
        <p:txBody>
          <a:bodyPr/>
          <a:lstStyle/>
          <a:p>
            <a:fld id="{17E276FA-8F89-B34D-A726-BE3FA1F8DD97}" type="slidenum">
              <a:rPr lang="en-US" smtClean="0"/>
              <a:t>47</a:t>
            </a:fld>
            <a:endParaRPr lang="en-US" dirty="0"/>
          </a:p>
        </p:txBody>
      </p:sp>
    </p:spTree>
    <p:extLst>
      <p:ext uri="{BB962C8B-B14F-4D97-AF65-F5344CB8AC3E}">
        <p14:creationId xmlns:p14="http://schemas.microsoft.com/office/powerpoint/2010/main" val="1791584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A492-3EDF-454D-A54A-4D288AED181F}"/>
              </a:ext>
            </a:extLst>
          </p:cNvPr>
          <p:cNvSpPr>
            <a:spLocks noGrp="1"/>
          </p:cNvSpPr>
          <p:nvPr>
            <p:ph type="title"/>
          </p:nvPr>
        </p:nvSpPr>
        <p:spPr>
          <a:xfrm>
            <a:off x="465996" y="310163"/>
            <a:ext cx="7066080" cy="782038"/>
          </a:xfrm>
        </p:spPr>
        <p:txBody>
          <a:bodyPr/>
          <a:lstStyle/>
          <a:p>
            <a:r>
              <a:rPr lang="en-US" dirty="0"/>
              <a:t>Future Work (1)</a:t>
            </a:r>
          </a:p>
        </p:txBody>
      </p:sp>
      <p:sp>
        <p:nvSpPr>
          <p:cNvPr id="3" name="Content Placeholder 2">
            <a:extLst>
              <a:ext uri="{FF2B5EF4-FFF2-40B4-BE49-F238E27FC236}">
                <a16:creationId xmlns:a16="http://schemas.microsoft.com/office/drawing/2014/main" id="{972C1782-930C-5F4E-A351-FC3E764C8D11}"/>
              </a:ext>
            </a:extLst>
          </p:cNvPr>
          <p:cNvSpPr>
            <a:spLocks noGrp="1"/>
          </p:cNvSpPr>
          <p:nvPr>
            <p:ph idx="1"/>
          </p:nvPr>
        </p:nvSpPr>
        <p:spPr>
          <a:xfrm>
            <a:off x="465996" y="1300269"/>
            <a:ext cx="7711751" cy="4379976"/>
          </a:xfrm>
        </p:spPr>
        <p:txBody>
          <a:bodyPr/>
          <a:lstStyle/>
          <a:p>
            <a:r>
              <a:rPr lang="en-US" dirty="0"/>
              <a:t>Two-way communication</a:t>
            </a:r>
          </a:p>
          <a:p>
            <a:pPr lvl="1"/>
            <a:r>
              <a:rPr lang="en-US" dirty="0"/>
              <a:t>GIFT passes student model to CTAT</a:t>
            </a:r>
          </a:p>
          <a:p>
            <a:pPr lvl="1"/>
            <a:r>
              <a:rPr lang="en-US" dirty="0"/>
              <a:t>Technically already possible, but how to translate Novice/Journeyman/Expert into probabilities?</a:t>
            </a:r>
          </a:p>
          <a:p>
            <a:r>
              <a:rPr lang="en-US" dirty="0"/>
              <a:t>Alternative</a:t>
            </a:r>
          </a:p>
          <a:p>
            <a:pPr lvl="1"/>
            <a:r>
              <a:rPr lang="en-US" dirty="0"/>
              <a:t>GIFT and CTAT each maintain their own student models, but exchange student model updates (i.e., “events”)</a:t>
            </a:r>
          </a:p>
          <a:p>
            <a:pPr lvl="2"/>
            <a:r>
              <a:rPr lang="en-US" dirty="0"/>
              <a:t>Both systems update their student models based on events in either</a:t>
            </a:r>
          </a:p>
          <a:p>
            <a:pPr lvl="2"/>
            <a:r>
              <a:rPr lang="en-US" dirty="0"/>
              <a:t>Elegant but harder to implement</a:t>
            </a:r>
          </a:p>
          <a:p>
            <a:pPr lvl="2"/>
            <a:r>
              <a:rPr lang="en-US" dirty="0"/>
              <a:t>Might generalize better to other ITS pairs</a:t>
            </a:r>
          </a:p>
          <a:p>
            <a:pPr lvl="1"/>
            <a:endParaRPr lang="en-US" dirty="0"/>
          </a:p>
          <a:p>
            <a:endParaRPr lang="en-US" dirty="0"/>
          </a:p>
        </p:txBody>
      </p:sp>
      <p:sp>
        <p:nvSpPr>
          <p:cNvPr id="4" name="Footer Placeholder 3">
            <a:extLst>
              <a:ext uri="{FF2B5EF4-FFF2-40B4-BE49-F238E27FC236}">
                <a16:creationId xmlns:a16="http://schemas.microsoft.com/office/drawing/2014/main" id="{E266BF0E-3A0F-654A-92D7-7F165DE8F39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84747C-9328-614B-9EC3-5F48218A48FD}"/>
              </a:ext>
            </a:extLst>
          </p:cNvPr>
          <p:cNvSpPr>
            <a:spLocks noGrp="1"/>
          </p:cNvSpPr>
          <p:nvPr>
            <p:ph type="sldNum" sz="quarter" idx="12"/>
          </p:nvPr>
        </p:nvSpPr>
        <p:spPr/>
        <p:txBody>
          <a:bodyPr/>
          <a:lstStyle/>
          <a:p>
            <a:fld id="{17E276FA-8F89-B34D-A726-BE3FA1F8DD97}" type="slidenum">
              <a:rPr lang="en-US" smtClean="0"/>
              <a:t>48</a:t>
            </a:fld>
            <a:endParaRPr lang="en-US" dirty="0"/>
          </a:p>
        </p:txBody>
      </p:sp>
    </p:spTree>
    <p:extLst>
      <p:ext uri="{BB962C8B-B14F-4D97-AF65-F5344CB8AC3E}">
        <p14:creationId xmlns:p14="http://schemas.microsoft.com/office/powerpoint/2010/main" val="155504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25BB-0F5B-E948-A109-BC8C2FBA91FA}"/>
              </a:ext>
            </a:extLst>
          </p:cNvPr>
          <p:cNvSpPr>
            <a:spLocks noGrp="1"/>
          </p:cNvSpPr>
          <p:nvPr>
            <p:ph type="title"/>
          </p:nvPr>
        </p:nvSpPr>
        <p:spPr>
          <a:xfrm>
            <a:off x="567596" y="0"/>
            <a:ext cx="7066080" cy="990107"/>
          </a:xfrm>
        </p:spPr>
        <p:txBody>
          <a:bodyPr/>
          <a:lstStyle/>
          <a:p>
            <a:r>
              <a:rPr lang="en-US" dirty="0"/>
              <a:t>Future Work (2)</a:t>
            </a:r>
          </a:p>
        </p:txBody>
      </p:sp>
      <p:sp>
        <p:nvSpPr>
          <p:cNvPr id="3" name="Content Placeholder 2">
            <a:extLst>
              <a:ext uri="{FF2B5EF4-FFF2-40B4-BE49-F238E27FC236}">
                <a16:creationId xmlns:a16="http://schemas.microsoft.com/office/drawing/2014/main" id="{AF9B675D-3DC8-2F4E-95E0-FD79F536F009}"/>
              </a:ext>
            </a:extLst>
          </p:cNvPr>
          <p:cNvSpPr>
            <a:spLocks noGrp="1"/>
          </p:cNvSpPr>
          <p:nvPr>
            <p:ph idx="1"/>
          </p:nvPr>
        </p:nvSpPr>
        <p:spPr>
          <a:xfrm>
            <a:off x="465995" y="1237523"/>
            <a:ext cx="7711751" cy="4379976"/>
          </a:xfrm>
        </p:spPr>
        <p:txBody>
          <a:bodyPr/>
          <a:lstStyle/>
          <a:p>
            <a:r>
              <a:rPr lang="en-US" dirty="0"/>
              <a:t>What about using BKT skill probabilities for mastery learning?</a:t>
            </a:r>
          </a:p>
          <a:p>
            <a:pPr lvl="1"/>
            <a:r>
              <a:rPr lang="en-US" dirty="0"/>
              <a:t>Well-studied by the field of EDM, proven to be effective (mostly)</a:t>
            </a:r>
          </a:p>
          <a:p>
            <a:pPr lvl="1"/>
            <a:r>
              <a:rPr lang="en-US" dirty="0"/>
              <a:t>CTAT supports mastery learning based on BKT in its outer loop, but GIFT as far as we understand cannot</a:t>
            </a:r>
          </a:p>
          <a:p>
            <a:pPr lvl="1"/>
            <a:r>
              <a:rPr lang="en-US" dirty="0"/>
              <a:t>GIFT could invoke a CTAT “adaptive problem set” for this purpose</a:t>
            </a:r>
          </a:p>
          <a:p>
            <a:pPr lvl="1"/>
            <a:r>
              <a:rPr lang="en-US" dirty="0"/>
              <a:t>Would require that CTAT keeps its own student model, so may work better with event sharing than with student model sharing</a:t>
            </a:r>
          </a:p>
          <a:p>
            <a:pPr lvl="1"/>
            <a:r>
              <a:rPr lang="en-US" dirty="0"/>
              <a:t>If 1:1 mapping is hard, should all activities be tagged with two sets of knowledge components?</a:t>
            </a:r>
          </a:p>
          <a:p>
            <a:pPr marL="228600" lvl="1" indent="0">
              <a:buNone/>
            </a:pPr>
            <a:endParaRPr lang="en-US" dirty="0"/>
          </a:p>
        </p:txBody>
      </p:sp>
      <p:sp>
        <p:nvSpPr>
          <p:cNvPr id="4" name="Footer Placeholder 3">
            <a:extLst>
              <a:ext uri="{FF2B5EF4-FFF2-40B4-BE49-F238E27FC236}">
                <a16:creationId xmlns:a16="http://schemas.microsoft.com/office/drawing/2014/main" id="{DF45C82C-BDC8-0543-BB96-0F69485E7FB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1FB6BE1-F29A-CD43-AF76-86DAF115BD39}"/>
              </a:ext>
            </a:extLst>
          </p:cNvPr>
          <p:cNvSpPr>
            <a:spLocks noGrp="1"/>
          </p:cNvSpPr>
          <p:nvPr>
            <p:ph type="sldNum" sz="quarter" idx="12"/>
          </p:nvPr>
        </p:nvSpPr>
        <p:spPr/>
        <p:txBody>
          <a:bodyPr/>
          <a:lstStyle/>
          <a:p>
            <a:fld id="{17E276FA-8F89-B34D-A726-BE3FA1F8DD97}" type="slidenum">
              <a:rPr lang="en-US" smtClean="0"/>
              <a:t>49</a:t>
            </a:fld>
            <a:endParaRPr lang="en-US" dirty="0"/>
          </a:p>
        </p:txBody>
      </p:sp>
    </p:spTree>
    <p:extLst>
      <p:ext uri="{BB962C8B-B14F-4D97-AF65-F5344CB8AC3E}">
        <p14:creationId xmlns:p14="http://schemas.microsoft.com/office/powerpoint/2010/main" val="121631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9EC-8851-104B-8E8F-F3504ECC0593}"/>
              </a:ext>
            </a:extLst>
          </p:cNvPr>
          <p:cNvSpPr>
            <a:spLocks noGrp="1"/>
          </p:cNvSpPr>
          <p:nvPr>
            <p:ph type="title"/>
          </p:nvPr>
        </p:nvSpPr>
        <p:spPr/>
        <p:txBody>
          <a:bodyPr/>
          <a:lstStyle/>
          <a:p>
            <a:r>
              <a:rPr lang="en-US" dirty="0"/>
              <a:t>Comparing GIFT and CTAT</a:t>
            </a:r>
          </a:p>
        </p:txBody>
      </p:sp>
      <p:sp>
        <p:nvSpPr>
          <p:cNvPr id="3" name="Content Placeholder 2">
            <a:extLst>
              <a:ext uri="{FF2B5EF4-FFF2-40B4-BE49-F238E27FC236}">
                <a16:creationId xmlns:a16="http://schemas.microsoft.com/office/drawing/2014/main" id="{F66600B5-F550-8D4E-8FFE-528BC01384BD}"/>
              </a:ext>
            </a:extLst>
          </p:cNvPr>
          <p:cNvSpPr>
            <a:spLocks noGrp="1"/>
          </p:cNvSpPr>
          <p:nvPr>
            <p:ph idx="1"/>
          </p:nvPr>
        </p:nvSpPr>
        <p:spPr/>
        <p:txBody>
          <a:bodyPr/>
          <a:lstStyle/>
          <a:p>
            <a:r>
              <a:rPr lang="en-US" dirty="0"/>
              <a:t>GIFT and CTAT both support non-programmer approaches to ITS authoring</a:t>
            </a:r>
          </a:p>
          <a:p>
            <a:r>
              <a:rPr lang="en-US" dirty="0"/>
              <a:t>GIFT: Adaptive course flow objects can implement a broad adaptive pedagogy that includes declarative instruction, recall, and practice</a:t>
            </a:r>
          </a:p>
          <a:p>
            <a:r>
              <a:rPr lang="en-US" dirty="0"/>
              <a:t>CTAT: Non-programmer authoring of tutor interface and inner loop – many forms of adaptivity within complex problem solving</a:t>
            </a:r>
          </a:p>
          <a:p>
            <a:pPr marL="0" indent="0">
              <a:buNone/>
            </a:pPr>
            <a:endParaRPr lang="en-US" dirty="0"/>
          </a:p>
        </p:txBody>
      </p:sp>
      <p:sp>
        <p:nvSpPr>
          <p:cNvPr id="4" name="Footer Placeholder 3">
            <a:extLst>
              <a:ext uri="{FF2B5EF4-FFF2-40B4-BE49-F238E27FC236}">
                <a16:creationId xmlns:a16="http://schemas.microsoft.com/office/drawing/2014/main" id="{E741BFA8-5072-184B-B3E8-5E7B43B02E5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4150A3-810F-B444-93E0-DF5D296BB4D5}"/>
              </a:ext>
            </a:extLst>
          </p:cNvPr>
          <p:cNvSpPr>
            <a:spLocks noGrp="1"/>
          </p:cNvSpPr>
          <p:nvPr>
            <p:ph type="sldNum" sz="quarter" idx="12"/>
          </p:nvPr>
        </p:nvSpPr>
        <p:spPr/>
        <p:txBody>
          <a:bodyPr/>
          <a:lstStyle/>
          <a:p>
            <a:fld id="{17E276FA-8F89-B34D-A726-BE3FA1F8DD97}" type="slidenum">
              <a:rPr lang="en-US" smtClean="0"/>
              <a:t>5</a:t>
            </a:fld>
            <a:endParaRPr lang="en-US" dirty="0"/>
          </a:p>
        </p:txBody>
      </p:sp>
    </p:spTree>
    <p:extLst>
      <p:ext uri="{BB962C8B-B14F-4D97-AF65-F5344CB8AC3E}">
        <p14:creationId xmlns:p14="http://schemas.microsoft.com/office/powerpoint/2010/main" val="3160654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FC48-F28C-2D4E-A438-D1C753ED96F5}"/>
              </a:ext>
            </a:extLst>
          </p:cNvPr>
          <p:cNvSpPr>
            <a:spLocks noGrp="1"/>
          </p:cNvSpPr>
          <p:nvPr>
            <p:ph type="title"/>
          </p:nvPr>
        </p:nvSpPr>
        <p:spPr/>
        <p:txBody>
          <a:bodyPr/>
          <a:lstStyle/>
          <a:p>
            <a:r>
              <a:rPr lang="en-US" dirty="0"/>
              <a:t>Future Work (3)</a:t>
            </a:r>
          </a:p>
        </p:txBody>
      </p:sp>
      <p:sp>
        <p:nvSpPr>
          <p:cNvPr id="3" name="Content Placeholder 2">
            <a:extLst>
              <a:ext uri="{FF2B5EF4-FFF2-40B4-BE49-F238E27FC236}">
                <a16:creationId xmlns:a16="http://schemas.microsoft.com/office/drawing/2014/main" id="{A3E3E0B9-0105-5A49-9DF6-754115AEDADE}"/>
              </a:ext>
            </a:extLst>
          </p:cNvPr>
          <p:cNvSpPr>
            <a:spLocks noGrp="1"/>
          </p:cNvSpPr>
          <p:nvPr>
            <p:ph idx="1"/>
          </p:nvPr>
        </p:nvSpPr>
        <p:spPr/>
        <p:txBody>
          <a:bodyPr/>
          <a:lstStyle/>
          <a:p>
            <a:r>
              <a:rPr lang="en-US" dirty="0"/>
              <a:t>Would be interesting to explore and compare student model sharing and event sharing</a:t>
            </a:r>
          </a:p>
          <a:p>
            <a:r>
              <a:rPr lang="en-US" dirty="0"/>
              <a:t>Would generate useful knowledge for the field of ITS as a whole</a:t>
            </a:r>
          </a:p>
        </p:txBody>
      </p:sp>
      <p:sp>
        <p:nvSpPr>
          <p:cNvPr id="4" name="Footer Placeholder 3">
            <a:extLst>
              <a:ext uri="{FF2B5EF4-FFF2-40B4-BE49-F238E27FC236}">
                <a16:creationId xmlns:a16="http://schemas.microsoft.com/office/drawing/2014/main" id="{870A47FD-C821-DB40-A605-A85C014095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ECF4218-517F-1E4A-B7D3-F909859D57A9}"/>
              </a:ext>
            </a:extLst>
          </p:cNvPr>
          <p:cNvSpPr>
            <a:spLocks noGrp="1"/>
          </p:cNvSpPr>
          <p:nvPr>
            <p:ph type="sldNum" sz="quarter" idx="12"/>
          </p:nvPr>
        </p:nvSpPr>
        <p:spPr/>
        <p:txBody>
          <a:bodyPr/>
          <a:lstStyle/>
          <a:p>
            <a:fld id="{17E276FA-8F89-B34D-A726-BE3FA1F8DD97}" type="slidenum">
              <a:rPr lang="en-US" smtClean="0"/>
              <a:t>50</a:t>
            </a:fld>
            <a:endParaRPr lang="en-US" dirty="0"/>
          </a:p>
        </p:txBody>
      </p:sp>
    </p:spTree>
    <p:extLst>
      <p:ext uri="{BB962C8B-B14F-4D97-AF65-F5344CB8AC3E}">
        <p14:creationId xmlns:p14="http://schemas.microsoft.com/office/powerpoint/2010/main" val="1629932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4D807-2172-694C-ACF7-97368F5A8650}"/>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ADE61185-ABD8-CC46-A502-43A71F80E72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587DE6B-E770-CA4F-98B0-28EFADCC05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4F88D0-BC26-AA4C-92B9-B7531B58761E}"/>
              </a:ext>
            </a:extLst>
          </p:cNvPr>
          <p:cNvSpPr>
            <a:spLocks noGrp="1"/>
          </p:cNvSpPr>
          <p:nvPr>
            <p:ph type="sldNum" sz="quarter" idx="12"/>
          </p:nvPr>
        </p:nvSpPr>
        <p:spPr/>
        <p:txBody>
          <a:bodyPr/>
          <a:lstStyle/>
          <a:p>
            <a:fld id="{17E276FA-8F89-B34D-A726-BE3FA1F8DD97}" type="slidenum">
              <a:rPr lang="en-US" smtClean="0"/>
              <a:t>51</a:t>
            </a:fld>
            <a:endParaRPr lang="en-US" dirty="0"/>
          </a:p>
        </p:txBody>
      </p:sp>
    </p:spTree>
    <p:extLst>
      <p:ext uri="{BB962C8B-B14F-4D97-AF65-F5344CB8AC3E}">
        <p14:creationId xmlns:p14="http://schemas.microsoft.com/office/powerpoint/2010/main" val="1318895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E37-C21D-7C4D-8D40-185716747A7F}"/>
              </a:ext>
            </a:extLst>
          </p:cNvPr>
          <p:cNvSpPr>
            <a:spLocks noGrp="1"/>
          </p:cNvSpPr>
          <p:nvPr>
            <p:ph type="title"/>
          </p:nvPr>
        </p:nvSpPr>
        <p:spPr>
          <a:xfrm>
            <a:off x="465996" y="310163"/>
            <a:ext cx="7066080" cy="784542"/>
          </a:xfrm>
        </p:spPr>
        <p:txBody>
          <a:bodyPr/>
          <a:lstStyle/>
          <a:p>
            <a:r>
              <a:rPr lang="en-US" dirty="0"/>
              <a:t>Opportunity to participate in research</a:t>
            </a:r>
          </a:p>
        </p:txBody>
      </p:sp>
      <p:sp>
        <p:nvSpPr>
          <p:cNvPr id="3" name="Content Placeholder 2">
            <a:extLst>
              <a:ext uri="{FF2B5EF4-FFF2-40B4-BE49-F238E27FC236}">
                <a16:creationId xmlns:a16="http://schemas.microsoft.com/office/drawing/2014/main" id="{E19F2415-67BF-274E-9B52-887AE4C1A6B8}"/>
              </a:ext>
            </a:extLst>
          </p:cNvPr>
          <p:cNvSpPr>
            <a:spLocks noGrp="1"/>
          </p:cNvSpPr>
          <p:nvPr>
            <p:ph idx="1"/>
          </p:nvPr>
        </p:nvSpPr>
        <p:spPr>
          <a:xfrm>
            <a:off x="465995" y="1197735"/>
            <a:ext cx="8162850" cy="4482510"/>
          </a:xfrm>
        </p:spPr>
        <p:txBody>
          <a:bodyPr/>
          <a:lstStyle/>
          <a:p>
            <a:r>
              <a:rPr lang="en-US" sz="2400" dirty="0"/>
              <a:t>We would be grateful to hear your unique perspective!</a:t>
            </a:r>
          </a:p>
          <a:p>
            <a:r>
              <a:rPr lang="en-US" sz="2400" dirty="0"/>
              <a:t>We are doing research to find out how we might design authoring tools for </a:t>
            </a:r>
            <a:r>
              <a:rPr lang="en-US" sz="2400" dirty="0" err="1"/>
              <a:t>ed</a:t>
            </a:r>
            <a:r>
              <a:rPr lang="en-US" sz="2400" dirty="0"/>
              <a:t> tech that are maximally useful for a broad range of users. </a:t>
            </a:r>
          </a:p>
          <a:p>
            <a:r>
              <a:rPr lang="en-US" sz="2400" dirty="0"/>
              <a:t>The survey takes about 12 minutes. </a:t>
            </a:r>
          </a:p>
          <a:p>
            <a:r>
              <a:rPr lang="en-US" sz="2400" dirty="0"/>
              <a:t>Participation is voluntary and of course you could drop out at any point in time that is convenient for you. There will not be compensation, but we’d be very grateful if you would be willing to participate.</a:t>
            </a:r>
          </a:p>
          <a:p>
            <a:endParaRPr lang="en-US" sz="2400" dirty="0"/>
          </a:p>
          <a:p>
            <a:r>
              <a:rPr lang="en-US" sz="2400" dirty="0"/>
              <a:t>Please access the survey here:   </a:t>
            </a:r>
            <a:r>
              <a:rPr lang="en-US" sz="3200" b="1" dirty="0">
                <a:solidFill>
                  <a:schemeClr val="accent1"/>
                </a:solidFill>
              </a:rPr>
              <a:t>https://</a:t>
            </a:r>
            <a:r>
              <a:rPr lang="en-US" sz="3200" b="1" dirty="0" err="1">
                <a:solidFill>
                  <a:schemeClr val="accent1"/>
                </a:solidFill>
              </a:rPr>
              <a:t>tinyurl.com</a:t>
            </a:r>
            <a:r>
              <a:rPr lang="en-US" sz="3200" b="1" dirty="0">
                <a:solidFill>
                  <a:schemeClr val="accent1"/>
                </a:solidFill>
              </a:rPr>
              <a:t>/</a:t>
            </a:r>
            <a:r>
              <a:rPr lang="en-US" sz="3200" b="1" dirty="0" err="1">
                <a:solidFill>
                  <a:schemeClr val="accent1"/>
                </a:solidFill>
              </a:rPr>
              <a:t>edTechToolsSurvey</a:t>
            </a:r>
            <a:endParaRPr lang="en-US" sz="3200" b="1" dirty="0">
              <a:solidFill>
                <a:schemeClr val="accent1"/>
              </a:solidFill>
            </a:endParaRPr>
          </a:p>
          <a:p>
            <a:endParaRPr lang="en-US" sz="2400" dirty="0"/>
          </a:p>
          <a:p>
            <a:endParaRPr lang="en-US" sz="2400" dirty="0"/>
          </a:p>
        </p:txBody>
      </p:sp>
      <p:sp>
        <p:nvSpPr>
          <p:cNvPr id="4" name="Footer Placeholder 3">
            <a:extLst>
              <a:ext uri="{FF2B5EF4-FFF2-40B4-BE49-F238E27FC236}">
                <a16:creationId xmlns:a16="http://schemas.microsoft.com/office/drawing/2014/main" id="{837B6307-CC2E-2F48-B076-9DC2807766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66AC94-0A7C-B947-8BEB-25C72A4D3B72}"/>
              </a:ext>
            </a:extLst>
          </p:cNvPr>
          <p:cNvSpPr>
            <a:spLocks noGrp="1"/>
          </p:cNvSpPr>
          <p:nvPr>
            <p:ph type="sldNum" sz="quarter" idx="12"/>
          </p:nvPr>
        </p:nvSpPr>
        <p:spPr/>
        <p:txBody>
          <a:bodyPr/>
          <a:lstStyle/>
          <a:p>
            <a:fld id="{17E276FA-8F89-B34D-A726-BE3FA1F8DD97}" type="slidenum">
              <a:rPr lang="en-US" smtClean="0"/>
              <a:t>52</a:t>
            </a:fld>
            <a:endParaRPr lang="en-US" dirty="0"/>
          </a:p>
        </p:txBody>
      </p:sp>
    </p:spTree>
    <p:extLst>
      <p:ext uri="{BB962C8B-B14F-4D97-AF65-F5344CB8AC3E}">
        <p14:creationId xmlns:p14="http://schemas.microsoft.com/office/powerpoint/2010/main" val="189496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2C54-C529-4045-8AB4-AC9300D1A258}"/>
              </a:ext>
            </a:extLst>
          </p:cNvPr>
          <p:cNvSpPr>
            <a:spLocks noGrp="1"/>
          </p:cNvSpPr>
          <p:nvPr>
            <p:ph type="title"/>
          </p:nvPr>
        </p:nvSpPr>
        <p:spPr>
          <a:xfrm>
            <a:off x="465996" y="-211"/>
            <a:ext cx="7066080" cy="990107"/>
          </a:xfrm>
        </p:spPr>
        <p:txBody>
          <a:bodyPr/>
          <a:lstStyle/>
          <a:p>
            <a:r>
              <a:rPr lang="en-US" dirty="0"/>
              <a:t>Context</a:t>
            </a:r>
          </a:p>
        </p:txBody>
      </p:sp>
      <p:sp>
        <p:nvSpPr>
          <p:cNvPr id="3" name="Content Placeholder 2">
            <a:extLst>
              <a:ext uri="{FF2B5EF4-FFF2-40B4-BE49-F238E27FC236}">
                <a16:creationId xmlns:a16="http://schemas.microsoft.com/office/drawing/2014/main" id="{0607701B-2C60-9E43-84C0-734C5A8BB003}"/>
              </a:ext>
            </a:extLst>
          </p:cNvPr>
          <p:cNvSpPr>
            <a:spLocks noGrp="1"/>
          </p:cNvSpPr>
          <p:nvPr>
            <p:ph idx="1"/>
          </p:nvPr>
        </p:nvSpPr>
        <p:spPr>
          <a:xfrm>
            <a:off x="371596" y="1300269"/>
            <a:ext cx="2551524" cy="4379976"/>
          </a:xfrm>
        </p:spPr>
        <p:txBody>
          <a:bodyPr/>
          <a:lstStyle/>
          <a:p>
            <a:r>
              <a:rPr lang="en-US" sz="2400" dirty="0"/>
              <a:t>We create an edX MOOC that is adaptive to students’ knowledge growth </a:t>
            </a:r>
          </a:p>
          <a:p>
            <a:r>
              <a:rPr lang="en-US" sz="2400" dirty="0"/>
              <a:t>To this end, we integrate GIFT and CTAT, and embed the combination in edX</a:t>
            </a:r>
          </a:p>
        </p:txBody>
      </p:sp>
      <p:sp>
        <p:nvSpPr>
          <p:cNvPr id="4" name="Footer Placeholder 3">
            <a:extLst>
              <a:ext uri="{FF2B5EF4-FFF2-40B4-BE49-F238E27FC236}">
                <a16:creationId xmlns:a16="http://schemas.microsoft.com/office/drawing/2014/main" id="{61C32329-E6C5-E447-A44F-67C0038638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F61B20-DE5B-A348-8CD1-5181E6197A27}"/>
              </a:ext>
            </a:extLst>
          </p:cNvPr>
          <p:cNvSpPr>
            <a:spLocks noGrp="1"/>
          </p:cNvSpPr>
          <p:nvPr>
            <p:ph type="sldNum" sz="quarter" idx="12"/>
          </p:nvPr>
        </p:nvSpPr>
        <p:spPr/>
        <p:txBody>
          <a:bodyPr/>
          <a:lstStyle/>
          <a:p>
            <a:fld id="{17E276FA-8F89-B34D-A726-BE3FA1F8DD97}" type="slidenum">
              <a:rPr lang="en-US" smtClean="0"/>
              <a:t>6</a:t>
            </a:fld>
            <a:endParaRPr lang="en-US" dirty="0"/>
          </a:p>
        </p:txBody>
      </p:sp>
      <p:pic>
        <p:nvPicPr>
          <p:cNvPr id="6" name="Picture 2">
            <a:extLst>
              <a:ext uri="{FF2B5EF4-FFF2-40B4-BE49-F238E27FC236}">
                <a16:creationId xmlns:a16="http://schemas.microsoft.com/office/drawing/2014/main" id="{C82AF82F-5C2C-A54C-B823-CA3A92B88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717" y="1300269"/>
            <a:ext cx="5884718" cy="40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663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9E8-EF8F-6E43-9824-C737BC09AE6B}"/>
              </a:ext>
            </a:extLst>
          </p:cNvPr>
          <p:cNvSpPr>
            <a:spLocks noGrp="1"/>
          </p:cNvSpPr>
          <p:nvPr>
            <p:ph type="title"/>
          </p:nvPr>
        </p:nvSpPr>
        <p:spPr>
          <a:xfrm>
            <a:off x="465997" y="99750"/>
            <a:ext cx="7066080" cy="990107"/>
          </a:xfrm>
        </p:spPr>
        <p:txBody>
          <a:bodyPr/>
          <a:lstStyle/>
          <a:p>
            <a:r>
              <a:rPr lang="en-US" dirty="0"/>
              <a:t>Our Past Work in this Project</a:t>
            </a:r>
          </a:p>
        </p:txBody>
      </p:sp>
      <p:sp>
        <p:nvSpPr>
          <p:cNvPr id="3" name="Content Placeholder 2">
            <a:extLst>
              <a:ext uri="{FF2B5EF4-FFF2-40B4-BE49-F238E27FC236}">
                <a16:creationId xmlns:a16="http://schemas.microsoft.com/office/drawing/2014/main" id="{0540997B-C1C4-E547-8EDC-3DFF5B2E9A87}"/>
              </a:ext>
            </a:extLst>
          </p:cNvPr>
          <p:cNvSpPr>
            <a:spLocks noGrp="1"/>
          </p:cNvSpPr>
          <p:nvPr>
            <p:ph idx="1"/>
          </p:nvPr>
        </p:nvSpPr>
        <p:spPr>
          <a:xfrm>
            <a:off x="465996" y="1302948"/>
            <a:ext cx="8395371" cy="4379976"/>
          </a:xfrm>
        </p:spPr>
        <p:txBody>
          <a:bodyPr/>
          <a:lstStyle/>
          <a:p>
            <a:r>
              <a:rPr lang="en-US" dirty="0"/>
              <a:t>edX and other LTI consumers can invoke GIFT</a:t>
            </a:r>
          </a:p>
          <a:p>
            <a:r>
              <a:rPr lang="en-US" dirty="0"/>
              <a:t>GIFT can invoke CTAT tutors &amp; other LTI tools</a:t>
            </a:r>
          </a:p>
          <a:p>
            <a:r>
              <a:rPr lang="en-US" dirty="0"/>
              <a:t>Result: Wider range of practice apps in GIFT</a:t>
            </a:r>
          </a:p>
          <a:p>
            <a:r>
              <a:rPr lang="en-US" dirty="0"/>
              <a:t>Demonstrated in BDEMOOC last year</a:t>
            </a:r>
          </a:p>
          <a:p>
            <a:r>
              <a:rPr lang="en-US" dirty="0"/>
              <a:t>Limitation </a:t>
            </a:r>
          </a:p>
          <a:p>
            <a:pPr lvl="1"/>
            <a:r>
              <a:rPr lang="en-US" dirty="0"/>
              <a:t>GIFT “knows” little about what happened in the CTAT tutor</a:t>
            </a:r>
          </a:p>
          <a:p>
            <a:pPr lvl="1"/>
            <a:r>
              <a:rPr lang="en-US" dirty="0"/>
              <a:t>If GIFT knew how much the student might have learned in the CTAT tutor, it could select remedial activities based on that information</a:t>
            </a:r>
          </a:p>
        </p:txBody>
      </p:sp>
      <p:sp>
        <p:nvSpPr>
          <p:cNvPr id="4" name="Footer Placeholder 3">
            <a:extLst>
              <a:ext uri="{FF2B5EF4-FFF2-40B4-BE49-F238E27FC236}">
                <a16:creationId xmlns:a16="http://schemas.microsoft.com/office/drawing/2014/main" id="{172E1661-261A-F44C-A3B3-FCE27B7069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64DDE0-7678-C643-AB42-9A8BF1DEA677}"/>
              </a:ext>
            </a:extLst>
          </p:cNvPr>
          <p:cNvSpPr>
            <a:spLocks noGrp="1"/>
          </p:cNvSpPr>
          <p:nvPr>
            <p:ph type="sldNum" sz="quarter" idx="12"/>
          </p:nvPr>
        </p:nvSpPr>
        <p:spPr/>
        <p:txBody>
          <a:bodyPr/>
          <a:lstStyle/>
          <a:p>
            <a:fld id="{17E276FA-8F89-B34D-A726-BE3FA1F8DD97}" type="slidenum">
              <a:rPr lang="en-US" smtClean="0"/>
              <a:t>7</a:t>
            </a:fld>
            <a:endParaRPr lang="en-US" dirty="0"/>
          </a:p>
        </p:txBody>
      </p:sp>
    </p:spTree>
    <p:extLst>
      <p:ext uri="{BB962C8B-B14F-4D97-AF65-F5344CB8AC3E}">
        <p14:creationId xmlns:p14="http://schemas.microsoft.com/office/powerpoint/2010/main" val="3936694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0C60-42F7-EC43-A83C-AAB872E0CADB}"/>
              </a:ext>
            </a:extLst>
          </p:cNvPr>
          <p:cNvSpPr>
            <a:spLocks noGrp="1"/>
          </p:cNvSpPr>
          <p:nvPr>
            <p:ph type="title"/>
          </p:nvPr>
        </p:nvSpPr>
        <p:spPr>
          <a:xfrm>
            <a:off x="465996" y="0"/>
            <a:ext cx="7066080" cy="990107"/>
          </a:xfrm>
        </p:spPr>
        <p:txBody>
          <a:bodyPr/>
          <a:lstStyle/>
          <a:p>
            <a:r>
              <a:rPr lang="en-US" dirty="0"/>
              <a:t>New Scenario</a:t>
            </a:r>
          </a:p>
        </p:txBody>
      </p:sp>
      <p:sp>
        <p:nvSpPr>
          <p:cNvPr id="3" name="Content Placeholder 2">
            <a:extLst>
              <a:ext uri="{FF2B5EF4-FFF2-40B4-BE49-F238E27FC236}">
                <a16:creationId xmlns:a16="http://schemas.microsoft.com/office/drawing/2014/main" id="{0129E3AB-96BE-CE47-94DB-96E37A6B250E}"/>
              </a:ext>
            </a:extLst>
          </p:cNvPr>
          <p:cNvSpPr>
            <a:spLocks noGrp="1"/>
          </p:cNvSpPr>
          <p:nvPr>
            <p:ph idx="1"/>
          </p:nvPr>
        </p:nvSpPr>
        <p:spPr>
          <a:xfrm>
            <a:off x="465996" y="1111322"/>
            <a:ext cx="7965061" cy="4379976"/>
          </a:xfrm>
        </p:spPr>
        <p:txBody>
          <a:bodyPr/>
          <a:lstStyle/>
          <a:p>
            <a:r>
              <a:rPr lang="en-US" dirty="0"/>
              <a:t>GIFT Adaptive </a:t>
            </a:r>
            <a:r>
              <a:rPr lang="en-US" dirty="0" err="1"/>
              <a:t>CourseFlow</a:t>
            </a:r>
            <a:r>
              <a:rPr lang="en-US" dirty="0"/>
              <a:t> Object invokes CTAT tutor as primary practice</a:t>
            </a:r>
          </a:p>
          <a:p>
            <a:r>
              <a:rPr lang="en-US" dirty="0"/>
              <a:t>Student works with CTAT tutor – CTAT updates its student model based on student performance</a:t>
            </a:r>
          </a:p>
          <a:p>
            <a:r>
              <a:rPr lang="en-US" dirty="0"/>
              <a:t>When student finishes the CTAT tutor, CTAT  passes the student model to GIFT</a:t>
            </a:r>
          </a:p>
          <a:p>
            <a:pPr lvl="1"/>
            <a:r>
              <a:rPr lang="en-US" dirty="0">
                <a:solidFill>
                  <a:schemeClr val="accent1"/>
                </a:solidFill>
              </a:rPr>
              <a:t>New!</a:t>
            </a:r>
          </a:p>
          <a:p>
            <a:r>
              <a:rPr lang="en-US" dirty="0"/>
              <a:t>GIFT uses the updated student model to select (as needed) remedial examples and practice</a:t>
            </a:r>
          </a:p>
          <a:p>
            <a:pPr lvl="1"/>
            <a:r>
              <a:rPr lang="en-US" dirty="0">
                <a:solidFill>
                  <a:schemeClr val="accent1"/>
                </a:solidFill>
              </a:rPr>
              <a:t>Choices reflect what happened in the CTAT tutor!</a:t>
            </a:r>
          </a:p>
          <a:p>
            <a:r>
              <a:rPr lang="en-US" dirty="0"/>
              <a:t>GIFT invokes a CTAT tutor as remedial practice</a:t>
            </a:r>
          </a:p>
        </p:txBody>
      </p:sp>
      <p:sp>
        <p:nvSpPr>
          <p:cNvPr id="4" name="Footer Placeholder 3">
            <a:extLst>
              <a:ext uri="{FF2B5EF4-FFF2-40B4-BE49-F238E27FC236}">
                <a16:creationId xmlns:a16="http://schemas.microsoft.com/office/drawing/2014/main" id="{944B89D2-BA73-504B-B938-F39FD63521C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8BB7B4-8C68-024B-86ED-92A720701577}"/>
              </a:ext>
            </a:extLst>
          </p:cNvPr>
          <p:cNvSpPr>
            <a:spLocks noGrp="1"/>
          </p:cNvSpPr>
          <p:nvPr>
            <p:ph type="sldNum" sz="quarter" idx="12"/>
          </p:nvPr>
        </p:nvSpPr>
        <p:spPr/>
        <p:txBody>
          <a:bodyPr/>
          <a:lstStyle/>
          <a:p>
            <a:fld id="{17E276FA-8F89-B34D-A726-BE3FA1F8DD97}" type="slidenum">
              <a:rPr lang="en-US" smtClean="0"/>
              <a:t>8</a:t>
            </a:fld>
            <a:endParaRPr lang="en-US" dirty="0"/>
          </a:p>
        </p:txBody>
      </p:sp>
    </p:spTree>
    <p:extLst>
      <p:ext uri="{BB962C8B-B14F-4D97-AF65-F5344CB8AC3E}">
        <p14:creationId xmlns:p14="http://schemas.microsoft.com/office/powerpoint/2010/main" val="257414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6B17-2DE1-7741-A381-B7F6CF0EFCD9}"/>
              </a:ext>
            </a:extLst>
          </p:cNvPr>
          <p:cNvSpPr>
            <a:spLocks noGrp="1"/>
          </p:cNvSpPr>
          <p:nvPr>
            <p:ph type="title"/>
          </p:nvPr>
        </p:nvSpPr>
        <p:spPr/>
        <p:txBody>
          <a:bodyPr/>
          <a:lstStyle/>
          <a:p>
            <a:r>
              <a:rPr lang="en-US" dirty="0"/>
              <a:t>How Did We Make That Happen?</a:t>
            </a:r>
            <a:br>
              <a:rPr lang="en-US" dirty="0"/>
            </a:br>
            <a:r>
              <a:rPr lang="en-US" sz="2000" dirty="0"/>
              <a:t>The Short Answer</a:t>
            </a:r>
            <a:endParaRPr lang="en-US" dirty="0"/>
          </a:p>
        </p:txBody>
      </p:sp>
      <p:sp>
        <p:nvSpPr>
          <p:cNvPr id="3" name="Content Placeholder 2">
            <a:extLst>
              <a:ext uri="{FF2B5EF4-FFF2-40B4-BE49-F238E27FC236}">
                <a16:creationId xmlns:a16="http://schemas.microsoft.com/office/drawing/2014/main" id="{115A5023-56ED-AD4C-9EEA-96DB29318152}"/>
              </a:ext>
            </a:extLst>
          </p:cNvPr>
          <p:cNvSpPr>
            <a:spLocks noGrp="1"/>
          </p:cNvSpPr>
          <p:nvPr>
            <p:ph idx="1"/>
          </p:nvPr>
        </p:nvSpPr>
        <p:spPr/>
        <p:txBody>
          <a:bodyPr/>
          <a:lstStyle/>
          <a:p>
            <a:pPr lvl="1"/>
            <a:r>
              <a:rPr lang="en-US" dirty="0"/>
              <a:t>CTAT student model is sent to GIFT via LTI</a:t>
            </a:r>
          </a:p>
          <a:p>
            <a:pPr lvl="2"/>
            <a:r>
              <a:rPr lang="en-US" dirty="0"/>
              <a:t>One KC at a time – since LTI 1.1  does not allow sending more than a single labeled number in range 0-1</a:t>
            </a:r>
          </a:p>
          <a:p>
            <a:pPr lvl="1"/>
            <a:r>
              <a:rPr lang="en-US" dirty="0"/>
              <a:t>Mapping of the student models:</a:t>
            </a:r>
          </a:p>
          <a:p>
            <a:pPr lvl="2"/>
            <a:r>
              <a:rPr lang="en-US" dirty="0"/>
              <a:t>CTAT  KCs map 1:1 to GIFT Skill Concepts</a:t>
            </a:r>
          </a:p>
          <a:p>
            <a:pPr lvl="2"/>
            <a:r>
              <a:rPr lang="en-US" dirty="0"/>
              <a:t>Probability of knowing is “translated” into Novice/Journeyman/Expert categories</a:t>
            </a:r>
          </a:p>
          <a:p>
            <a:pPr lvl="1"/>
            <a:endParaRPr lang="en-US" dirty="0"/>
          </a:p>
          <a:p>
            <a:pPr lvl="1"/>
            <a:r>
              <a:rPr lang="en-US" dirty="0"/>
              <a:t>Has some limitations, which we will discuss</a:t>
            </a:r>
          </a:p>
          <a:p>
            <a:pPr lvl="2"/>
            <a:endParaRPr lang="en-US" dirty="0"/>
          </a:p>
        </p:txBody>
      </p:sp>
      <p:sp>
        <p:nvSpPr>
          <p:cNvPr id="4" name="Footer Placeholder 3">
            <a:extLst>
              <a:ext uri="{FF2B5EF4-FFF2-40B4-BE49-F238E27FC236}">
                <a16:creationId xmlns:a16="http://schemas.microsoft.com/office/drawing/2014/main" id="{3CCD918A-10DF-4940-9813-BD8D9E013F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29FC86-291F-A446-B56C-CDED6C77EB6C}"/>
              </a:ext>
            </a:extLst>
          </p:cNvPr>
          <p:cNvSpPr>
            <a:spLocks noGrp="1"/>
          </p:cNvSpPr>
          <p:nvPr>
            <p:ph type="sldNum" sz="quarter" idx="12"/>
          </p:nvPr>
        </p:nvSpPr>
        <p:spPr/>
        <p:txBody>
          <a:bodyPr/>
          <a:lstStyle/>
          <a:p>
            <a:fld id="{17E276FA-8F89-B34D-A726-BE3FA1F8DD97}" type="slidenum">
              <a:rPr lang="en-US" smtClean="0"/>
              <a:t>9</a:t>
            </a:fld>
            <a:endParaRPr lang="en-US" dirty="0"/>
          </a:p>
        </p:txBody>
      </p:sp>
    </p:spTree>
    <p:extLst>
      <p:ext uri="{BB962C8B-B14F-4D97-AF65-F5344CB8AC3E}">
        <p14:creationId xmlns:p14="http://schemas.microsoft.com/office/powerpoint/2010/main" val="2947126599"/>
      </p:ext>
    </p:extLst>
  </p:cSld>
  <p:clrMapOvr>
    <a:masterClrMapping/>
  </p:clrMapOvr>
</p:sld>
</file>

<file path=ppt/theme/theme1.xml><?xml version="1.0" encoding="utf-8"?>
<a:theme xmlns:a="http://schemas.openxmlformats.org/drawingml/2006/main" name="Office Theme">
  <a:themeElements>
    <a:clrScheme name="Carnegie">
      <a:dk1>
        <a:srgbClr val="000000"/>
      </a:dk1>
      <a:lt1>
        <a:sysClr val="window" lastClr="FFFFFF"/>
      </a:lt1>
      <a:dk2>
        <a:srgbClr val="363636"/>
      </a:dk2>
      <a:lt2>
        <a:srgbClr val="F4F4F4"/>
      </a:lt2>
      <a:accent1>
        <a:srgbClr val="850205"/>
      </a:accent1>
      <a:accent2>
        <a:srgbClr val="618091"/>
      </a:accent2>
      <a:accent3>
        <a:srgbClr val="535353"/>
      </a:accent3>
      <a:accent4>
        <a:srgbClr val="B5B5B5"/>
      </a:accent4>
      <a:accent5>
        <a:srgbClr val="CACACA"/>
      </a:accent5>
      <a:accent6>
        <a:srgbClr val="F4F4F4"/>
      </a:accent6>
      <a:hlink>
        <a:srgbClr val="363636"/>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21239</TotalTime>
  <Words>2446</Words>
  <Application>Microsoft Macintosh PowerPoint</Application>
  <PresentationFormat>On-screen Show (4:3)</PresentationFormat>
  <Paragraphs>330</Paragraphs>
  <Slides>52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Helvetica</vt:lpstr>
      <vt:lpstr>Office Theme</vt:lpstr>
      <vt:lpstr>Towards Deeper Integration of Intelligent Tutoring Systems: One-way Student Model Sharing between GIFT and CTAT</vt:lpstr>
      <vt:lpstr>Overview</vt:lpstr>
      <vt:lpstr>Main Questions</vt:lpstr>
      <vt:lpstr>Advantages of Integrating ITSs</vt:lpstr>
      <vt:lpstr>Comparing GIFT and CTAT</vt:lpstr>
      <vt:lpstr>Context</vt:lpstr>
      <vt:lpstr>Our Past Work in this Project</vt:lpstr>
      <vt:lpstr>New Scenario</vt:lpstr>
      <vt:lpstr>How Did We Make That Happen? The Short Answer</vt:lpstr>
      <vt:lpstr>Background</vt:lpstr>
      <vt:lpstr>CTAT</vt:lpstr>
      <vt:lpstr>PowerPoint Presentation</vt:lpstr>
      <vt:lpstr>A small sampling of the many real-world tutors built with CTAT</vt:lpstr>
      <vt:lpstr>GIFT</vt:lpstr>
      <vt:lpstr>Student view</vt:lpstr>
      <vt:lpstr>BDEMOOC week 1 in edX</vt:lpstr>
      <vt:lpstr>Week 1 lecture 3: GIFT for Decision Trees</vt:lpstr>
      <vt:lpstr>1 of 6 GIFT courses in week 1: Decision Trees </vt:lpstr>
      <vt:lpstr>Rule Content: Decision Tree Video</vt:lpstr>
      <vt:lpstr>Example Content: Decision Tree Slides</vt:lpstr>
      <vt:lpstr>Recall questions</vt:lpstr>
      <vt:lpstr>After-Action Review</vt:lpstr>
      <vt:lpstr>Remediation for missed Recall questions</vt:lpstr>
      <vt:lpstr>Retry Recall questions</vt:lpstr>
      <vt:lpstr>Return to edX for next section</vt:lpstr>
      <vt:lpstr>Week 1 section 7: GIFT with CTAT</vt:lpstr>
      <vt:lpstr>7th GIFT Course in Week 1</vt:lpstr>
      <vt:lpstr>Targeted tutoring behaviors</vt:lpstr>
      <vt:lpstr>Example Content for Decision Trees</vt:lpstr>
      <vt:lpstr>Example Content for kNN</vt:lpstr>
      <vt:lpstr>Survey-only Recall questions (Rule &amp; Recall quadrants earlier in week)</vt:lpstr>
      <vt:lpstr>CTAT tutor as Primary Practice application Multiple-step practice with learning  algorithms, with feedback and hints</vt:lpstr>
      <vt:lpstr>LTI Practice application reports concept-specific levels for remediation (new)</vt:lpstr>
      <vt:lpstr>Different Remedial Example slides on kNN only (since kNN level still Novice)</vt:lpstr>
      <vt:lpstr>2nd CTAT tutor as secondary Practice app (but currently each Practice app must cover all concepts)</vt:lpstr>
      <vt:lpstr>Return to Example if student still Novice after Practice</vt:lpstr>
      <vt:lpstr>Return to Practice App (CTAT) to complete training on concept still at Novice</vt:lpstr>
      <vt:lpstr>A  Tale of Two Student Models?</vt:lpstr>
      <vt:lpstr>Mapping</vt:lpstr>
      <vt:lpstr>Technical Integration</vt:lpstr>
      <vt:lpstr>Technical Integration: LTI replaceResult</vt:lpstr>
      <vt:lpstr>News: LTI Advantage released 15 May</vt:lpstr>
      <vt:lpstr>Now publicly available: https://www.imsglobal.org/spec/lti-ags/v2p0/</vt:lpstr>
      <vt:lpstr>Recommendation 1: per-concept scoring</vt:lpstr>
      <vt:lpstr>Recommendation 2: targeted practice</vt:lpstr>
      <vt:lpstr>Contributions</vt:lpstr>
      <vt:lpstr>Limitations</vt:lpstr>
      <vt:lpstr>Future Work (1)</vt:lpstr>
      <vt:lpstr>Future Work (2)</vt:lpstr>
      <vt:lpstr>Future Work (3)</vt:lpstr>
      <vt:lpstr>The End</vt:lpstr>
      <vt:lpstr>Opportunity to participate in research</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yohoo</dc:creator>
  <cp:lastModifiedBy>Vincent Aleven</cp:lastModifiedBy>
  <cp:revision>881</cp:revision>
  <cp:lastPrinted>2014-04-29T13:44:46Z</cp:lastPrinted>
  <dcterms:created xsi:type="dcterms:W3CDTF">2013-10-07T16:54:34Z</dcterms:created>
  <dcterms:modified xsi:type="dcterms:W3CDTF">2019-05-16T18:16:23Z</dcterms:modified>
</cp:coreProperties>
</file>