
<file path=[Content_Types].xml><?xml version="1.0" encoding="utf-8"?>
<Types xmlns="http://schemas.openxmlformats.org/package/2006/content-types">
  <Default Extension="(null)" ContentType="image/x-emf"/>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871" r:id="rId2"/>
    <p:sldId id="612" r:id="rId3"/>
    <p:sldId id="727" r:id="rId4"/>
    <p:sldId id="852" r:id="rId5"/>
    <p:sldId id="854" r:id="rId6"/>
    <p:sldId id="847" r:id="rId7"/>
    <p:sldId id="853" r:id="rId8"/>
    <p:sldId id="868" r:id="rId9"/>
    <p:sldId id="695" r:id="rId10"/>
    <p:sldId id="843" r:id="rId11"/>
    <p:sldId id="653" r:id="rId12"/>
    <p:sldId id="711" r:id="rId13"/>
    <p:sldId id="872" r:id="rId14"/>
    <p:sldId id="673" r:id="rId15"/>
    <p:sldId id="845" r:id="rId16"/>
    <p:sldId id="676" r:id="rId17"/>
    <p:sldId id="857" r:id="rId18"/>
    <p:sldId id="858" r:id="rId19"/>
    <p:sldId id="848" r:id="rId20"/>
    <p:sldId id="849" r:id="rId21"/>
    <p:sldId id="850" r:id="rId22"/>
    <p:sldId id="851" r:id="rId23"/>
    <p:sldId id="859" r:id="rId24"/>
    <p:sldId id="861" r:id="rId25"/>
    <p:sldId id="866" r:id="rId26"/>
    <p:sldId id="863" r:id="rId27"/>
    <p:sldId id="870" r:id="rId28"/>
    <p:sldId id="864" r:id="rId29"/>
    <p:sldId id="862" r:id="rId30"/>
    <p:sldId id="874" r:id="rId31"/>
    <p:sldId id="865" r:id="rId32"/>
    <p:sldId id="628" r:id="rId33"/>
    <p:sldId id="873" r:id="rId34"/>
    <p:sldId id="718"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56"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unyoung Ha" initials="a" lastIdx="2" clrIdx="0"/>
  <p:cmAuthor id="1" name="Jonathan Rowe" initials="" lastIdx="13" clrIdx="1"/>
  <p:cmAuthor id="2" name="Wookhee Min"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CCCCFF"/>
    <a:srgbClr val="00FDFF"/>
    <a:srgbClr val="7F7F7F"/>
    <a:srgbClr val="538234"/>
    <a:srgbClr val="EE7D31"/>
    <a:srgbClr val="4372C4"/>
    <a:srgbClr val="B9102B"/>
    <a:srgbClr val="8F011A"/>
    <a:srgbClr val="51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69249" autoAdjust="0"/>
  </p:normalViewPr>
  <p:slideViewPr>
    <p:cSldViewPr snapToGrid="0" snapToObjects="1" showGuides="1">
      <p:cViewPr varScale="1">
        <p:scale>
          <a:sx n="59" d="100"/>
          <a:sy n="59" d="100"/>
        </p:scale>
        <p:origin x="2107" y="43"/>
      </p:cViewPr>
      <p:guideLst>
        <p:guide orient="horz" pos="345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66" d="100"/>
          <a:sy n="66" d="100"/>
        </p:scale>
        <p:origin x="3074" y="3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C03DA3-0DC1-4086-B577-F1A72E8697BE}"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CEB6CF3A-2A0B-4643-8176-E92CBEAF13E6}">
      <dgm:prSet phldrT="[Text]"/>
      <dgm:spPr/>
      <dgm:t>
        <a:bodyPr/>
        <a:lstStyle/>
        <a:p>
          <a:r>
            <a:rPr lang="en-US" dirty="0"/>
            <a:t>Big-C</a:t>
          </a:r>
        </a:p>
      </dgm:t>
    </dgm:pt>
    <dgm:pt modelId="{C7F1BA69-0661-42A0-A9F8-9E780312602F}" type="parTrans" cxnId="{0B1A342E-09FB-4F50-8910-9D1A1B552B04}">
      <dgm:prSet/>
      <dgm:spPr/>
      <dgm:t>
        <a:bodyPr/>
        <a:lstStyle/>
        <a:p>
          <a:endParaRPr lang="en-US"/>
        </a:p>
      </dgm:t>
    </dgm:pt>
    <dgm:pt modelId="{F5746D98-B32B-4312-BBF0-09551A22110A}" type="sibTrans" cxnId="{0B1A342E-09FB-4F50-8910-9D1A1B552B04}">
      <dgm:prSet/>
      <dgm:spPr/>
      <dgm:t>
        <a:bodyPr/>
        <a:lstStyle/>
        <a:p>
          <a:endParaRPr lang="en-US"/>
        </a:p>
      </dgm:t>
    </dgm:pt>
    <dgm:pt modelId="{A1BF3119-5A5D-478C-948F-3249AE91410C}">
      <dgm:prSet phldrT="[Text]"/>
      <dgm:spPr/>
      <dgm:t>
        <a:bodyPr/>
        <a:lstStyle/>
        <a:p>
          <a:r>
            <a:rPr lang="en-US" dirty="0"/>
            <a:t>Pro-C</a:t>
          </a:r>
        </a:p>
      </dgm:t>
    </dgm:pt>
    <dgm:pt modelId="{1E168A1A-7A03-458E-8EBB-BA42ADA7C1E7}" type="parTrans" cxnId="{F256E6D9-2650-42B6-ACF6-941AEBCAB1D6}">
      <dgm:prSet/>
      <dgm:spPr/>
      <dgm:t>
        <a:bodyPr/>
        <a:lstStyle/>
        <a:p>
          <a:endParaRPr lang="en-US"/>
        </a:p>
      </dgm:t>
    </dgm:pt>
    <dgm:pt modelId="{C7DBF492-CE69-488F-922E-602FAF9D314F}" type="sibTrans" cxnId="{F256E6D9-2650-42B6-ACF6-941AEBCAB1D6}">
      <dgm:prSet/>
      <dgm:spPr/>
      <dgm:t>
        <a:bodyPr/>
        <a:lstStyle/>
        <a:p>
          <a:endParaRPr lang="en-US"/>
        </a:p>
      </dgm:t>
    </dgm:pt>
    <dgm:pt modelId="{14079CF3-E632-4ED6-9395-87CA639C6A31}">
      <dgm:prSet phldrT="[Text]"/>
      <dgm:spPr/>
      <dgm:t>
        <a:bodyPr/>
        <a:lstStyle/>
        <a:p>
          <a:r>
            <a:rPr lang="en-US" dirty="0"/>
            <a:t>Little-C</a:t>
          </a:r>
        </a:p>
      </dgm:t>
    </dgm:pt>
    <dgm:pt modelId="{5053AA27-0E44-4AF9-8DFE-4E3DF08C0A1C}" type="parTrans" cxnId="{70A35888-BB64-4354-9AFE-3A9FBE20786E}">
      <dgm:prSet/>
      <dgm:spPr/>
      <dgm:t>
        <a:bodyPr/>
        <a:lstStyle/>
        <a:p>
          <a:endParaRPr lang="en-US"/>
        </a:p>
      </dgm:t>
    </dgm:pt>
    <dgm:pt modelId="{D22A3566-E9DA-4E53-9A62-C894275EEA5F}" type="sibTrans" cxnId="{70A35888-BB64-4354-9AFE-3A9FBE20786E}">
      <dgm:prSet/>
      <dgm:spPr/>
      <dgm:t>
        <a:bodyPr/>
        <a:lstStyle/>
        <a:p>
          <a:endParaRPr lang="en-US"/>
        </a:p>
      </dgm:t>
    </dgm:pt>
    <dgm:pt modelId="{559ECA45-788B-4D84-961C-B27081B8ABC1}">
      <dgm:prSet phldrT="[Text]"/>
      <dgm:spPr/>
      <dgm:t>
        <a:bodyPr/>
        <a:lstStyle/>
        <a:p>
          <a:r>
            <a:rPr lang="en-US" dirty="0"/>
            <a:t>Mini-C</a:t>
          </a:r>
        </a:p>
      </dgm:t>
    </dgm:pt>
    <dgm:pt modelId="{502F57E2-BCC6-4465-93BB-4A515023C4E8}" type="parTrans" cxnId="{245D6AE7-0369-414E-9A5D-18084BAB54FC}">
      <dgm:prSet/>
      <dgm:spPr/>
      <dgm:t>
        <a:bodyPr/>
        <a:lstStyle/>
        <a:p>
          <a:endParaRPr lang="en-US"/>
        </a:p>
      </dgm:t>
    </dgm:pt>
    <dgm:pt modelId="{6DE2B95C-0F0E-4064-B8ED-D246AC16C2E5}" type="sibTrans" cxnId="{245D6AE7-0369-414E-9A5D-18084BAB54FC}">
      <dgm:prSet/>
      <dgm:spPr/>
      <dgm:t>
        <a:bodyPr/>
        <a:lstStyle/>
        <a:p>
          <a:endParaRPr lang="en-US"/>
        </a:p>
      </dgm:t>
    </dgm:pt>
    <dgm:pt modelId="{44C385D2-7EA0-48C6-BB43-5777A5210F7A}" type="pres">
      <dgm:prSet presAssocID="{91C03DA3-0DC1-4086-B577-F1A72E8697BE}" presName="diagram" presStyleCnt="0">
        <dgm:presLayoutVars>
          <dgm:dir/>
          <dgm:resizeHandles val="exact"/>
        </dgm:presLayoutVars>
      </dgm:prSet>
      <dgm:spPr/>
    </dgm:pt>
    <dgm:pt modelId="{65F6C367-C935-4C27-9EDD-3710D3D73C7E}" type="pres">
      <dgm:prSet presAssocID="{CEB6CF3A-2A0B-4643-8176-E92CBEAF13E6}" presName="node" presStyleLbl="node1" presStyleIdx="0" presStyleCnt="4">
        <dgm:presLayoutVars>
          <dgm:bulletEnabled val="1"/>
        </dgm:presLayoutVars>
      </dgm:prSet>
      <dgm:spPr/>
    </dgm:pt>
    <dgm:pt modelId="{6C9F00A5-877D-4FB1-83ED-47D15CD68CC8}" type="pres">
      <dgm:prSet presAssocID="{F5746D98-B32B-4312-BBF0-09551A22110A}" presName="sibTrans" presStyleCnt="0"/>
      <dgm:spPr/>
    </dgm:pt>
    <dgm:pt modelId="{D9FAF63A-B759-4B14-B8EF-E02E24F1DC78}" type="pres">
      <dgm:prSet presAssocID="{A1BF3119-5A5D-478C-948F-3249AE91410C}" presName="node" presStyleLbl="node1" presStyleIdx="1" presStyleCnt="4">
        <dgm:presLayoutVars>
          <dgm:bulletEnabled val="1"/>
        </dgm:presLayoutVars>
      </dgm:prSet>
      <dgm:spPr/>
    </dgm:pt>
    <dgm:pt modelId="{DEF01B85-324D-4AE5-A4E8-6FB2439516C6}" type="pres">
      <dgm:prSet presAssocID="{C7DBF492-CE69-488F-922E-602FAF9D314F}" presName="sibTrans" presStyleCnt="0"/>
      <dgm:spPr/>
    </dgm:pt>
    <dgm:pt modelId="{1C073898-2A9D-45B6-9D42-4D395AB6055B}" type="pres">
      <dgm:prSet presAssocID="{14079CF3-E632-4ED6-9395-87CA639C6A31}" presName="node" presStyleLbl="node1" presStyleIdx="2" presStyleCnt="4">
        <dgm:presLayoutVars>
          <dgm:bulletEnabled val="1"/>
        </dgm:presLayoutVars>
      </dgm:prSet>
      <dgm:spPr/>
    </dgm:pt>
    <dgm:pt modelId="{255F9C94-D599-4E19-A024-796E46C822E8}" type="pres">
      <dgm:prSet presAssocID="{D22A3566-E9DA-4E53-9A62-C894275EEA5F}" presName="sibTrans" presStyleCnt="0"/>
      <dgm:spPr/>
    </dgm:pt>
    <dgm:pt modelId="{EFA7C0E8-47D1-4516-A2CA-F5AFE1208C79}" type="pres">
      <dgm:prSet presAssocID="{559ECA45-788B-4D84-961C-B27081B8ABC1}" presName="node" presStyleLbl="node1" presStyleIdx="3" presStyleCnt="4">
        <dgm:presLayoutVars>
          <dgm:bulletEnabled val="1"/>
        </dgm:presLayoutVars>
      </dgm:prSet>
      <dgm:spPr/>
    </dgm:pt>
  </dgm:ptLst>
  <dgm:cxnLst>
    <dgm:cxn modelId="{0B1A342E-09FB-4F50-8910-9D1A1B552B04}" srcId="{91C03DA3-0DC1-4086-B577-F1A72E8697BE}" destId="{CEB6CF3A-2A0B-4643-8176-E92CBEAF13E6}" srcOrd="0" destOrd="0" parTransId="{C7F1BA69-0661-42A0-A9F8-9E780312602F}" sibTransId="{F5746D98-B32B-4312-BBF0-09551A22110A}"/>
    <dgm:cxn modelId="{52E23D3E-BFD8-498F-A83B-57CB35A2464B}" type="presOf" srcId="{A1BF3119-5A5D-478C-948F-3249AE91410C}" destId="{D9FAF63A-B759-4B14-B8EF-E02E24F1DC78}" srcOrd="0" destOrd="0" presId="urn:microsoft.com/office/officeart/2005/8/layout/default"/>
    <dgm:cxn modelId="{83F7F43E-6FDA-4417-8BBE-DBAB96AACF06}" type="presOf" srcId="{CEB6CF3A-2A0B-4643-8176-E92CBEAF13E6}" destId="{65F6C367-C935-4C27-9EDD-3710D3D73C7E}" srcOrd="0" destOrd="0" presId="urn:microsoft.com/office/officeart/2005/8/layout/default"/>
    <dgm:cxn modelId="{36ED9643-BF1D-4A4B-90CF-1363AE3B0160}" type="presOf" srcId="{559ECA45-788B-4D84-961C-B27081B8ABC1}" destId="{EFA7C0E8-47D1-4516-A2CA-F5AFE1208C79}" srcOrd="0" destOrd="0" presId="urn:microsoft.com/office/officeart/2005/8/layout/default"/>
    <dgm:cxn modelId="{A1207549-3A2C-4517-8EF6-C426093F4074}" type="presOf" srcId="{14079CF3-E632-4ED6-9395-87CA639C6A31}" destId="{1C073898-2A9D-45B6-9D42-4D395AB6055B}" srcOrd="0" destOrd="0" presId="urn:microsoft.com/office/officeart/2005/8/layout/default"/>
    <dgm:cxn modelId="{23BC917F-5238-4676-B0E0-1169C20549C7}" type="presOf" srcId="{91C03DA3-0DC1-4086-B577-F1A72E8697BE}" destId="{44C385D2-7EA0-48C6-BB43-5777A5210F7A}" srcOrd="0" destOrd="0" presId="urn:microsoft.com/office/officeart/2005/8/layout/default"/>
    <dgm:cxn modelId="{70A35888-BB64-4354-9AFE-3A9FBE20786E}" srcId="{91C03DA3-0DC1-4086-B577-F1A72E8697BE}" destId="{14079CF3-E632-4ED6-9395-87CA639C6A31}" srcOrd="2" destOrd="0" parTransId="{5053AA27-0E44-4AF9-8DFE-4E3DF08C0A1C}" sibTransId="{D22A3566-E9DA-4E53-9A62-C894275EEA5F}"/>
    <dgm:cxn modelId="{F256E6D9-2650-42B6-ACF6-941AEBCAB1D6}" srcId="{91C03DA3-0DC1-4086-B577-F1A72E8697BE}" destId="{A1BF3119-5A5D-478C-948F-3249AE91410C}" srcOrd="1" destOrd="0" parTransId="{1E168A1A-7A03-458E-8EBB-BA42ADA7C1E7}" sibTransId="{C7DBF492-CE69-488F-922E-602FAF9D314F}"/>
    <dgm:cxn modelId="{245D6AE7-0369-414E-9A5D-18084BAB54FC}" srcId="{91C03DA3-0DC1-4086-B577-F1A72E8697BE}" destId="{559ECA45-788B-4D84-961C-B27081B8ABC1}" srcOrd="3" destOrd="0" parTransId="{502F57E2-BCC6-4465-93BB-4A515023C4E8}" sibTransId="{6DE2B95C-0F0E-4064-B8ED-D246AC16C2E5}"/>
    <dgm:cxn modelId="{9A83EF8C-235C-48F3-8514-2F46D2FEC45A}" type="presParOf" srcId="{44C385D2-7EA0-48C6-BB43-5777A5210F7A}" destId="{65F6C367-C935-4C27-9EDD-3710D3D73C7E}" srcOrd="0" destOrd="0" presId="urn:microsoft.com/office/officeart/2005/8/layout/default"/>
    <dgm:cxn modelId="{FE39AC4A-D90E-4F41-8D2D-51525A8DF072}" type="presParOf" srcId="{44C385D2-7EA0-48C6-BB43-5777A5210F7A}" destId="{6C9F00A5-877D-4FB1-83ED-47D15CD68CC8}" srcOrd="1" destOrd="0" presId="urn:microsoft.com/office/officeart/2005/8/layout/default"/>
    <dgm:cxn modelId="{18A4018E-DCF2-4E4C-BCDA-984F735ED177}" type="presParOf" srcId="{44C385D2-7EA0-48C6-BB43-5777A5210F7A}" destId="{D9FAF63A-B759-4B14-B8EF-E02E24F1DC78}" srcOrd="2" destOrd="0" presId="urn:microsoft.com/office/officeart/2005/8/layout/default"/>
    <dgm:cxn modelId="{EDFFFF4B-A9D6-43D3-B443-5C76BA05BECA}" type="presParOf" srcId="{44C385D2-7EA0-48C6-BB43-5777A5210F7A}" destId="{DEF01B85-324D-4AE5-A4E8-6FB2439516C6}" srcOrd="3" destOrd="0" presId="urn:microsoft.com/office/officeart/2005/8/layout/default"/>
    <dgm:cxn modelId="{450B7C48-0416-4520-8A94-63B7BF54E072}" type="presParOf" srcId="{44C385D2-7EA0-48C6-BB43-5777A5210F7A}" destId="{1C073898-2A9D-45B6-9D42-4D395AB6055B}" srcOrd="4" destOrd="0" presId="urn:microsoft.com/office/officeart/2005/8/layout/default"/>
    <dgm:cxn modelId="{0EB31C67-53E9-4ABE-8CB0-E382B4E47B3A}" type="presParOf" srcId="{44C385D2-7EA0-48C6-BB43-5777A5210F7A}" destId="{255F9C94-D599-4E19-A024-796E46C822E8}" srcOrd="5" destOrd="0" presId="urn:microsoft.com/office/officeart/2005/8/layout/default"/>
    <dgm:cxn modelId="{A7BD7384-200F-439B-B6A1-AD706E1F58B5}" type="presParOf" srcId="{44C385D2-7EA0-48C6-BB43-5777A5210F7A}" destId="{EFA7C0E8-47D1-4516-A2CA-F5AFE1208C7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C03DA3-0DC1-4086-B577-F1A72E8697BE}"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CEB6CF3A-2A0B-4643-8176-E92CBEAF13E6}">
      <dgm:prSet phldrT="[Text]"/>
      <dgm:spPr/>
      <dgm:t>
        <a:bodyPr/>
        <a:lstStyle/>
        <a:p>
          <a:r>
            <a:rPr lang="en-US" dirty="0"/>
            <a:t>Big-C</a:t>
          </a:r>
        </a:p>
      </dgm:t>
    </dgm:pt>
    <dgm:pt modelId="{C7F1BA69-0661-42A0-A9F8-9E780312602F}" type="parTrans" cxnId="{0B1A342E-09FB-4F50-8910-9D1A1B552B04}">
      <dgm:prSet/>
      <dgm:spPr/>
      <dgm:t>
        <a:bodyPr/>
        <a:lstStyle/>
        <a:p>
          <a:endParaRPr lang="en-US"/>
        </a:p>
      </dgm:t>
    </dgm:pt>
    <dgm:pt modelId="{F5746D98-B32B-4312-BBF0-09551A22110A}" type="sibTrans" cxnId="{0B1A342E-09FB-4F50-8910-9D1A1B552B04}">
      <dgm:prSet/>
      <dgm:spPr/>
      <dgm:t>
        <a:bodyPr/>
        <a:lstStyle/>
        <a:p>
          <a:endParaRPr lang="en-US"/>
        </a:p>
      </dgm:t>
    </dgm:pt>
    <dgm:pt modelId="{A1BF3119-5A5D-478C-948F-3249AE91410C}">
      <dgm:prSet phldrT="[Text]"/>
      <dgm:spPr/>
      <dgm:t>
        <a:bodyPr/>
        <a:lstStyle/>
        <a:p>
          <a:r>
            <a:rPr lang="en-US" dirty="0"/>
            <a:t>Pro-C</a:t>
          </a:r>
        </a:p>
      </dgm:t>
    </dgm:pt>
    <dgm:pt modelId="{1E168A1A-7A03-458E-8EBB-BA42ADA7C1E7}" type="parTrans" cxnId="{F256E6D9-2650-42B6-ACF6-941AEBCAB1D6}">
      <dgm:prSet/>
      <dgm:spPr/>
      <dgm:t>
        <a:bodyPr/>
        <a:lstStyle/>
        <a:p>
          <a:endParaRPr lang="en-US"/>
        </a:p>
      </dgm:t>
    </dgm:pt>
    <dgm:pt modelId="{C7DBF492-CE69-488F-922E-602FAF9D314F}" type="sibTrans" cxnId="{F256E6D9-2650-42B6-ACF6-941AEBCAB1D6}">
      <dgm:prSet/>
      <dgm:spPr/>
      <dgm:t>
        <a:bodyPr/>
        <a:lstStyle/>
        <a:p>
          <a:endParaRPr lang="en-US"/>
        </a:p>
      </dgm:t>
    </dgm:pt>
    <dgm:pt modelId="{14079CF3-E632-4ED6-9395-87CA639C6A31}">
      <dgm:prSet phldrT="[Text]"/>
      <dgm:spPr/>
      <dgm:t>
        <a:bodyPr/>
        <a:lstStyle/>
        <a:p>
          <a:r>
            <a:rPr lang="en-US" dirty="0"/>
            <a:t>Little-C</a:t>
          </a:r>
        </a:p>
      </dgm:t>
    </dgm:pt>
    <dgm:pt modelId="{5053AA27-0E44-4AF9-8DFE-4E3DF08C0A1C}" type="parTrans" cxnId="{70A35888-BB64-4354-9AFE-3A9FBE20786E}">
      <dgm:prSet/>
      <dgm:spPr/>
      <dgm:t>
        <a:bodyPr/>
        <a:lstStyle/>
        <a:p>
          <a:endParaRPr lang="en-US"/>
        </a:p>
      </dgm:t>
    </dgm:pt>
    <dgm:pt modelId="{D22A3566-E9DA-4E53-9A62-C894275EEA5F}" type="sibTrans" cxnId="{70A35888-BB64-4354-9AFE-3A9FBE20786E}">
      <dgm:prSet/>
      <dgm:spPr/>
      <dgm:t>
        <a:bodyPr/>
        <a:lstStyle/>
        <a:p>
          <a:endParaRPr lang="en-US"/>
        </a:p>
      </dgm:t>
    </dgm:pt>
    <dgm:pt modelId="{559ECA45-788B-4D84-961C-B27081B8ABC1}">
      <dgm:prSet phldrT="[Text]"/>
      <dgm:spPr/>
      <dgm:t>
        <a:bodyPr/>
        <a:lstStyle/>
        <a:p>
          <a:r>
            <a:rPr lang="en-US" dirty="0"/>
            <a:t>Mini-C</a:t>
          </a:r>
        </a:p>
      </dgm:t>
    </dgm:pt>
    <dgm:pt modelId="{502F57E2-BCC6-4465-93BB-4A515023C4E8}" type="parTrans" cxnId="{245D6AE7-0369-414E-9A5D-18084BAB54FC}">
      <dgm:prSet/>
      <dgm:spPr/>
      <dgm:t>
        <a:bodyPr/>
        <a:lstStyle/>
        <a:p>
          <a:endParaRPr lang="en-US"/>
        </a:p>
      </dgm:t>
    </dgm:pt>
    <dgm:pt modelId="{6DE2B95C-0F0E-4064-B8ED-D246AC16C2E5}" type="sibTrans" cxnId="{245D6AE7-0369-414E-9A5D-18084BAB54FC}">
      <dgm:prSet/>
      <dgm:spPr/>
      <dgm:t>
        <a:bodyPr/>
        <a:lstStyle/>
        <a:p>
          <a:endParaRPr lang="en-US"/>
        </a:p>
      </dgm:t>
    </dgm:pt>
    <dgm:pt modelId="{44C385D2-7EA0-48C6-BB43-5777A5210F7A}" type="pres">
      <dgm:prSet presAssocID="{91C03DA3-0DC1-4086-B577-F1A72E8697BE}" presName="diagram" presStyleCnt="0">
        <dgm:presLayoutVars>
          <dgm:dir/>
          <dgm:resizeHandles val="exact"/>
        </dgm:presLayoutVars>
      </dgm:prSet>
      <dgm:spPr/>
    </dgm:pt>
    <dgm:pt modelId="{65F6C367-C935-4C27-9EDD-3710D3D73C7E}" type="pres">
      <dgm:prSet presAssocID="{CEB6CF3A-2A0B-4643-8176-E92CBEAF13E6}" presName="node" presStyleLbl="node1" presStyleIdx="0" presStyleCnt="4">
        <dgm:presLayoutVars>
          <dgm:bulletEnabled val="1"/>
        </dgm:presLayoutVars>
      </dgm:prSet>
      <dgm:spPr/>
    </dgm:pt>
    <dgm:pt modelId="{6C9F00A5-877D-4FB1-83ED-47D15CD68CC8}" type="pres">
      <dgm:prSet presAssocID="{F5746D98-B32B-4312-BBF0-09551A22110A}" presName="sibTrans" presStyleCnt="0"/>
      <dgm:spPr/>
    </dgm:pt>
    <dgm:pt modelId="{D9FAF63A-B759-4B14-B8EF-E02E24F1DC78}" type="pres">
      <dgm:prSet presAssocID="{A1BF3119-5A5D-478C-948F-3249AE91410C}" presName="node" presStyleLbl="node1" presStyleIdx="1" presStyleCnt="4">
        <dgm:presLayoutVars>
          <dgm:bulletEnabled val="1"/>
        </dgm:presLayoutVars>
      </dgm:prSet>
      <dgm:spPr/>
    </dgm:pt>
    <dgm:pt modelId="{DEF01B85-324D-4AE5-A4E8-6FB2439516C6}" type="pres">
      <dgm:prSet presAssocID="{C7DBF492-CE69-488F-922E-602FAF9D314F}" presName="sibTrans" presStyleCnt="0"/>
      <dgm:spPr/>
    </dgm:pt>
    <dgm:pt modelId="{1C073898-2A9D-45B6-9D42-4D395AB6055B}" type="pres">
      <dgm:prSet presAssocID="{14079CF3-E632-4ED6-9395-87CA639C6A31}" presName="node" presStyleLbl="node1" presStyleIdx="2" presStyleCnt="4">
        <dgm:presLayoutVars>
          <dgm:bulletEnabled val="1"/>
        </dgm:presLayoutVars>
      </dgm:prSet>
      <dgm:spPr/>
    </dgm:pt>
    <dgm:pt modelId="{255F9C94-D599-4E19-A024-796E46C822E8}" type="pres">
      <dgm:prSet presAssocID="{D22A3566-E9DA-4E53-9A62-C894275EEA5F}" presName="sibTrans" presStyleCnt="0"/>
      <dgm:spPr/>
    </dgm:pt>
    <dgm:pt modelId="{EFA7C0E8-47D1-4516-A2CA-F5AFE1208C79}" type="pres">
      <dgm:prSet presAssocID="{559ECA45-788B-4D84-961C-B27081B8ABC1}" presName="node" presStyleLbl="node1" presStyleIdx="3" presStyleCnt="4">
        <dgm:presLayoutVars>
          <dgm:bulletEnabled val="1"/>
        </dgm:presLayoutVars>
      </dgm:prSet>
      <dgm:spPr/>
    </dgm:pt>
  </dgm:ptLst>
  <dgm:cxnLst>
    <dgm:cxn modelId="{0B1A342E-09FB-4F50-8910-9D1A1B552B04}" srcId="{91C03DA3-0DC1-4086-B577-F1A72E8697BE}" destId="{CEB6CF3A-2A0B-4643-8176-E92CBEAF13E6}" srcOrd="0" destOrd="0" parTransId="{C7F1BA69-0661-42A0-A9F8-9E780312602F}" sibTransId="{F5746D98-B32B-4312-BBF0-09551A22110A}"/>
    <dgm:cxn modelId="{52E23D3E-BFD8-498F-A83B-57CB35A2464B}" type="presOf" srcId="{A1BF3119-5A5D-478C-948F-3249AE91410C}" destId="{D9FAF63A-B759-4B14-B8EF-E02E24F1DC78}" srcOrd="0" destOrd="0" presId="urn:microsoft.com/office/officeart/2005/8/layout/default"/>
    <dgm:cxn modelId="{83F7F43E-6FDA-4417-8BBE-DBAB96AACF06}" type="presOf" srcId="{CEB6CF3A-2A0B-4643-8176-E92CBEAF13E6}" destId="{65F6C367-C935-4C27-9EDD-3710D3D73C7E}" srcOrd="0" destOrd="0" presId="urn:microsoft.com/office/officeart/2005/8/layout/default"/>
    <dgm:cxn modelId="{36ED9643-BF1D-4A4B-90CF-1363AE3B0160}" type="presOf" srcId="{559ECA45-788B-4D84-961C-B27081B8ABC1}" destId="{EFA7C0E8-47D1-4516-A2CA-F5AFE1208C79}" srcOrd="0" destOrd="0" presId="urn:microsoft.com/office/officeart/2005/8/layout/default"/>
    <dgm:cxn modelId="{A1207549-3A2C-4517-8EF6-C426093F4074}" type="presOf" srcId="{14079CF3-E632-4ED6-9395-87CA639C6A31}" destId="{1C073898-2A9D-45B6-9D42-4D395AB6055B}" srcOrd="0" destOrd="0" presId="urn:microsoft.com/office/officeart/2005/8/layout/default"/>
    <dgm:cxn modelId="{23BC917F-5238-4676-B0E0-1169C20549C7}" type="presOf" srcId="{91C03DA3-0DC1-4086-B577-F1A72E8697BE}" destId="{44C385D2-7EA0-48C6-BB43-5777A5210F7A}" srcOrd="0" destOrd="0" presId="urn:microsoft.com/office/officeart/2005/8/layout/default"/>
    <dgm:cxn modelId="{70A35888-BB64-4354-9AFE-3A9FBE20786E}" srcId="{91C03DA3-0DC1-4086-B577-F1A72E8697BE}" destId="{14079CF3-E632-4ED6-9395-87CA639C6A31}" srcOrd="2" destOrd="0" parTransId="{5053AA27-0E44-4AF9-8DFE-4E3DF08C0A1C}" sibTransId="{D22A3566-E9DA-4E53-9A62-C894275EEA5F}"/>
    <dgm:cxn modelId="{F256E6D9-2650-42B6-ACF6-941AEBCAB1D6}" srcId="{91C03DA3-0DC1-4086-B577-F1A72E8697BE}" destId="{A1BF3119-5A5D-478C-948F-3249AE91410C}" srcOrd="1" destOrd="0" parTransId="{1E168A1A-7A03-458E-8EBB-BA42ADA7C1E7}" sibTransId="{C7DBF492-CE69-488F-922E-602FAF9D314F}"/>
    <dgm:cxn modelId="{245D6AE7-0369-414E-9A5D-18084BAB54FC}" srcId="{91C03DA3-0DC1-4086-B577-F1A72E8697BE}" destId="{559ECA45-788B-4D84-961C-B27081B8ABC1}" srcOrd="3" destOrd="0" parTransId="{502F57E2-BCC6-4465-93BB-4A515023C4E8}" sibTransId="{6DE2B95C-0F0E-4064-B8ED-D246AC16C2E5}"/>
    <dgm:cxn modelId="{9A83EF8C-235C-48F3-8514-2F46D2FEC45A}" type="presParOf" srcId="{44C385D2-7EA0-48C6-BB43-5777A5210F7A}" destId="{65F6C367-C935-4C27-9EDD-3710D3D73C7E}" srcOrd="0" destOrd="0" presId="urn:microsoft.com/office/officeart/2005/8/layout/default"/>
    <dgm:cxn modelId="{FE39AC4A-D90E-4F41-8D2D-51525A8DF072}" type="presParOf" srcId="{44C385D2-7EA0-48C6-BB43-5777A5210F7A}" destId="{6C9F00A5-877D-4FB1-83ED-47D15CD68CC8}" srcOrd="1" destOrd="0" presId="urn:microsoft.com/office/officeart/2005/8/layout/default"/>
    <dgm:cxn modelId="{18A4018E-DCF2-4E4C-BCDA-984F735ED177}" type="presParOf" srcId="{44C385D2-7EA0-48C6-BB43-5777A5210F7A}" destId="{D9FAF63A-B759-4B14-B8EF-E02E24F1DC78}" srcOrd="2" destOrd="0" presId="urn:microsoft.com/office/officeart/2005/8/layout/default"/>
    <dgm:cxn modelId="{EDFFFF4B-A9D6-43D3-B443-5C76BA05BECA}" type="presParOf" srcId="{44C385D2-7EA0-48C6-BB43-5777A5210F7A}" destId="{DEF01B85-324D-4AE5-A4E8-6FB2439516C6}" srcOrd="3" destOrd="0" presId="urn:microsoft.com/office/officeart/2005/8/layout/default"/>
    <dgm:cxn modelId="{450B7C48-0416-4520-8A94-63B7BF54E072}" type="presParOf" srcId="{44C385D2-7EA0-48C6-BB43-5777A5210F7A}" destId="{1C073898-2A9D-45B6-9D42-4D395AB6055B}" srcOrd="4" destOrd="0" presId="urn:microsoft.com/office/officeart/2005/8/layout/default"/>
    <dgm:cxn modelId="{0EB31C67-53E9-4ABE-8CB0-E382B4E47B3A}" type="presParOf" srcId="{44C385D2-7EA0-48C6-BB43-5777A5210F7A}" destId="{255F9C94-D599-4E19-A024-796E46C822E8}" srcOrd="5" destOrd="0" presId="urn:microsoft.com/office/officeart/2005/8/layout/default"/>
    <dgm:cxn modelId="{A7BD7384-200F-439B-B6A1-AD706E1F58B5}" type="presParOf" srcId="{44C385D2-7EA0-48C6-BB43-5777A5210F7A}" destId="{EFA7C0E8-47D1-4516-A2CA-F5AFE1208C7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6C367-C935-4C27-9EDD-3710D3D73C7E}">
      <dsp:nvSpPr>
        <dsp:cNvPr id="0" name=""/>
        <dsp:cNvSpPr/>
      </dsp:nvSpPr>
      <dsp:spPr>
        <a:xfrm>
          <a:off x="727453" y="2110"/>
          <a:ext cx="2994506" cy="179670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Big-C</a:t>
          </a:r>
        </a:p>
      </dsp:txBody>
      <dsp:txXfrm>
        <a:off x="727453" y="2110"/>
        <a:ext cx="2994506" cy="1796704"/>
      </dsp:txXfrm>
    </dsp:sp>
    <dsp:sp modelId="{D9FAF63A-B759-4B14-B8EF-E02E24F1DC78}">
      <dsp:nvSpPr>
        <dsp:cNvPr id="0" name=""/>
        <dsp:cNvSpPr/>
      </dsp:nvSpPr>
      <dsp:spPr>
        <a:xfrm>
          <a:off x="4021410" y="2110"/>
          <a:ext cx="2994506" cy="179670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Pro-C</a:t>
          </a:r>
        </a:p>
      </dsp:txBody>
      <dsp:txXfrm>
        <a:off x="4021410" y="2110"/>
        <a:ext cx="2994506" cy="1796704"/>
      </dsp:txXfrm>
    </dsp:sp>
    <dsp:sp modelId="{1C073898-2A9D-45B6-9D42-4D395AB6055B}">
      <dsp:nvSpPr>
        <dsp:cNvPr id="0" name=""/>
        <dsp:cNvSpPr/>
      </dsp:nvSpPr>
      <dsp:spPr>
        <a:xfrm>
          <a:off x="727453" y="2098264"/>
          <a:ext cx="2994506" cy="179670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Little-C</a:t>
          </a:r>
        </a:p>
      </dsp:txBody>
      <dsp:txXfrm>
        <a:off x="727453" y="2098264"/>
        <a:ext cx="2994506" cy="1796704"/>
      </dsp:txXfrm>
    </dsp:sp>
    <dsp:sp modelId="{EFA7C0E8-47D1-4516-A2CA-F5AFE1208C79}">
      <dsp:nvSpPr>
        <dsp:cNvPr id="0" name=""/>
        <dsp:cNvSpPr/>
      </dsp:nvSpPr>
      <dsp:spPr>
        <a:xfrm>
          <a:off x="4021410" y="2098264"/>
          <a:ext cx="2994506" cy="179670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Mini-C</a:t>
          </a:r>
        </a:p>
      </dsp:txBody>
      <dsp:txXfrm>
        <a:off x="4021410" y="2098264"/>
        <a:ext cx="2994506" cy="17967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6C367-C935-4C27-9EDD-3710D3D73C7E}">
      <dsp:nvSpPr>
        <dsp:cNvPr id="0" name=""/>
        <dsp:cNvSpPr/>
      </dsp:nvSpPr>
      <dsp:spPr>
        <a:xfrm>
          <a:off x="727453" y="2110"/>
          <a:ext cx="2994506" cy="179670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Big-C</a:t>
          </a:r>
        </a:p>
      </dsp:txBody>
      <dsp:txXfrm>
        <a:off x="727453" y="2110"/>
        <a:ext cx="2994506" cy="1796704"/>
      </dsp:txXfrm>
    </dsp:sp>
    <dsp:sp modelId="{D9FAF63A-B759-4B14-B8EF-E02E24F1DC78}">
      <dsp:nvSpPr>
        <dsp:cNvPr id="0" name=""/>
        <dsp:cNvSpPr/>
      </dsp:nvSpPr>
      <dsp:spPr>
        <a:xfrm>
          <a:off x="4021410" y="2110"/>
          <a:ext cx="2994506" cy="179670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Pro-C</a:t>
          </a:r>
        </a:p>
      </dsp:txBody>
      <dsp:txXfrm>
        <a:off x="4021410" y="2110"/>
        <a:ext cx="2994506" cy="1796704"/>
      </dsp:txXfrm>
    </dsp:sp>
    <dsp:sp modelId="{1C073898-2A9D-45B6-9D42-4D395AB6055B}">
      <dsp:nvSpPr>
        <dsp:cNvPr id="0" name=""/>
        <dsp:cNvSpPr/>
      </dsp:nvSpPr>
      <dsp:spPr>
        <a:xfrm>
          <a:off x="727453" y="2098264"/>
          <a:ext cx="2994506" cy="179670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Little-C</a:t>
          </a:r>
        </a:p>
      </dsp:txBody>
      <dsp:txXfrm>
        <a:off x="727453" y="2098264"/>
        <a:ext cx="2994506" cy="1796704"/>
      </dsp:txXfrm>
    </dsp:sp>
    <dsp:sp modelId="{EFA7C0E8-47D1-4516-A2CA-F5AFE1208C79}">
      <dsp:nvSpPr>
        <dsp:cNvPr id="0" name=""/>
        <dsp:cNvSpPr/>
      </dsp:nvSpPr>
      <dsp:spPr>
        <a:xfrm>
          <a:off x="4021410" y="2098264"/>
          <a:ext cx="2994506" cy="179670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Mini-C</a:t>
          </a:r>
        </a:p>
      </dsp:txBody>
      <dsp:txXfrm>
        <a:off x="4021410" y="2098264"/>
        <a:ext cx="2994506" cy="179670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EEEF3B-1865-0D40-91C6-863EBC407D10}" type="datetimeFigureOut">
              <a:rPr lang="en-US" smtClean="0"/>
              <a:t>5/16/2019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36BBB9C-0823-5846-9D25-2FE31EE19ACC}" type="slidenum">
              <a:rPr lang="en-US" smtClean="0"/>
              <a:t>‹#›</a:t>
            </a:fld>
            <a:endParaRPr lang="en-US"/>
          </a:p>
        </p:txBody>
      </p:sp>
    </p:spTree>
    <p:extLst>
      <p:ext uri="{BB962C8B-B14F-4D97-AF65-F5344CB8AC3E}">
        <p14:creationId xmlns:p14="http://schemas.microsoft.com/office/powerpoint/2010/main" val="34675574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9A14C2-5825-418A-8D7A-0A1BD07C3E51}" type="datetimeFigureOut">
              <a:rPr lang="en-US" smtClean="0"/>
              <a:t>5/16/2019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1D6941-C5BE-4E03-B14B-EE3B1031C477}" type="slidenum">
              <a:rPr lang="en-US" smtClean="0"/>
              <a:t>‹#›</a:t>
            </a:fld>
            <a:endParaRPr lang="en-US"/>
          </a:p>
        </p:txBody>
      </p:sp>
    </p:spTree>
    <p:extLst>
      <p:ext uri="{BB962C8B-B14F-4D97-AF65-F5344CB8AC3E}">
        <p14:creationId xmlns:p14="http://schemas.microsoft.com/office/powerpoint/2010/main" val="111941410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81D6941-C5BE-4E03-B14B-EE3B1031C477}" type="slidenum">
              <a:rPr lang="en-US" smtClean="0"/>
              <a:t>1</a:t>
            </a:fld>
            <a:endParaRPr lang="en-US"/>
          </a:p>
        </p:txBody>
      </p:sp>
    </p:spTree>
    <p:extLst>
      <p:ext uri="{BB962C8B-B14F-4D97-AF65-F5344CB8AC3E}">
        <p14:creationId xmlns:p14="http://schemas.microsoft.com/office/powerpoint/2010/main" val="4134066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non-expert nature</a:t>
            </a:r>
          </a:p>
          <a:p>
            <a:endParaRPr lang="en-US" dirty="0"/>
          </a:p>
          <a:p>
            <a:r>
              <a:rPr lang="en-US" dirty="0"/>
              <a:t>Everyday moniker is a </a:t>
            </a:r>
            <a:r>
              <a:rPr lang="en-US" dirty="0" err="1"/>
              <a:t>misonomer</a:t>
            </a:r>
            <a:r>
              <a:rPr lang="en-US" dirty="0"/>
              <a:t>, since Little-C, Mini-C, and Pro-C are all “everyday” in a sense. </a:t>
            </a:r>
          </a:p>
        </p:txBody>
      </p:sp>
      <p:sp>
        <p:nvSpPr>
          <p:cNvPr id="4" name="Slide Number Placeholder 3"/>
          <p:cNvSpPr>
            <a:spLocks noGrp="1"/>
          </p:cNvSpPr>
          <p:nvPr>
            <p:ph type="sldNum" sz="quarter" idx="5"/>
          </p:nvPr>
        </p:nvSpPr>
        <p:spPr/>
        <p:txBody>
          <a:bodyPr/>
          <a:lstStyle/>
          <a:p>
            <a:fld id="{181D6941-C5BE-4E03-B14B-EE3B1031C477}" type="slidenum">
              <a:rPr lang="en-US" smtClean="0"/>
              <a:t>20</a:t>
            </a:fld>
            <a:endParaRPr lang="en-US"/>
          </a:p>
        </p:txBody>
      </p:sp>
    </p:spTree>
    <p:extLst>
      <p:ext uri="{BB962C8B-B14F-4D97-AF65-F5344CB8AC3E}">
        <p14:creationId xmlns:p14="http://schemas.microsoft.com/office/powerpoint/2010/main" val="3766503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Antecedent to Big-C, step in progression toward Big-C</a:t>
            </a:r>
          </a:p>
          <a:p>
            <a:endParaRPr lang="en-US" dirty="0"/>
          </a:p>
          <a:p>
            <a:r>
              <a:rPr lang="en-US" dirty="0"/>
              <a:t>Big-C and Little-C designations insufficiently acknowledges individuals who make a solid, professional creative </a:t>
            </a:r>
            <a:r>
              <a:rPr lang="en-US"/>
              <a:t>contribution.</a:t>
            </a:r>
            <a:endParaRPr lang="en-US" dirty="0"/>
          </a:p>
        </p:txBody>
      </p:sp>
      <p:sp>
        <p:nvSpPr>
          <p:cNvPr id="4" name="Slide Number Placeholder 3"/>
          <p:cNvSpPr>
            <a:spLocks noGrp="1"/>
          </p:cNvSpPr>
          <p:nvPr>
            <p:ph type="sldNum" sz="quarter" idx="5"/>
          </p:nvPr>
        </p:nvSpPr>
        <p:spPr/>
        <p:txBody>
          <a:bodyPr/>
          <a:lstStyle/>
          <a:p>
            <a:fld id="{181D6941-C5BE-4E03-B14B-EE3B1031C477}" type="slidenum">
              <a:rPr lang="en-US" smtClean="0"/>
              <a:t>21</a:t>
            </a:fld>
            <a:endParaRPr lang="en-US"/>
          </a:p>
        </p:txBody>
      </p:sp>
    </p:spTree>
    <p:extLst>
      <p:ext uri="{BB962C8B-B14F-4D97-AF65-F5344CB8AC3E}">
        <p14:creationId xmlns:p14="http://schemas.microsoft.com/office/powerpoint/2010/main" val="696304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Knowledge construction</a:t>
            </a:r>
          </a:p>
        </p:txBody>
      </p:sp>
      <p:sp>
        <p:nvSpPr>
          <p:cNvPr id="4" name="Slide Number Placeholder 3"/>
          <p:cNvSpPr>
            <a:spLocks noGrp="1"/>
          </p:cNvSpPr>
          <p:nvPr>
            <p:ph type="sldNum" sz="quarter" idx="5"/>
          </p:nvPr>
        </p:nvSpPr>
        <p:spPr/>
        <p:txBody>
          <a:bodyPr/>
          <a:lstStyle/>
          <a:p>
            <a:fld id="{181D6941-C5BE-4E03-B14B-EE3B1031C477}" type="slidenum">
              <a:rPr lang="en-US" smtClean="0"/>
              <a:t>22</a:t>
            </a:fld>
            <a:endParaRPr lang="en-US"/>
          </a:p>
        </p:txBody>
      </p:sp>
    </p:spTree>
    <p:extLst>
      <p:ext uri="{BB962C8B-B14F-4D97-AF65-F5344CB8AC3E}">
        <p14:creationId xmlns:p14="http://schemas.microsoft.com/office/powerpoint/2010/main" val="2038253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AlphaGo: Move 37 by AlphaGo, Lee Sedol left the table and match room for close to 15 minutes while his game clock kept ticking. Commentators remarked about the creativity of the move, and indicated that it hadn’t been seen before in professional play.</a:t>
            </a:r>
          </a:p>
          <a:p>
            <a:endParaRPr lang="en-US" dirty="0"/>
          </a:p>
          <a:p>
            <a:r>
              <a:rPr lang="en-US" dirty="0"/>
              <a:t>Millennium Challenge: large-scale $250M wargaming exercise involving US (BLUE) vs. middle eastern adversary (RED)</a:t>
            </a:r>
          </a:p>
          <a:p>
            <a:endParaRPr lang="en-US" dirty="0"/>
          </a:p>
          <a:p>
            <a:r>
              <a:rPr lang="en-US" dirty="0"/>
              <a:t>Retired Marine Corps General led RED force. Asymmetric strategy. WWII era light signals for launching planes. Motorcycle messengers to transmit orders. Avoid sophisticated Blue team surveillance network. RED pre-emptive strike destroyed 16 BLUE warships, analogous to deaths of over 20,000 service personnel. </a:t>
            </a:r>
          </a:p>
          <a:p>
            <a:endParaRPr lang="en-US" dirty="0"/>
          </a:p>
          <a:p>
            <a:r>
              <a:rPr lang="en-US" dirty="0"/>
              <a:t>Stopped and restarted the wargaming exercise. Rules of engagement changed.  </a:t>
            </a:r>
          </a:p>
          <a:p>
            <a:endParaRPr lang="en-US" dirty="0"/>
          </a:p>
          <a:p>
            <a:r>
              <a:rPr lang="en-US" dirty="0"/>
              <a:t>Note: Only selects innovative scenarios if they are more effective than competing options according to optimization process</a:t>
            </a:r>
          </a:p>
        </p:txBody>
      </p:sp>
      <p:sp>
        <p:nvSpPr>
          <p:cNvPr id="4" name="Slide Number Placeholder 3"/>
          <p:cNvSpPr>
            <a:spLocks noGrp="1"/>
          </p:cNvSpPr>
          <p:nvPr>
            <p:ph type="sldNum" sz="quarter" idx="5"/>
          </p:nvPr>
        </p:nvSpPr>
        <p:spPr/>
        <p:txBody>
          <a:bodyPr/>
          <a:lstStyle/>
          <a:p>
            <a:fld id="{181D6941-C5BE-4E03-B14B-EE3B1031C477}" type="slidenum">
              <a:rPr lang="en-US" smtClean="0"/>
              <a:t>24</a:t>
            </a:fld>
            <a:endParaRPr lang="en-US"/>
          </a:p>
        </p:txBody>
      </p:sp>
    </p:spTree>
    <p:extLst>
      <p:ext uri="{BB962C8B-B14F-4D97-AF65-F5344CB8AC3E}">
        <p14:creationId xmlns:p14="http://schemas.microsoft.com/office/powerpoint/2010/main" val="3658645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component is emergent behavior</a:t>
            </a:r>
          </a:p>
          <a:p>
            <a:endParaRPr lang="en-US" dirty="0"/>
          </a:p>
          <a:p>
            <a:endParaRPr lang="en-US" dirty="0"/>
          </a:p>
        </p:txBody>
      </p:sp>
      <p:sp>
        <p:nvSpPr>
          <p:cNvPr id="4" name="Slide Number Placeholder 3"/>
          <p:cNvSpPr>
            <a:spLocks noGrp="1"/>
          </p:cNvSpPr>
          <p:nvPr>
            <p:ph type="sldNum" sz="quarter" idx="5"/>
          </p:nvPr>
        </p:nvSpPr>
        <p:spPr/>
        <p:txBody>
          <a:bodyPr/>
          <a:lstStyle/>
          <a:p>
            <a:fld id="{181D6941-C5BE-4E03-B14B-EE3B1031C477}" type="slidenum">
              <a:rPr lang="en-US" smtClean="0"/>
              <a:t>25</a:t>
            </a:fld>
            <a:endParaRPr lang="en-US"/>
          </a:p>
        </p:txBody>
      </p:sp>
    </p:spTree>
    <p:extLst>
      <p:ext uri="{BB962C8B-B14F-4D97-AF65-F5344CB8AC3E}">
        <p14:creationId xmlns:p14="http://schemas.microsoft.com/office/powerpoint/2010/main" val="3254026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Expand implementation of SAL in </a:t>
            </a:r>
            <a:r>
              <a:rPr lang="en-US" dirty="0" err="1"/>
              <a:t>DeepGen</a:t>
            </a:r>
            <a:r>
              <a:rPr lang="en-US" dirty="0"/>
              <a:t> Prototype</a:t>
            </a:r>
          </a:p>
          <a:p>
            <a:endParaRPr lang="en-US" dirty="0"/>
          </a:p>
          <a:p>
            <a:r>
              <a:rPr lang="en-US" dirty="0"/>
              <a:t>Initial demo and focus group-like meeting with Soldiers at MCOE at Ft. Benning</a:t>
            </a:r>
          </a:p>
          <a:p>
            <a:endParaRPr lang="en-US" dirty="0"/>
          </a:p>
          <a:p>
            <a:r>
              <a:rPr lang="en-US" dirty="0"/>
              <a:t>GIFT Integration: Practice Quadrant of EMAP</a:t>
            </a:r>
          </a:p>
        </p:txBody>
      </p:sp>
      <p:sp>
        <p:nvSpPr>
          <p:cNvPr id="4" name="Slide Number Placeholder 3"/>
          <p:cNvSpPr>
            <a:spLocks noGrp="1"/>
          </p:cNvSpPr>
          <p:nvPr>
            <p:ph type="sldNum" sz="quarter" idx="5"/>
          </p:nvPr>
        </p:nvSpPr>
        <p:spPr/>
        <p:txBody>
          <a:bodyPr/>
          <a:lstStyle/>
          <a:p>
            <a:fld id="{181D6941-C5BE-4E03-B14B-EE3B1031C477}" type="slidenum">
              <a:rPr lang="en-US" smtClean="0"/>
              <a:t>33</a:t>
            </a:fld>
            <a:endParaRPr lang="en-US"/>
          </a:p>
        </p:txBody>
      </p:sp>
    </p:spTree>
    <p:extLst>
      <p:ext uri="{BB962C8B-B14F-4D97-AF65-F5344CB8AC3E}">
        <p14:creationId xmlns:p14="http://schemas.microsoft.com/office/powerpoint/2010/main" val="1224082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D6941-C5BE-4E03-B14B-EE3B1031C477}" type="slidenum">
              <a:rPr lang="en-US" smtClean="0"/>
              <a:t>34</a:t>
            </a:fld>
            <a:endParaRPr lang="en-US"/>
          </a:p>
        </p:txBody>
      </p:sp>
    </p:spTree>
    <p:extLst>
      <p:ext uri="{BB962C8B-B14F-4D97-AF65-F5344CB8AC3E}">
        <p14:creationId xmlns:p14="http://schemas.microsoft.com/office/powerpoint/2010/main" val="1428642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on simulation-based training environments, and in particular scenarios</a:t>
            </a:r>
          </a:p>
          <a:p>
            <a:r>
              <a:rPr lang="en-US" dirty="0"/>
              <a:t>Realistic.</a:t>
            </a:r>
          </a:p>
          <a:p>
            <a:endParaRPr lang="en-US" dirty="0"/>
          </a:p>
          <a:p>
            <a:r>
              <a:rPr lang="en-US" dirty="0"/>
              <a:t>Difficult to author.</a:t>
            </a:r>
          </a:p>
          <a:p>
            <a:endParaRPr lang="en-US" dirty="0"/>
          </a:p>
          <a:p>
            <a:r>
              <a:rPr lang="en-US" dirty="0"/>
              <a:t>25 bloodless battles</a:t>
            </a:r>
          </a:p>
          <a:p>
            <a:endParaRPr lang="en-US" dirty="0"/>
          </a:p>
          <a:p>
            <a:r>
              <a:rPr lang="en-US" dirty="0"/>
              <a:t>Points toward for tools to increase access to new scenarios</a:t>
            </a:r>
          </a:p>
        </p:txBody>
      </p:sp>
      <p:sp>
        <p:nvSpPr>
          <p:cNvPr id="4" name="Slide Number Placeholder 3"/>
          <p:cNvSpPr>
            <a:spLocks noGrp="1"/>
          </p:cNvSpPr>
          <p:nvPr>
            <p:ph type="sldNum" sz="quarter" idx="10"/>
          </p:nvPr>
        </p:nvSpPr>
        <p:spPr/>
        <p:txBody>
          <a:bodyPr/>
          <a:lstStyle/>
          <a:p>
            <a:fld id="{181D6941-C5BE-4E03-B14B-EE3B1031C477}" type="slidenum">
              <a:rPr lang="en-US" smtClean="0"/>
              <a:t>2</a:t>
            </a:fld>
            <a:endParaRPr lang="en-US"/>
          </a:p>
        </p:txBody>
      </p:sp>
    </p:spTree>
    <p:extLst>
      <p:ext uri="{BB962C8B-B14F-4D97-AF65-F5344CB8AC3E}">
        <p14:creationId xmlns:p14="http://schemas.microsoft.com/office/powerpoint/2010/main" val="2841341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year, we presented </a:t>
            </a:r>
            <a:r>
              <a:rPr lang="en-US" dirty="0" err="1"/>
              <a:t>DeepGen</a:t>
            </a:r>
            <a:r>
              <a:rPr lang="en-US" dirty="0"/>
              <a:t>. </a:t>
            </a:r>
          </a:p>
          <a:p>
            <a:endParaRPr lang="en-US" dirty="0"/>
          </a:p>
          <a:p>
            <a:r>
              <a:rPr lang="en-US" dirty="0"/>
              <a:t>The goal of </a:t>
            </a:r>
            <a:r>
              <a:rPr lang="en-US" dirty="0" err="1"/>
              <a:t>DeepGen</a:t>
            </a:r>
            <a:r>
              <a:rPr lang="en-US" dirty="0"/>
              <a:t> is to utilize Deep RL to systematically adapt elements of an example training scenario to optimize instructor-specified training objectives</a:t>
            </a:r>
          </a:p>
          <a:p>
            <a:endParaRPr lang="en-US" dirty="0"/>
          </a:p>
          <a:p>
            <a:r>
              <a:rPr lang="en-US" dirty="0"/>
              <a:t>This work is ongoing, MCOE demo</a:t>
            </a:r>
          </a:p>
        </p:txBody>
      </p:sp>
      <p:sp>
        <p:nvSpPr>
          <p:cNvPr id="4" name="Slide Number Placeholder 3"/>
          <p:cNvSpPr>
            <a:spLocks noGrp="1"/>
          </p:cNvSpPr>
          <p:nvPr>
            <p:ph type="sldNum" sz="quarter" idx="5"/>
          </p:nvPr>
        </p:nvSpPr>
        <p:spPr/>
        <p:txBody>
          <a:bodyPr/>
          <a:lstStyle/>
          <a:p>
            <a:fld id="{181D6941-C5BE-4E03-B14B-EE3B1031C477}" type="slidenum">
              <a:rPr lang="en-US" smtClean="0"/>
              <a:t>3</a:t>
            </a:fld>
            <a:endParaRPr lang="en-US"/>
          </a:p>
        </p:txBody>
      </p:sp>
    </p:spTree>
    <p:extLst>
      <p:ext uri="{BB962C8B-B14F-4D97-AF65-F5344CB8AC3E}">
        <p14:creationId xmlns:p14="http://schemas.microsoft.com/office/powerpoint/2010/main" val="3087524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Developmental progression</a:t>
            </a:r>
          </a:p>
          <a:p>
            <a:endParaRPr lang="en-US" dirty="0"/>
          </a:p>
          <a:p>
            <a:r>
              <a:rPr lang="en-US" dirty="0"/>
              <a:t>Different standards of creative output, different approaches to measurement. </a:t>
            </a:r>
          </a:p>
        </p:txBody>
      </p:sp>
      <p:sp>
        <p:nvSpPr>
          <p:cNvPr id="4" name="Slide Number Placeholder 3"/>
          <p:cNvSpPr>
            <a:spLocks noGrp="1"/>
          </p:cNvSpPr>
          <p:nvPr>
            <p:ph type="sldNum" sz="quarter" idx="5"/>
          </p:nvPr>
        </p:nvSpPr>
        <p:spPr/>
        <p:txBody>
          <a:bodyPr/>
          <a:lstStyle/>
          <a:p>
            <a:fld id="{181D6941-C5BE-4E03-B14B-EE3B1031C477}" type="slidenum">
              <a:rPr lang="en-US" smtClean="0"/>
              <a:t>6</a:t>
            </a:fld>
            <a:endParaRPr lang="en-US"/>
          </a:p>
        </p:txBody>
      </p:sp>
    </p:spTree>
    <p:extLst>
      <p:ext uri="{BB962C8B-B14F-4D97-AF65-F5344CB8AC3E}">
        <p14:creationId xmlns:p14="http://schemas.microsoft.com/office/powerpoint/2010/main" val="1896348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Combine deep neural networks and reinforcement learning agents. Specifically, we utilize deep neural networks to approximate a value function that is learned iteratively within the reinforcement learning process in which a software agent performs actions according to a control policy with the objective of maximizing a reward signal. </a:t>
            </a:r>
          </a:p>
          <a:p>
            <a:endParaRPr lang="en-US" dirty="0"/>
          </a:p>
          <a:p>
            <a:r>
              <a:rPr lang="en-US" dirty="0"/>
              <a:t>In our context, the actions are decisions about introducing adaptations to an example training scenario, and the reward is maximizing student learning or performance assessment on target training objectives.</a:t>
            </a:r>
          </a:p>
        </p:txBody>
      </p:sp>
      <p:sp>
        <p:nvSpPr>
          <p:cNvPr id="4" name="Slide Number Placeholder 3"/>
          <p:cNvSpPr>
            <a:spLocks noGrp="1"/>
          </p:cNvSpPr>
          <p:nvPr>
            <p:ph type="sldNum" sz="quarter" idx="10"/>
          </p:nvPr>
        </p:nvSpPr>
        <p:spPr/>
        <p:txBody>
          <a:bodyPr/>
          <a:lstStyle/>
          <a:p>
            <a:fld id="{181D6941-C5BE-4E03-B14B-EE3B1031C477}" type="slidenum">
              <a:rPr lang="en-US" smtClean="0"/>
              <a:t>9</a:t>
            </a:fld>
            <a:endParaRPr lang="en-US"/>
          </a:p>
        </p:txBody>
      </p:sp>
    </p:spTree>
    <p:extLst>
      <p:ext uri="{BB962C8B-B14F-4D97-AF65-F5344CB8AC3E}">
        <p14:creationId xmlns:p14="http://schemas.microsoft.com/office/powerpoint/2010/main" val="2242533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Mention existence of narratology and computational field of INT</a:t>
            </a:r>
          </a:p>
        </p:txBody>
      </p:sp>
      <p:sp>
        <p:nvSpPr>
          <p:cNvPr id="4" name="Slide Number Placeholder 3"/>
          <p:cNvSpPr>
            <a:spLocks noGrp="1"/>
          </p:cNvSpPr>
          <p:nvPr>
            <p:ph type="sldNum" sz="quarter" idx="10"/>
          </p:nvPr>
        </p:nvSpPr>
        <p:spPr/>
        <p:txBody>
          <a:bodyPr/>
          <a:lstStyle/>
          <a:p>
            <a:fld id="{181D6941-C5BE-4E03-B14B-EE3B1031C477}" type="slidenum">
              <a:rPr lang="en-US" smtClean="0"/>
              <a:t>10</a:t>
            </a:fld>
            <a:endParaRPr lang="en-US"/>
          </a:p>
        </p:txBody>
      </p:sp>
    </p:spTree>
    <p:extLst>
      <p:ext uri="{BB962C8B-B14F-4D97-AF65-F5344CB8AC3E}">
        <p14:creationId xmlns:p14="http://schemas.microsoft.com/office/powerpoint/2010/main" val="2894630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Closed source</a:t>
            </a:r>
          </a:p>
          <a:p>
            <a:endParaRPr lang="en-US" dirty="0"/>
          </a:p>
          <a:p>
            <a:r>
              <a:rPr lang="en-US" dirty="0"/>
              <a:t>Integration with GIFT ensures that we can spend maximum time on advancing</a:t>
            </a:r>
            <a:r>
              <a:rPr lang="en-US" baseline="0" dirty="0"/>
              <a:t> </a:t>
            </a:r>
            <a:r>
              <a:rPr lang="en-US" dirty="0"/>
              <a:t>scenario generation rather than creating software</a:t>
            </a:r>
            <a:r>
              <a:rPr lang="en-US" baseline="0" dirty="0"/>
              <a:t> </a:t>
            </a:r>
            <a:r>
              <a:rPr lang="en-US" dirty="0"/>
              <a:t>infrastructure</a:t>
            </a:r>
          </a:p>
          <a:p>
            <a:pPr marL="0" indent="0">
              <a:buFontTx/>
              <a:buNone/>
            </a:pPr>
            <a:endParaRPr lang="en-US" baseline="0" dirty="0"/>
          </a:p>
          <a:p>
            <a:pPr marL="0" indent="0">
              <a:buFontTx/>
              <a:buNone/>
            </a:pPr>
            <a:r>
              <a:rPr lang="en-US" baseline="0" dirty="0"/>
              <a:t>Call for Fire:</a:t>
            </a:r>
          </a:p>
          <a:p>
            <a:pPr marL="171450" indent="-171450">
              <a:buFontTx/>
              <a:buChar char="-"/>
            </a:pPr>
            <a:r>
              <a:rPr lang="en-US" baseline="0" dirty="0"/>
              <a:t>Infantry soldier requests indirect fire from supporting artillery (e.g., unmanned aircraft) on an identified target</a:t>
            </a:r>
          </a:p>
          <a:p>
            <a:pPr marL="171450" indent="-171450">
              <a:buFontTx/>
              <a:buChar char="-"/>
            </a:pPr>
            <a:r>
              <a:rPr lang="en-US" baseline="0" dirty="0"/>
              <a:t>Steps: Identify the target, wait for artillery to move into position, call for artillery fire using </a:t>
            </a:r>
            <a:r>
              <a:rPr lang="en-US" baseline="0" dirty="0" err="1"/>
              <a:t>comm</a:t>
            </a:r>
            <a:r>
              <a:rPr lang="en-US" baseline="0" dirty="0"/>
              <a:t> protocol, adjust fire, provide damage assessment</a:t>
            </a:r>
          </a:p>
          <a:p>
            <a:pPr marL="171450" indent="-171450">
              <a:buFontTx/>
              <a:buChar char="-"/>
            </a:pPr>
            <a:endParaRPr lang="en-US" baseline="0" dirty="0"/>
          </a:p>
          <a:p>
            <a:pPr marL="0" indent="0">
              <a:buFontTx/>
              <a:buNone/>
            </a:pPr>
            <a:r>
              <a:rPr lang="en-US" baseline="0" dirty="0"/>
              <a:t>IAI has prior experience in assessment for IED Identification task in VBS</a:t>
            </a:r>
          </a:p>
          <a:p>
            <a:pPr marL="171450" indent="-171450">
              <a:buFontTx/>
              <a:buChar char="-"/>
            </a:pPr>
            <a:endParaRPr lang="en-US" baseline="0" dirty="0"/>
          </a:p>
          <a:p>
            <a:pPr marL="171450" indent="-171450">
              <a:buFontTx/>
              <a:buChar char="-"/>
            </a:pPr>
            <a:endParaRPr lang="en-US" baseline="0" dirty="0"/>
          </a:p>
          <a:p>
            <a:pPr marL="171450" indent="-171450">
              <a:buFontTx/>
              <a:buChar char="-"/>
            </a:pPr>
            <a:endParaRPr lang="en-US" baseline="0"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181D6941-C5BE-4E03-B14B-EE3B1031C477}" type="slidenum">
              <a:rPr lang="en-US" smtClean="0"/>
              <a:t>11</a:t>
            </a:fld>
            <a:endParaRPr lang="en-US"/>
          </a:p>
        </p:txBody>
      </p:sp>
    </p:spTree>
    <p:extLst>
      <p:ext uri="{BB962C8B-B14F-4D97-AF65-F5344CB8AC3E}">
        <p14:creationId xmlns:p14="http://schemas.microsoft.com/office/powerpoint/2010/main" val="367359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D6941-C5BE-4E03-B14B-EE3B1031C477}" type="slidenum">
              <a:rPr lang="en-US" smtClean="0"/>
              <a:t>14</a:t>
            </a:fld>
            <a:endParaRPr lang="en-US"/>
          </a:p>
        </p:txBody>
      </p:sp>
    </p:spTree>
    <p:extLst>
      <p:ext uri="{BB962C8B-B14F-4D97-AF65-F5344CB8AC3E}">
        <p14:creationId xmlns:p14="http://schemas.microsoft.com/office/powerpoint/2010/main" val="2440581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Represents a developmental trajectory of creativity in a person’s life. </a:t>
            </a:r>
          </a:p>
          <a:p>
            <a:endParaRPr lang="en-US" dirty="0"/>
          </a:p>
          <a:p>
            <a:r>
              <a:rPr lang="en-US" dirty="0"/>
              <a:t>Model for conceptualizing and classifying different levels of creative expression.</a:t>
            </a:r>
          </a:p>
          <a:p>
            <a:endParaRPr lang="en-US" dirty="0"/>
          </a:p>
          <a:p>
            <a:r>
              <a:rPr lang="en-US" dirty="0"/>
              <a:t>The way we conceptualize creativity has implications for how we approach measurement of creativity.</a:t>
            </a:r>
          </a:p>
          <a:p>
            <a:endParaRPr lang="en-US" dirty="0"/>
          </a:p>
          <a:p>
            <a:r>
              <a:rPr lang="en-US" dirty="0"/>
              <a:t>For RL-based scenario generation, which depends upon an optimization process guided by reward, how we measure creativity influences how RL task is configure. </a:t>
            </a:r>
          </a:p>
        </p:txBody>
      </p:sp>
      <p:sp>
        <p:nvSpPr>
          <p:cNvPr id="4" name="Slide Number Placeholder 3"/>
          <p:cNvSpPr>
            <a:spLocks noGrp="1"/>
          </p:cNvSpPr>
          <p:nvPr>
            <p:ph type="sldNum" sz="quarter" idx="5"/>
          </p:nvPr>
        </p:nvSpPr>
        <p:spPr/>
        <p:txBody>
          <a:bodyPr/>
          <a:lstStyle/>
          <a:p>
            <a:fld id="{181D6941-C5BE-4E03-B14B-EE3B1031C477}" type="slidenum">
              <a:rPr lang="en-US" smtClean="0"/>
              <a:t>18</a:t>
            </a:fld>
            <a:endParaRPr lang="en-US"/>
          </a:p>
        </p:txBody>
      </p:sp>
    </p:spTree>
    <p:extLst>
      <p:ext uri="{BB962C8B-B14F-4D97-AF65-F5344CB8AC3E}">
        <p14:creationId xmlns:p14="http://schemas.microsoft.com/office/powerpoint/2010/main" val="10279040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2713"/>
            <a:ext cx="7772400" cy="1470025"/>
          </a:xfrm>
        </p:spPr>
        <p:txBody>
          <a:bodyPr>
            <a:normAutofit/>
          </a:bodyPr>
          <a:lstStyle>
            <a:lvl1pPr algn="ctr">
              <a:defRPr sz="3600" b="1"/>
            </a:lvl1pPr>
          </a:lstStyle>
          <a:p>
            <a:r>
              <a:rPr lang="en-US" dirty="0"/>
              <a:t>Click to edit Master title style</a:t>
            </a:r>
          </a:p>
        </p:txBody>
      </p:sp>
      <p:sp>
        <p:nvSpPr>
          <p:cNvPr id="3" name="Subtitle 2"/>
          <p:cNvSpPr>
            <a:spLocks noGrp="1"/>
          </p:cNvSpPr>
          <p:nvPr>
            <p:ph type="subTitle" idx="1"/>
          </p:nvPr>
        </p:nvSpPr>
        <p:spPr>
          <a:xfrm>
            <a:off x="1371600" y="3187818"/>
            <a:ext cx="6400800" cy="1483866"/>
          </a:xfrm>
        </p:spPr>
        <p:txBody>
          <a:bodyPr anchor="ctr" anchorCtr="0">
            <a:normAutofit/>
          </a:bodyPr>
          <a:lstStyle>
            <a:lvl1pPr marL="0" indent="0" algn="ctr">
              <a:buNone/>
              <a:defRPr sz="28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2D694ED5-D15A-3F43-B59D-DEC81A1681AA}" type="datetime1">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13" name="Text Placeholder 12"/>
          <p:cNvSpPr>
            <a:spLocks noGrp="1"/>
          </p:cNvSpPr>
          <p:nvPr>
            <p:ph type="body" sz="quarter" idx="13" hasCustomPrompt="1"/>
          </p:nvPr>
        </p:nvSpPr>
        <p:spPr>
          <a:xfrm>
            <a:off x="1371600" y="4671683"/>
            <a:ext cx="6400800" cy="482601"/>
          </a:xfrm>
        </p:spPr>
        <p:txBody>
          <a:bodyPr>
            <a:noAutofit/>
          </a:bodyPr>
          <a:lstStyle>
            <a:lvl1pPr marL="0" indent="0" algn="ctr">
              <a:buNone/>
              <a:defRPr sz="2600" b="1" baseline="0">
                <a:solidFill>
                  <a:schemeClr val="tx1"/>
                </a:solidFill>
              </a:defRPr>
            </a:lvl1pPr>
          </a:lstStyle>
          <a:p>
            <a:pPr lvl="0"/>
            <a:r>
              <a:rPr lang="en-US" dirty="0"/>
              <a:t>Click to edit institution name</a:t>
            </a:r>
          </a:p>
        </p:txBody>
      </p:sp>
      <p:sp>
        <p:nvSpPr>
          <p:cNvPr id="7" name="TextBox 6">
            <a:extLst>
              <a:ext uri="{FF2B5EF4-FFF2-40B4-BE49-F238E27FC236}">
                <a16:creationId xmlns:a16="http://schemas.microsoft.com/office/drawing/2014/main" id="{75225E3D-57C2-104E-A134-B07FA55A6B4D}"/>
              </a:ext>
            </a:extLst>
          </p:cNvPr>
          <p:cNvSpPr txBox="1"/>
          <p:nvPr userDrawn="1"/>
        </p:nvSpPr>
        <p:spPr>
          <a:xfrm>
            <a:off x="1020337" y="5898995"/>
            <a:ext cx="0" cy="0"/>
          </a:xfrm>
          <a:prstGeom prst="rect">
            <a:avLst/>
          </a:prstGeom>
        </p:spPr>
        <p:txBody>
          <a:bodyPr vert="horz" wrap="none" lIns="91440" tIns="45720" rIns="91440" bIns="45720" rtlCol="0">
            <a:normAutofit fontScale="25000" lnSpcReduction="20000"/>
          </a:bodyPr>
          <a:lstStyle/>
          <a:p>
            <a:endParaRPr lang="en-US" sz="16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 Blank Backgroun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79235"/>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436687-288F-8C4C-9C9D-E160D50BCD73}" type="datetime1">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B30DC0-3A3F-7F4E-AAAD-429FC291B5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creenshot with Bullet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69747"/>
            <a:ext cx="8229600" cy="11430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ACECE7B6-2B28-CC4A-BED2-973B6E686229}" type="datetime1">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8F483E-A5E2-0B43-95AC-696804C98243}" type="slidenum">
              <a:rPr lang="en-US" smtClean="0"/>
              <a:pPr/>
              <a:t>‹#›</a:t>
            </a:fld>
            <a:endParaRPr lang="en-US"/>
          </a:p>
        </p:txBody>
      </p:sp>
      <p:sp>
        <p:nvSpPr>
          <p:cNvPr id="7" name="Picture Placeholder 6"/>
          <p:cNvSpPr>
            <a:spLocks noGrp="1"/>
          </p:cNvSpPr>
          <p:nvPr>
            <p:ph type="pic" sz="quarter" idx="13"/>
          </p:nvPr>
        </p:nvSpPr>
        <p:spPr>
          <a:xfrm>
            <a:off x="457200" y="1568450"/>
            <a:ext cx="5257800" cy="4572000"/>
          </a:xfrm>
          <a:effectLst>
            <a:outerShdw blurRad="50800" dist="38100" dir="2700000" algn="tl" rotWithShape="0">
              <a:prstClr val="black">
                <a:alpha val="40000"/>
              </a:prstClr>
            </a:outerShdw>
          </a:effectLst>
        </p:spPr>
        <p:txBody>
          <a:bodyPr/>
          <a:lstStyle/>
          <a:p>
            <a:endParaRPr lang="en-US"/>
          </a:p>
        </p:txBody>
      </p:sp>
      <p:sp>
        <p:nvSpPr>
          <p:cNvPr id="9" name="Text Placeholder 8"/>
          <p:cNvSpPr>
            <a:spLocks noGrp="1"/>
          </p:cNvSpPr>
          <p:nvPr>
            <p:ph type="body" sz="quarter" idx="14"/>
          </p:nvPr>
        </p:nvSpPr>
        <p:spPr>
          <a:xfrm>
            <a:off x="6019800" y="1568450"/>
            <a:ext cx="26670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39392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Empty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366007"/>
            <a:ext cx="8229600" cy="11430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D64F724F-6BAF-2043-AE9B-173382A5DFEF}" type="datetime1">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B30DC0-3A3F-7F4E-AAAD-429FC291B57A}"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Empty Slide - Blank Backgroun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66007"/>
            <a:ext cx="8229600" cy="11430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5031D4C6-B7EC-0743-9808-1110E3459691}" type="datetime1">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B30DC0-3A3F-7F4E-AAAD-429FC291B57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Pictur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AC8A127-7825-B04B-B24C-96ACC8BF83A4}" type="datetime1">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8F483E-A5E2-0B43-95AC-696804C98243}" type="slidenum">
              <a:rPr lang="en-US" smtClean="0"/>
              <a:pPr/>
              <a:t>‹#›</a:t>
            </a:fld>
            <a:endParaRPr lang="en-US"/>
          </a:p>
        </p:txBody>
      </p:sp>
      <p:sp>
        <p:nvSpPr>
          <p:cNvPr id="6" name="Picture Placeholder 6"/>
          <p:cNvSpPr>
            <a:spLocks noGrp="1"/>
          </p:cNvSpPr>
          <p:nvPr>
            <p:ph type="pic" sz="quarter" idx="13"/>
          </p:nvPr>
        </p:nvSpPr>
        <p:spPr>
          <a:xfrm>
            <a:off x="182880" y="685800"/>
            <a:ext cx="8778240" cy="5486400"/>
          </a:xfrm>
          <a:effectLst/>
        </p:spPr>
        <p:txBody>
          <a:bodyPr/>
          <a:lstStyle/>
          <a:p>
            <a:endParaRPr lang="en-US"/>
          </a:p>
        </p:txBody>
      </p:sp>
    </p:spTree>
    <p:extLst>
      <p:ext uri="{BB962C8B-B14F-4D97-AF65-F5344CB8AC3E}">
        <p14:creationId xmlns:p14="http://schemas.microsoft.com/office/powerpoint/2010/main" val="826104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Picture without Footer Tex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Picture Placeholder 6"/>
          <p:cNvSpPr>
            <a:spLocks noGrp="1"/>
          </p:cNvSpPr>
          <p:nvPr>
            <p:ph type="pic" sz="quarter" idx="13"/>
          </p:nvPr>
        </p:nvSpPr>
        <p:spPr>
          <a:xfrm>
            <a:off x="182880" y="685799"/>
            <a:ext cx="8778240" cy="5989320"/>
          </a:xfrm>
          <a:effectLst/>
        </p:spPr>
        <p:txBody>
          <a:bodyPr/>
          <a:lstStyle/>
          <a:p>
            <a:endParaRPr lang="en-US"/>
          </a:p>
        </p:txBody>
      </p:sp>
    </p:spTree>
    <p:extLst>
      <p:ext uri="{BB962C8B-B14F-4D97-AF65-F5344CB8AC3E}">
        <p14:creationId xmlns:p14="http://schemas.microsoft.com/office/powerpoint/2010/main" val="3035054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Picture with Bullet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4967"/>
            <a:ext cx="6885750" cy="379649"/>
          </a:xfrm>
        </p:spPr>
        <p:txBody>
          <a:bodyPr>
            <a:noAutofit/>
          </a:bodyPr>
          <a:lstStyle>
            <a:lvl1pPr>
              <a:defRPr sz="3200"/>
            </a:lvl1pPr>
          </a:lstStyle>
          <a:p>
            <a:r>
              <a:rPr lang="en-US" dirty="0"/>
              <a:t>Click to edit Master title style</a:t>
            </a:r>
          </a:p>
        </p:txBody>
      </p:sp>
      <p:sp>
        <p:nvSpPr>
          <p:cNvPr id="3" name="Date Placeholder 2"/>
          <p:cNvSpPr>
            <a:spLocks noGrp="1"/>
          </p:cNvSpPr>
          <p:nvPr>
            <p:ph type="dt" sz="half" idx="10"/>
          </p:nvPr>
        </p:nvSpPr>
        <p:spPr/>
        <p:txBody>
          <a:bodyPr/>
          <a:lstStyle/>
          <a:p>
            <a:fld id="{AD5DC33B-E57B-124C-88AA-A747D2FCA888}" type="datetime1">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8F483E-A5E2-0B43-95AC-696804C98243}" type="slidenum">
              <a:rPr lang="en-US" smtClean="0"/>
              <a:pPr/>
              <a:t>‹#›</a:t>
            </a:fld>
            <a:endParaRPr lang="en-US"/>
          </a:p>
        </p:txBody>
      </p:sp>
      <p:sp>
        <p:nvSpPr>
          <p:cNvPr id="6" name="Picture Placeholder 6"/>
          <p:cNvSpPr>
            <a:spLocks noGrp="1"/>
          </p:cNvSpPr>
          <p:nvPr>
            <p:ph type="pic" sz="quarter" idx="13"/>
          </p:nvPr>
        </p:nvSpPr>
        <p:spPr>
          <a:xfrm>
            <a:off x="182880" y="685800"/>
            <a:ext cx="8778240" cy="4114800"/>
          </a:xfrm>
          <a:effectLst/>
        </p:spPr>
        <p:txBody>
          <a:bodyPr/>
          <a:lstStyle/>
          <a:p>
            <a:endParaRPr lang="en-US"/>
          </a:p>
        </p:txBody>
      </p:sp>
      <p:sp>
        <p:nvSpPr>
          <p:cNvPr id="8" name="Text Placeholder 7"/>
          <p:cNvSpPr>
            <a:spLocks noGrp="1"/>
          </p:cNvSpPr>
          <p:nvPr>
            <p:ph type="body" sz="quarter" idx="14"/>
          </p:nvPr>
        </p:nvSpPr>
        <p:spPr>
          <a:xfrm>
            <a:off x="228600" y="5029200"/>
            <a:ext cx="8686800" cy="11430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6792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rge Picture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423462"/>
            <a:ext cx="2133600" cy="365125"/>
          </a:xfrm>
        </p:spPr>
        <p:txBody>
          <a:bodyPr/>
          <a:lstStyle>
            <a:lvl1pPr>
              <a:defRPr>
                <a:solidFill>
                  <a:schemeClr val="tx1"/>
                </a:solidFill>
              </a:defRPr>
            </a:lvl1pPr>
          </a:lstStyle>
          <a:p>
            <a:fld id="{C01601E2-6B95-574C-8285-9868FA0B8BAC}" type="datetime1">
              <a:rPr lang="en-US" smtClean="0"/>
              <a:t>5/16/2019</a:t>
            </a:fld>
            <a:endParaRPr lang="en-US"/>
          </a:p>
        </p:txBody>
      </p:sp>
      <p:sp>
        <p:nvSpPr>
          <p:cNvPr id="4" name="Footer Placeholder 3"/>
          <p:cNvSpPr>
            <a:spLocks noGrp="1"/>
          </p:cNvSpPr>
          <p:nvPr>
            <p:ph type="ftr" sz="quarter" idx="11"/>
          </p:nvPr>
        </p:nvSpPr>
        <p:spPr>
          <a:xfrm>
            <a:off x="3124200" y="6423462"/>
            <a:ext cx="2895600" cy="365125"/>
          </a:xfrm>
        </p:spPr>
        <p:txBody>
          <a:bodyPr/>
          <a:lstStyle>
            <a:lvl1pPr>
              <a:defRPr>
                <a:solidFill>
                  <a:schemeClr val="tx1"/>
                </a:solidFill>
              </a:defRPr>
            </a:lvl1pPr>
          </a:lstStyle>
          <a:p>
            <a:endParaRPr lang="en-US"/>
          </a:p>
        </p:txBody>
      </p:sp>
      <p:sp>
        <p:nvSpPr>
          <p:cNvPr id="5" name="Slide Number Placeholder 4"/>
          <p:cNvSpPr>
            <a:spLocks noGrp="1"/>
          </p:cNvSpPr>
          <p:nvPr>
            <p:ph type="sldNum" sz="quarter" idx="12"/>
          </p:nvPr>
        </p:nvSpPr>
        <p:spPr>
          <a:xfrm>
            <a:off x="6553200" y="6423462"/>
            <a:ext cx="1928070" cy="365125"/>
          </a:xfrm>
        </p:spPr>
        <p:txBody>
          <a:bodyPr/>
          <a:lstStyle>
            <a:lvl1pPr>
              <a:defRPr>
                <a:solidFill>
                  <a:schemeClr val="tx1"/>
                </a:solidFill>
              </a:defRPr>
            </a:lvl1pPr>
          </a:lstStyle>
          <a:p>
            <a:fld id="{C08F483E-A5E2-0B43-95AC-696804C98243}" type="slidenum">
              <a:rPr lang="en-US" smtClean="0"/>
              <a:pPr/>
              <a:t>‹#›</a:t>
            </a:fld>
            <a:endParaRPr lang="en-US"/>
          </a:p>
        </p:txBody>
      </p:sp>
      <p:sp>
        <p:nvSpPr>
          <p:cNvPr id="7" name="Picture Placeholder 6"/>
          <p:cNvSpPr>
            <a:spLocks noGrp="1"/>
          </p:cNvSpPr>
          <p:nvPr>
            <p:ph type="pic" sz="quarter" idx="13"/>
          </p:nvPr>
        </p:nvSpPr>
        <p:spPr>
          <a:xfrm>
            <a:off x="182880" y="182880"/>
            <a:ext cx="8778240" cy="5989320"/>
          </a:xfrm>
          <a:effectLst/>
        </p:spPr>
        <p:txBody>
          <a:bodyPr/>
          <a:lstStyle/>
          <a:p>
            <a:endParaRPr lang="en-US"/>
          </a:p>
        </p:txBody>
      </p:sp>
    </p:spTree>
    <p:extLst>
      <p:ext uri="{BB962C8B-B14F-4D97-AF65-F5344CB8AC3E}">
        <p14:creationId xmlns:p14="http://schemas.microsoft.com/office/powerpoint/2010/main" val="1503118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Picture 3">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37160" y="137160"/>
            <a:ext cx="8869680" cy="6583680"/>
          </a:xfrm>
          <a:effectLst/>
        </p:spPr>
        <p:txBody>
          <a:bodyPr/>
          <a:lstStyle/>
          <a:p>
            <a:endParaRPr lang="en-US"/>
          </a:p>
        </p:txBody>
      </p:sp>
    </p:spTree>
    <p:extLst>
      <p:ext uri="{BB962C8B-B14F-4D97-AF65-F5344CB8AC3E}">
        <p14:creationId xmlns:p14="http://schemas.microsoft.com/office/powerpoint/2010/main" val="2348909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Picture with Bullets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423462"/>
            <a:ext cx="2133600" cy="365125"/>
          </a:xfrm>
        </p:spPr>
        <p:txBody>
          <a:bodyPr/>
          <a:lstStyle>
            <a:lvl1pPr>
              <a:defRPr>
                <a:solidFill>
                  <a:schemeClr val="tx1"/>
                </a:solidFill>
              </a:defRPr>
            </a:lvl1pPr>
          </a:lstStyle>
          <a:p>
            <a:fld id="{A82644ED-F613-FC43-B322-DE94C865A440}" type="datetime1">
              <a:rPr lang="en-US" smtClean="0"/>
              <a:t>5/16/2019</a:t>
            </a:fld>
            <a:endParaRPr lang="en-US"/>
          </a:p>
        </p:txBody>
      </p:sp>
      <p:sp>
        <p:nvSpPr>
          <p:cNvPr id="4" name="Footer Placeholder 3"/>
          <p:cNvSpPr>
            <a:spLocks noGrp="1"/>
          </p:cNvSpPr>
          <p:nvPr>
            <p:ph type="ftr" sz="quarter" idx="11"/>
          </p:nvPr>
        </p:nvSpPr>
        <p:spPr>
          <a:xfrm>
            <a:off x="3124200" y="6423462"/>
            <a:ext cx="2895600" cy="365125"/>
          </a:xfrm>
        </p:spPr>
        <p:txBody>
          <a:bodyPr/>
          <a:lstStyle>
            <a:lvl1pPr>
              <a:defRPr>
                <a:solidFill>
                  <a:schemeClr val="tx1"/>
                </a:solidFill>
              </a:defRPr>
            </a:lvl1pPr>
          </a:lstStyle>
          <a:p>
            <a:endParaRPr lang="en-US"/>
          </a:p>
        </p:txBody>
      </p:sp>
      <p:sp>
        <p:nvSpPr>
          <p:cNvPr id="5" name="Slide Number Placeholder 4"/>
          <p:cNvSpPr>
            <a:spLocks noGrp="1"/>
          </p:cNvSpPr>
          <p:nvPr>
            <p:ph type="sldNum" sz="quarter" idx="12"/>
          </p:nvPr>
        </p:nvSpPr>
        <p:spPr>
          <a:xfrm>
            <a:off x="6553200" y="6423462"/>
            <a:ext cx="1928070" cy="365125"/>
          </a:xfrm>
        </p:spPr>
        <p:txBody>
          <a:bodyPr/>
          <a:lstStyle>
            <a:lvl1pPr>
              <a:defRPr>
                <a:solidFill>
                  <a:schemeClr val="tx1"/>
                </a:solidFill>
              </a:defRPr>
            </a:lvl1pPr>
          </a:lstStyle>
          <a:p>
            <a:fld id="{C08F483E-A5E2-0B43-95AC-696804C98243}" type="slidenum">
              <a:rPr lang="en-US" smtClean="0"/>
              <a:pPr/>
              <a:t>‹#›</a:t>
            </a:fld>
            <a:endParaRPr lang="en-US"/>
          </a:p>
        </p:txBody>
      </p:sp>
      <p:sp>
        <p:nvSpPr>
          <p:cNvPr id="7" name="Picture Placeholder 6"/>
          <p:cNvSpPr>
            <a:spLocks noGrp="1"/>
          </p:cNvSpPr>
          <p:nvPr>
            <p:ph type="pic" sz="quarter" idx="13"/>
          </p:nvPr>
        </p:nvSpPr>
        <p:spPr>
          <a:xfrm>
            <a:off x="228600" y="228600"/>
            <a:ext cx="8686800" cy="4114800"/>
          </a:xfrm>
          <a:effectLst/>
        </p:spPr>
        <p:txBody>
          <a:bodyPr/>
          <a:lstStyle/>
          <a:p>
            <a:endParaRPr lang="en-US"/>
          </a:p>
        </p:txBody>
      </p:sp>
      <p:sp>
        <p:nvSpPr>
          <p:cNvPr id="6" name="Text Placeholder 5"/>
          <p:cNvSpPr>
            <a:spLocks noGrp="1"/>
          </p:cNvSpPr>
          <p:nvPr>
            <p:ph type="body" sz="quarter" idx="14"/>
          </p:nvPr>
        </p:nvSpPr>
        <p:spPr>
          <a:xfrm>
            <a:off x="228600" y="4572000"/>
            <a:ext cx="8686800" cy="16002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0409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Two Institution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13990"/>
            <a:ext cx="7772400" cy="1470025"/>
          </a:xfrm>
        </p:spPr>
        <p:txBody>
          <a:bodyPr>
            <a:normAutofit/>
          </a:bodyPr>
          <a:lstStyle>
            <a:lvl1pPr algn="ctr">
              <a:defRPr sz="3600" b="1">
                <a:solidFill>
                  <a:schemeClr val="tx1"/>
                </a:solidFill>
              </a:defRPr>
            </a:lvl1pPr>
          </a:lstStyle>
          <a:p>
            <a:r>
              <a:rPr lang="en-US" dirty="0"/>
              <a:t>Click to edit Master title style</a:t>
            </a:r>
          </a:p>
        </p:txBody>
      </p:sp>
      <p:sp>
        <p:nvSpPr>
          <p:cNvPr id="3" name="Subtitle 2"/>
          <p:cNvSpPr>
            <a:spLocks noGrp="1"/>
          </p:cNvSpPr>
          <p:nvPr>
            <p:ph type="subTitle" idx="1" hasCustomPrompt="1"/>
          </p:nvPr>
        </p:nvSpPr>
        <p:spPr>
          <a:xfrm>
            <a:off x="694189" y="3271706"/>
            <a:ext cx="7772400" cy="1115736"/>
          </a:xfrm>
        </p:spPr>
        <p:txBody>
          <a:bodyPr numCol="1">
            <a:normAutofit/>
          </a:bodyPr>
          <a:lstStyle>
            <a:lvl1pPr marL="0" indent="0" algn="ctr">
              <a:buNone/>
              <a:defRPr sz="28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Names</a:t>
            </a:r>
          </a:p>
        </p:txBody>
      </p:sp>
      <p:sp>
        <p:nvSpPr>
          <p:cNvPr id="4" name="Date Placeholder 3"/>
          <p:cNvSpPr>
            <a:spLocks noGrp="1"/>
          </p:cNvSpPr>
          <p:nvPr>
            <p:ph type="dt" sz="half" idx="10"/>
          </p:nvPr>
        </p:nvSpPr>
        <p:spPr/>
        <p:txBody>
          <a:bodyPr/>
          <a:lstStyle/>
          <a:p>
            <a:fld id="{5F5B791F-1876-B64A-8C76-0CBAD08D7A82}" type="datetime1">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13" name="Text Placeholder 12"/>
          <p:cNvSpPr>
            <a:spLocks noGrp="1"/>
          </p:cNvSpPr>
          <p:nvPr>
            <p:ph type="body" sz="quarter" idx="13" hasCustomPrompt="1"/>
          </p:nvPr>
        </p:nvSpPr>
        <p:spPr>
          <a:xfrm>
            <a:off x="700478" y="4387442"/>
            <a:ext cx="3886200" cy="737363"/>
          </a:xfrm>
        </p:spPr>
        <p:txBody>
          <a:bodyPr>
            <a:noAutofit/>
          </a:bodyPr>
          <a:lstStyle>
            <a:lvl1pPr marL="0" indent="0" algn="ctr">
              <a:buNone/>
              <a:defRPr sz="2000" b="1" baseline="0">
                <a:solidFill>
                  <a:schemeClr val="tx1"/>
                </a:solidFill>
                <a:latin typeface="+mn-lt"/>
              </a:defRPr>
            </a:lvl1pPr>
          </a:lstStyle>
          <a:p>
            <a:pPr lvl="0"/>
            <a:r>
              <a:rPr lang="en-US" dirty="0"/>
              <a:t>Institution 1</a:t>
            </a:r>
          </a:p>
        </p:txBody>
      </p:sp>
      <p:sp>
        <p:nvSpPr>
          <p:cNvPr id="17" name="Text Placeholder 16"/>
          <p:cNvSpPr>
            <a:spLocks noGrp="1"/>
          </p:cNvSpPr>
          <p:nvPr>
            <p:ph type="body" sz="quarter" idx="15" hasCustomPrompt="1"/>
          </p:nvPr>
        </p:nvSpPr>
        <p:spPr>
          <a:xfrm>
            <a:off x="4580386" y="4387442"/>
            <a:ext cx="3886200" cy="737363"/>
          </a:xfrm>
        </p:spPr>
        <p:txBody>
          <a:bodyPr>
            <a:noAutofit/>
          </a:bodyPr>
          <a:lstStyle>
            <a:lvl1pPr marL="0" indent="0" algn="ctr">
              <a:buNone/>
              <a:defRPr sz="2000" b="1">
                <a:latin typeface="+mn-lt"/>
              </a:defRPr>
            </a:lvl1pPr>
          </a:lstStyle>
          <a:p>
            <a:pPr lvl="0"/>
            <a:r>
              <a:rPr lang="en-US" dirty="0"/>
              <a:t>Institution 2</a:t>
            </a:r>
          </a:p>
        </p:txBody>
      </p:sp>
    </p:spTree>
    <p:extLst>
      <p:ext uri="{BB962C8B-B14F-4D97-AF65-F5344CB8AC3E}">
        <p14:creationId xmlns:p14="http://schemas.microsoft.com/office/powerpoint/2010/main" val="1703167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cknowledgement Slide (NSF)">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A670A92-6F2E-3C4C-A92F-5F786F59E0D8}" type="datetime1">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B30DC0-3A3F-7F4E-AAAD-429FC291B57A}" type="slidenum">
              <a:rPr lang="en-US" smtClean="0"/>
              <a:pPr/>
              <a:t>‹#›</a:t>
            </a:fld>
            <a:endParaRPr lang="en-US"/>
          </a:p>
        </p:txBody>
      </p:sp>
      <p:sp>
        <p:nvSpPr>
          <p:cNvPr id="7" name="TextBox 6"/>
          <p:cNvSpPr txBox="1"/>
          <p:nvPr userDrawn="1"/>
        </p:nvSpPr>
        <p:spPr>
          <a:xfrm>
            <a:off x="457200" y="159391"/>
            <a:ext cx="6885432" cy="1065402"/>
          </a:xfrm>
          <a:prstGeom prst="rect">
            <a:avLst/>
          </a:prstGeom>
        </p:spPr>
        <p:txBody>
          <a:bodyPr vert="horz" wrap="none" lIns="91440" tIns="45720" rIns="91440" bIns="45720" rtlCol="0" anchor="ctr" anchorCtr="0">
            <a:noAutofit/>
          </a:bodyPr>
          <a:lstStyle/>
          <a:p>
            <a:r>
              <a:rPr lang="en-US" sz="4000" b="0" dirty="0"/>
              <a:t>Acknowledgments</a:t>
            </a:r>
          </a:p>
        </p:txBody>
      </p:sp>
      <p:sp>
        <p:nvSpPr>
          <p:cNvPr id="8" name="Title 1"/>
          <p:cNvSpPr txBox="1">
            <a:spLocks/>
          </p:cNvSpPr>
          <p:nvPr userDrawn="1"/>
        </p:nvSpPr>
        <p:spPr>
          <a:xfrm>
            <a:off x="718731" y="1531370"/>
            <a:ext cx="7754746" cy="58051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a:ln>
                  <a:noFill/>
                </a:ln>
                <a:solidFill>
                  <a:srgbClr val="800000"/>
                </a:solidFill>
                <a:effectLst/>
                <a:uLnTx/>
                <a:uFillTx/>
                <a:latin typeface="+mj-lt"/>
                <a:ea typeface="+mj-ea"/>
                <a:cs typeface="+mj-cs"/>
              </a:rPr>
              <a:t>Colleagues</a:t>
            </a:r>
          </a:p>
        </p:txBody>
      </p:sp>
      <p:sp>
        <p:nvSpPr>
          <p:cNvPr id="10" name="Title 1"/>
          <p:cNvSpPr txBox="1">
            <a:spLocks/>
          </p:cNvSpPr>
          <p:nvPr userDrawn="1"/>
        </p:nvSpPr>
        <p:spPr bwMode="auto">
          <a:xfrm>
            <a:off x="709904" y="4679465"/>
            <a:ext cx="3886200" cy="502929"/>
          </a:xfrm>
          <a:prstGeom prst="rect">
            <a:avLst/>
          </a:prstGeom>
          <a:noFill/>
          <a:ln w="9525">
            <a:noFill/>
            <a:miter lim="800000"/>
            <a:headEnd/>
            <a:tailEnd/>
          </a:ln>
          <a:effectLst/>
        </p:spPr>
        <p:txBody>
          <a:bodyPr anchor="ctr"/>
          <a:lstStyle/>
          <a:p>
            <a:pPr>
              <a:defRPr/>
            </a:pPr>
            <a:r>
              <a:rPr lang="en-US" sz="3200" kern="0">
                <a:solidFill>
                  <a:srgbClr val="800000"/>
                </a:solidFill>
                <a:latin typeface="+mj-lt"/>
                <a:ea typeface="+mj-ea"/>
                <a:cs typeface="+mj-cs"/>
              </a:rPr>
              <a:t>Support</a:t>
            </a:r>
          </a:p>
        </p:txBody>
      </p:sp>
      <p:sp>
        <p:nvSpPr>
          <p:cNvPr id="12" name="Text Placeholder 11"/>
          <p:cNvSpPr>
            <a:spLocks noGrp="1"/>
          </p:cNvSpPr>
          <p:nvPr>
            <p:ph type="body" sz="quarter" idx="13" hasCustomPrompt="1"/>
          </p:nvPr>
        </p:nvSpPr>
        <p:spPr>
          <a:xfrm>
            <a:off x="457200" y="2111880"/>
            <a:ext cx="8229600" cy="2567585"/>
          </a:xfrm>
        </p:spPr>
        <p:txBody>
          <a:bodyPr numCol="3">
            <a:noAutofit/>
          </a:bodyPr>
          <a:lstStyle>
            <a:lvl1pPr marL="342900" marR="0" indent="-342900" algn="l" defTabSz="457200" rtl="0" eaLnBrk="1" fontAlgn="auto" latinLnBrk="0" hangingPunct="1">
              <a:lnSpc>
                <a:spcPct val="100000"/>
              </a:lnSpc>
              <a:spcBef>
                <a:spcPct val="20000"/>
              </a:spcBef>
              <a:spcAft>
                <a:spcPts val="0"/>
              </a:spcAft>
              <a:buClr>
                <a:schemeClr val="accent1"/>
              </a:buClr>
              <a:buSzTx/>
              <a:buFont typeface="Wingdings" charset="2"/>
              <a:buChar char="§"/>
              <a:tabLst/>
              <a:defRPr sz="2400" i="0" baseline="0"/>
            </a:lvl1pPr>
          </a:lstStyle>
          <a:p>
            <a:pPr lvl="0"/>
            <a:r>
              <a:rPr lang="en-US" dirty="0"/>
              <a:t>Collaborator name (20pt regular), department (16 </a:t>
            </a:r>
            <a:r>
              <a:rPr lang="en-US" dirty="0" err="1"/>
              <a:t>pt</a:t>
            </a:r>
            <a:r>
              <a:rPr lang="en-US" dirty="0"/>
              <a:t> italic)</a:t>
            </a:r>
          </a:p>
          <a:p>
            <a:pPr lvl="0"/>
            <a:r>
              <a:rPr lang="en-US" dirty="0"/>
              <a:t>A</a:t>
            </a:r>
          </a:p>
          <a:p>
            <a:pPr lvl="0"/>
            <a:r>
              <a:rPr lang="en-US" dirty="0"/>
              <a:t>A</a:t>
            </a:r>
          </a:p>
          <a:p>
            <a:pPr lvl="0"/>
            <a:r>
              <a:rPr lang="en-US" dirty="0"/>
              <a:t>A</a:t>
            </a:r>
          </a:p>
          <a:p>
            <a:pPr lvl="0"/>
            <a:r>
              <a:rPr lang="en-US" dirty="0"/>
              <a:t>A</a:t>
            </a:r>
          </a:p>
          <a:p>
            <a:pPr lvl="0"/>
            <a:r>
              <a:rPr lang="en-US" dirty="0"/>
              <a:t>A</a:t>
            </a:r>
          </a:p>
          <a:p>
            <a:pPr lvl="0"/>
            <a:endParaRPr lang="en-US" dirty="0"/>
          </a:p>
          <a:p>
            <a:pPr lvl="0"/>
            <a:endParaRPr lang="en-US" dirty="0"/>
          </a:p>
          <a:p>
            <a:pPr marL="342900" marR="0" lvl="0" indent="-342900" algn="l" defTabSz="457200" rtl="0" eaLnBrk="1" fontAlgn="auto" latinLnBrk="0" hangingPunct="1">
              <a:lnSpc>
                <a:spcPct val="100000"/>
              </a:lnSpc>
              <a:spcBef>
                <a:spcPct val="20000"/>
              </a:spcBef>
              <a:spcAft>
                <a:spcPts val="0"/>
              </a:spcAft>
              <a:buClr>
                <a:schemeClr val="accent1"/>
              </a:buClr>
              <a:buSzTx/>
              <a:buFont typeface="Wingdings" charset="2"/>
              <a:buChar char="§"/>
              <a:tabLst/>
              <a:defRPr/>
            </a:pPr>
            <a:r>
              <a:rPr lang="en-US" dirty="0"/>
              <a:t>A</a:t>
            </a:r>
          </a:p>
          <a:p>
            <a:pPr lvl="0"/>
            <a:endParaRPr lang="en-US" dirty="0"/>
          </a:p>
          <a:p>
            <a:pPr lvl="0"/>
            <a:endParaRPr lang="en-US" dirty="0"/>
          </a:p>
        </p:txBody>
      </p:sp>
      <p:sp>
        <p:nvSpPr>
          <p:cNvPr id="15" name="Title 1"/>
          <p:cNvSpPr txBox="1">
            <a:spLocks/>
          </p:cNvSpPr>
          <p:nvPr userDrawn="1"/>
        </p:nvSpPr>
        <p:spPr bwMode="auto">
          <a:xfrm>
            <a:off x="4596104" y="4679465"/>
            <a:ext cx="3886200" cy="502929"/>
          </a:xfrm>
          <a:prstGeom prst="rect">
            <a:avLst/>
          </a:prstGeom>
          <a:noFill/>
          <a:ln w="9525">
            <a:noFill/>
            <a:miter lim="800000"/>
            <a:headEnd/>
            <a:tailEnd/>
          </a:ln>
          <a:effectLst/>
        </p:spPr>
        <p:txBody>
          <a:bodyPr anchor="ctr"/>
          <a:lstStyle/>
          <a:p>
            <a:pPr>
              <a:defRPr/>
            </a:pPr>
            <a:r>
              <a:rPr lang="en-US" sz="3200" kern="0">
                <a:solidFill>
                  <a:srgbClr val="800000"/>
                </a:solidFill>
                <a:latin typeface="+mj-lt"/>
                <a:ea typeface="+mj-ea"/>
                <a:cs typeface="+mj-cs"/>
              </a:rPr>
              <a:t>Contact</a:t>
            </a:r>
          </a:p>
        </p:txBody>
      </p:sp>
      <p:pic>
        <p:nvPicPr>
          <p:cNvPr id="16"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562435" y="5757810"/>
            <a:ext cx="1033669" cy="990599"/>
          </a:xfrm>
          <a:prstGeom prst="rect">
            <a:avLst/>
          </a:prstGeom>
          <a:noFill/>
          <a:ln w="9525">
            <a:noFill/>
            <a:miter lim="800000"/>
            <a:headEnd/>
            <a:tailEnd/>
          </a:ln>
          <a:effectLst/>
        </p:spPr>
      </p:pic>
      <p:sp>
        <p:nvSpPr>
          <p:cNvPr id="18" name="Text Placeholder 17"/>
          <p:cNvSpPr>
            <a:spLocks noGrp="1"/>
          </p:cNvSpPr>
          <p:nvPr>
            <p:ph type="body" sz="quarter" idx="14" hasCustomPrompt="1"/>
          </p:nvPr>
        </p:nvSpPr>
        <p:spPr>
          <a:xfrm>
            <a:off x="807958" y="5197335"/>
            <a:ext cx="3690092" cy="914400"/>
          </a:xfrm>
        </p:spPr>
        <p:txBody>
          <a:bodyPr>
            <a:normAutofit/>
          </a:bodyPr>
          <a:lstStyle>
            <a:lvl1pPr marL="0" indent="0">
              <a:spcBef>
                <a:spcPts val="0"/>
              </a:spcBef>
              <a:buNone/>
              <a:defRPr sz="2000" b="0"/>
            </a:lvl1pPr>
          </a:lstStyle>
          <a:p>
            <a:pPr lvl="0"/>
            <a:r>
              <a:rPr lang="en-US" dirty="0"/>
              <a:t>List supporting organizations (include any NSF grant numbers)</a:t>
            </a:r>
          </a:p>
        </p:txBody>
      </p:sp>
      <p:sp>
        <p:nvSpPr>
          <p:cNvPr id="20" name="Text Placeholder 19"/>
          <p:cNvSpPr>
            <a:spLocks noGrp="1"/>
          </p:cNvSpPr>
          <p:nvPr>
            <p:ph type="body" sz="quarter" idx="15" hasCustomPrompt="1"/>
          </p:nvPr>
        </p:nvSpPr>
        <p:spPr>
          <a:xfrm>
            <a:off x="4698854" y="5197335"/>
            <a:ext cx="3708691" cy="914400"/>
          </a:xfrm>
        </p:spPr>
        <p:txBody>
          <a:bodyPr>
            <a:normAutofit/>
          </a:bodyPr>
          <a:lstStyle>
            <a:lvl1pPr marL="0" indent="0">
              <a:buNone/>
              <a:defRPr sz="2000" baseline="0"/>
            </a:lvl1pPr>
          </a:lstStyle>
          <a:p>
            <a:r>
              <a:rPr lang="en-US" dirty="0"/>
              <a:t>My Name: myemail@ncsu.edu</a:t>
            </a:r>
          </a:p>
        </p:txBody>
      </p:sp>
    </p:spTree>
    <p:extLst>
      <p:ext uri="{BB962C8B-B14F-4D97-AF65-F5344CB8AC3E}">
        <p14:creationId xmlns:p14="http://schemas.microsoft.com/office/powerpoint/2010/main" val="3943744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cknowledgement Slide (non-NSF)">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5BF4244-A5D2-F840-AFF1-BBB63F6666E4}" type="datetime1">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B30DC0-3A3F-7F4E-AAAD-429FC291B57A}" type="slidenum">
              <a:rPr lang="en-US" smtClean="0"/>
              <a:pPr/>
              <a:t>‹#›</a:t>
            </a:fld>
            <a:endParaRPr lang="en-US"/>
          </a:p>
        </p:txBody>
      </p:sp>
      <p:sp>
        <p:nvSpPr>
          <p:cNvPr id="7" name="TextBox 6"/>
          <p:cNvSpPr txBox="1"/>
          <p:nvPr userDrawn="1"/>
        </p:nvSpPr>
        <p:spPr>
          <a:xfrm>
            <a:off x="457200" y="159391"/>
            <a:ext cx="6885432" cy="1065402"/>
          </a:xfrm>
          <a:prstGeom prst="rect">
            <a:avLst/>
          </a:prstGeom>
        </p:spPr>
        <p:txBody>
          <a:bodyPr vert="horz" wrap="none" lIns="91440" tIns="45720" rIns="91440" bIns="45720" rtlCol="0" anchor="ctr" anchorCtr="0">
            <a:noAutofit/>
          </a:bodyPr>
          <a:lstStyle/>
          <a:p>
            <a:r>
              <a:rPr lang="en-US" sz="4000" b="0"/>
              <a:t>Acknowledgements</a:t>
            </a:r>
          </a:p>
        </p:txBody>
      </p:sp>
      <p:sp>
        <p:nvSpPr>
          <p:cNvPr id="8" name="Title 1"/>
          <p:cNvSpPr txBox="1">
            <a:spLocks/>
          </p:cNvSpPr>
          <p:nvPr userDrawn="1"/>
        </p:nvSpPr>
        <p:spPr>
          <a:xfrm>
            <a:off x="557504" y="1380291"/>
            <a:ext cx="8077200" cy="58051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a:ln>
                  <a:noFill/>
                </a:ln>
                <a:solidFill>
                  <a:srgbClr val="800000"/>
                </a:solidFill>
                <a:effectLst/>
                <a:uLnTx/>
                <a:uFillTx/>
                <a:latin typeface="Calibri"/>
                <a:ea typeface="+mj-ea"/>
                <a:cs typeface="+mj-cs"/>
              </a:rPr>
              <a:t>Colleagues</a:t>
            </a:r>
          </a:p>
        </p:txBody>
      </p:sp>
      <p:sp>
        <p:nvSpPr>
          <p:cNvPr id="10" name="Title 1"/>
          <p:cNvSpPr txBox="1">
            <a:spLocks/>
          </p:cNvSpPr>
          <p:nvPr userDrawn="1"/>
        </p:nvSpPr>
        <p:spPr bwMode="auto">
          <a:xfrm>
            <a:off x="709904" y="4597167"/>
            <a:ext cx="3886200" cy="502929"/>
          </a:xfrm>
          <a:prstGeom prst="rect">
            <a:avLst/>
          </a:prstGeom>
          <a:noFill/>
          <a:ln w="9525">
            <a:noFill/>
            <a:miter lim="800000"/>
            <a:headEnd/>
            <a:tailEnd/>
          </a:ln>
          <a:effectLst/>
        </p:spPr>
        <p:txBody>
          <a:bodyPr anchor="ctr"/>
          <a:lstStyle/>
          <a:p>
            <a:pPr>
              <a:defRPr/>
            </a:pPr>
            <a:r>
              <a:rPr lang="en-US" sz="3200" kern="0">
                <a:solidFill>
                  <a:srgbClr val="800000"/>
                </a:solidFill>
                <a:latin typeface="+mj-lt"/>
                <a:ea typeface="+mj-ea"/>
                <a:cs typeface="+mj-cs"/>
              </a:rPr>
              <a:t>Support</a:t>
            </a:r>
          </a:p>
        </p:txBody>
      </p:sp>
      <p:sp>
        <p:nvSpPr>
          <p:cNvPr id="12" name="Text Placeholder 11"/>
          <p:cNvSpPr>
            <a:spLocks noGrp="1"/>
          </p:cNvSpPr>
          <p:nvPr>
            <p:ph type="body" sz="quarter" idx="13" hasCustomPrompt="1"/>
          </p:nvPr>
        </p:nvSpPr>
        <p:spPr>
          <a:xfrm>
            <a:off x="457200" y="1962470"/>
            <a:ext cx="8229600" cy="2567585"/>
          </a:xfrm>
        </p:spPr>
        <p:txBody>
          <a:bodyPr numCol="2">
            <a:noAutofit/>
          </a:bodyPr>
          <a:lstStyle>
            <a:lvl1pPr>
              <a:defRPr sz="2400" i="0" baseline="0"/>
            </a:lvl1pPr>
          </a:lstStyle>
          <a:p>
            <a:pPr lvl="0"/>
            <a:r>
              <a:rPr lang="en-US" dirty="0"/>
              <a:t>Collaborator name (20pt regular), department (16 </a:t>
            </a:r>
            <a:r>
              <a:rPr lang="en-US" dirty="0" err="1"/>
              <a:t>pt</a:t>
            </a:r>
            <a:r>
              <a:rPr lang="en-US" dirty="0"/>
              <a:t> italic)</a:t>
            </a:r>
          </a:p>
          <a:p>
            <a:pPr lvl="0"/>
            <a:r>
              <a:rPr lang="en-US" dirty="0"/>
              <a:t>A</a:t>
            </a:r>
          </a:p>
          <a:p>
            <a:pPr lvl="0"/>
            <a:r>
              <a:rPr lang="en-US" dirty="0"/>
              <a:t>A</a:t>
            </a:r>
          </a:p>
          <a:p>
            <a:pPr lvl="0"/>
            <a:r>
              <a:rPr lang="en-US" dirty="0"/>
              <a:t>A</a:t>
            </a:r>
          </a:p>
          <a:p>
            <a:pPr lvl="0"/>
            <a:r>
              <a:rPr lang="en-US" dirty="0"/>
              <a:t>A</a:t>
            </a:r>
          </a:p>
          <a:p>
            <a:pPr lvl="0"/>
            <a:r>
              <a:rPr lang="en-US" dirty="0"/>
              <a:t>A</a:t>
            </a:r>
          </a:p>
          <a:p>
            <a:pPr lvl="0"/>
            <a:endParaRPr lang="en-US" dirty="0"/>
          </a:p>
          <a:p>
            <a:pPr lvl="0"/>
            <a:endParaRPr lang="en-US" dirty="0"/>
          </a:p>
          <a:p>
            <a:pPr lvl="0"/>
            <a:endParaRPr lang="en-US" dirty="0"/>
          </a:p>
          <a:p>
            <a:pPr lvl="0"/>
            <a:endParaRPr lang="en-US" dirty="0"/>
          </a:p>
        </p:txBody>
      </p:sp>
      <p:sp>
        <p:nvSpPr>
          <p:cNvPr id="15" name="Title 1"/>
          <p:cNvSpPr txBox="1">
            <a:spLocks/>
          </p:cNvSpPr>
          <p:nvPr userDrawn="1"/>
        </p:nvSpPr>
        <p:spPr bwMode="auto">
          <a:xfrm>
            <a:off x="4596104" y="4597167"/>
            <a:ext cx="3886200" cy="502929"/>
          </a:xfrm>
          <a:prstGeom prst="rect">
            <a:avLst/>
          </a:prstGeom>
          <a:noFill/>
          <a:ln w="9525">
            <a:noFill/>
            <a:miter lim="800000"/>
            <a:headEnd/>
            <a:tailEnd/>
          </a:ln>
          <a:effectLst/>
        </p:spPr>
        <p:txBody>
          <a:bodyPr anchor="ctr"/>
          <a:lstStyle/>
          <a:p>
            <a:pPr>
              <a:defRPr/>
            </a:pPr>
            <a:r>
              <a:rPr lang="en-US" sz="3200" kern="0">
                <a:solidFill>
                  <a:srgbClr val="800000"/>
                </a:solidFill>
                <a:latin typeface="+mj-lt"/>
                <a:ea typeface="+mj-ea"/>
                <a:cs typeface="+mj-cs"/>
              </a:rPr>
              <a:t>Contact</a:t>
            </a:r>
          </a:p>
        </p:txBody>
      </p:sp>
      <p:sp>
        <p:nvSpPr>
          <p:cNvPr id="18" name="Text Placeholder 17"/>
          <p:cNvSpPr>
            <a:spLocks noGrp="1"/>
          </p:cNvSpPr>
          <p:nvPr>
            <p:ph type="body" sz="quarter" idx="14" hasCustomPrompt="1"/>
          </p:nvPr>
        </p:nvSpPr>
        <p:spPr>
          <a:xfrm>
            <a:off x="807958" y="5100096"/>
            <a:ext cx="3690092" cy="914400"/>
          </a:xfrm>
        </p:spPr>
        <p:txBody>
          <a:bodyPr>
            <a:normAutofit/>
          </a:bodyPr>
          <a:lstStyle>
            <a:lvl1pPr marL="0" indent="0">
              <a:spcBef>
                <a:spcPts val="0"/>
              </a:spcBef>
              <a:buNone/>
              <a:defRPr sz="2000" b="0" baseline="0"/>
            </a:lvl1pPr>
          </a:lstStyle>
          <a:p>
            <a:pPr lvl="0"/>
            <a:r>
              <a:rPr lang="en-US" dirty="0"/>
              <a:t>List supporting organizations</a:t>
            </a:r>
          </a:p>
        </p:txBody>
      </p:sp>
      <p:sp>
        <p:nvSpPr>
          <p:cNvPr id="20" name="Text Placeholder 19"/>
          <p:cNvSpPr>
            <a:spLocks noGrp="1"/>
          </p:cNvSpPr>
          <p:nvPr>
            <p:ph type="body" sz="quarter" idx="15" hasCustomPrompt="1"/>
          </p:nvPr>
        </p:nvSpPr>
        <p:spPr>
          <a:xfrm>
            <a:off x="4698854" y="5100096"/>
            <a:ext cx="3708691" cy="914400"/>
          </a:xfrm>
        </p:spPr>
        <p:txBody>
          <a:bodyPr>
            <a:normAutofit/>
          </a:bodyPr>
          <a:lstStyle>
            <a:lvl1pPr marL="0" indent="0">
              <a:buNone/>
              <a:defRPr sz="2000" baseline="0"/>
            </a:lvl1pPr>
          </a:lstStyle>
          <a:p>
            <a:r>
              <a:rPr lang="en-US" dirty="0"/>
              <a:t>My Name: myemail@ncsu.edu</a:t>
            </a:r>
          </a:p>
        </p:txBody>
      </p:sp>
    </p:spTree>
    <p:extLst>
      <p:ext uri="{BB962C8B-B14F-4D97-AF65-F5344CB8AC3E}">
        <p14:creationId xmlns:p14="http://schemas.microsoft.com/office/powerpoint/2010/main" val="1316349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Many Name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7895" y="1305601"/>
            <a:ext cx="7772400" cy="1470025"/>
          </a:xfrm>
        </p:spPr>
        <p:txBody>
          <a:bodyPr>
            <a:normAutofit/>
          </a:bodyPr>
          <a:lstStyle>
            <a:lvl1pPr algn="ctr">
              <a:defRPr sz="3600" b="1">
                <a:solidFill>
                  <a:schemeClr val="tx1"/>
                </a:solidFill>
              </a:defRPr>
            </a:lvl1pPr>
          </a:lstStyle>
          <a:p>
            <a:r>
              <a:rPr lang="en-US" dirty="0"/>
              <a:t>Click to edit Master title style</a:t>
            </a:r>
          </a:p>
        </p:txBody>
      </p:sp>
      <p:sp>
        <p:nvSpPr>
          <p:cNvPr id="3" name="Subtitle 2"/>
          <p:cNvSpPr>
            <a:spLocks noGrp="1"/>
          </p:cNvSpPr>
          <p:nvPr>
            <p:ph type="subTitle" idx="1" hasCustomPrompt="1"/>
          </p:nvPr>
        </p:nvSpPr>
        <p:spPr>
          <a:xfrm>
            <a:off x="457200" y="3306939"/>
            <a:ext cx="8229600" cy="1097280"/>
          </a:xfrm>
        </p:spPr>
        <p:txBody>
          <a:bodyPr numCol="3">
            <a:noAutofit/>
          </a:bodyPr>
          <a:lstStyle>
            <a:lvl1pPr marL="0" indent="0" algn="ctr">
              <a:buNone/>
              <a:defRPr sz="2400"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Names</a:t>
            </a:r>
          </a:p>
        </p:txBody>
      </p:sp>
      <p:sp>
        <p:nvSpPr>
          <p:cNvPr id="4" name="Date Placeholder 3"/>
          <p:cNvSpPr>
            <a:spLocks noGrp="1"/>
          </p:cNvSpPr>
          <p:nvPr>
            <p:ph type="dt" sz="half" idx="10"/>
          </p:nvPr>
        </p:nvSpPr>
        <p:spPr/>
        <p:txBody>
          <a:bodyPr/>
          <a:lstStyle/>
          <a:p>
            <a:fld id="{C6BB6600-098A-4F48-A573-02EA00AECA96}" type="datetime1">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B30DC0-3A3F-7F4E-AAAD-429FC291B57A}" type="slidenum">
              <a:rPr lang="en-US" smtClean="0"/>
              <a:pPr/>
              <a:t>‹#›</a:t>
            </a:fld>
            <a:endParaRPr lang="en-US"/>
          </a:p>
        </p:txBody>
      </p:sp>
      <p:sp>
        <p:nvSpPr>
          <p:cNvPr id="13" name="Text Placeholder 12"/>
          <p:cNvSpPr>
            <a:spLocks noGrp="1"/>
          </p:cNvSpPr>
          <p:nvPr>
            <p:ph type="body" sz="quarter" idx="13" hasCustomPrompt="1"/>
          </p:nvPr>
        </p:nvSpPr>
        <p:spPr>
          <a:xfrm>
            <a:off x="457200" y="4404219"/>
            <a:ext cx="8229600" cy="723886"/>
          </a:xfrm>
        </p:spPr>
        <p:txBody>
          <a:bodyPr>
            <a:noAutofit/>
          </a:bodyPr>
          <a:lstStyle>
            <a:lvl1pPr marL="0" indent="0" algn="ctr">
              <a:buNone/>
              <a:defRPr sz="2000" b="1" baseline="0">
                <a:solidFill>
                  <a:schemeClr val="tx1"/>
                </a:solidFill>
              </a:defRPr>
            </a:lvl1pPr>
          </a:lstStyle>
          <a:p>
            <a:pPr lvl="0"/>
            <a:r>
              <a:rPr lang="en-US" dirty="0"/>
              <a:t>Institution</a:t>
            </a:r>
          </a:p>
        </p:txBody>
      </p:sp>
    </p:spTree>
    <p:extLst>
      <p:ext uri="{BB962C8B-B14F-4D97-AF65-F5344CB8AC3E}">
        <p14:creationId xmlns:p14="http://schemas.microsoft.com/office/powerpoint/2010/main" val="208608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Many Names, Two Institution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7895" y="1305601"/>
            <a:ext cx="7772400" cy="1470025"/>
          </a:xfrm>
        </p:spPr>
        <p:txBody>
          <a:bodyPr>
            <a:normAutofit/>
          </a:bodyPr>
          <a:lstStyle>
            <a:lvl1pPr algn="ctr">
              <a:defRPr sz="3600" b="1">
                <a:solidFill>
                  <a:schemeClr val="tx1"/>
                </a:solidFill>
              </a:defRPr>
            </a:lvl1pPr>
          </a:lstStyle>
          <a:p>
            <a:r>
              <a:rPr lang="en-US" dirty="0"/>
              <a:t>Click to edit Master title style</a:t>
            </a:r>
          </a:p>
        </p:txBody>
      </p:sp>
      <p:sp>
        <p:nvSpPr>
          <p:cNvPr id="3" name="Subtitle 2"/>
          <p:cNvSpPr>
            <a:spLocks noGrp="1"/>
          </p:cNvSpPr>
          <p:nvPr>
            <p:ph type="subTitle" idx="1" hasCustomPrompt="1"/>
          </p:nvPr>
        </p:nvSpPr>
        <p:spPr>
          <a:xfrm>
            <a:off x="457200" y="3306939"/>
            <a:ext cx="8229600" cy="1097280"/>
          </a:xfrm>
        </p:spPr>
        <p:txBody>
          <a:bodyPr numCol="3">
            <a:noAutofit/>
          </a:bodyPr>
          <a:lstStyle>
            <a:lvl1pPr marL="0" indent="0" algn="ctr">
              <a:buNone/>
              <a:defRPr sz="2400"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Names</a:t>
            </a:r>
          </a:p>
        </p:txBody>
      </p:sp>
      <p:sp>
        <p:nvSpPr>
          <p:cNvPr id="4" name="Date Placeholder 3"/>
          <p:cNvSpPr>
            <a:spLocks noGrp="1"/>
          </p:cNvSpPr>
          <p:nvPr>
            <p:ph type="dt" sz="half" idx="10"/>
          </p:nvPr>
        </p:nvSpPr>
        <p:spPr/>
        <p:txBody>
          <a:bodyPr/>
          <a:lstStyle/>
          <a:p>
            <a:fld id="{24D9B685-48BA-7341-ACD7-9B7AC5DDF59D}" type="datetime1">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B30DC0-3A3F-7F4E-AAAD-429FC291B57A}" type="slidenum">
              <a:rPr lang="en-US" smtClean="0"/>
              <a:pPr/>
              <a:t>‹#›</a:t>
            </a:fld>
            <a:endParaRPr lang="en-US"/>
          </a:p>
        </p:txBody>
      </p:sp>
      <p:sp>
        <p:nvSpPr>
          <p:cNvPr id="13" name="Text Placeholder 12"/>
          <p:cNvSpPr>
            <a:spLocks noGrp="1"/>
          </p:cNvSpPr>
          <p:nvPr>
            <p:ph type="body" sz="quarter" idx="13" hasCustomPrompt="1"/>
          </p:nvPr>
        </p:nvSpPr>
        <p:spPr>
          <a:xfrm>
            <a:off x="457200" y="4404219"/>
            <a:ext cx="4114800" cy="723886"/>
          </a:xfrm>
        </p:spPr>
        <p:txBody>
          <a:bodyPr>
            <a:noAutofit/>
          </a:bodyPr>
          <a:lstStyle>
            <a:lvl1pPr marL="0" indent="0" algn="ctr">
              <a:buNone/>
              <a:defRPr sz="2000" b="1" baseline="0">
                <a:solidFill>
                  <a:schemeClr val="tx1"/>
                </a:solidFill>
              </a:defRPr>
            </a:lvl1pPr>
          </a:lstStyle>
          <a:p>
            <a:pPr lvl="0"/>
            <a:r>
              <a:rPr lang="en-US" dirty="0"/>
              <a:t>Institution 1</a:t>
            </a:r>
          </a:p>
        </p:txBody>
      </p:sp>
      <p:sp>
        <p:nvSpPr>
          <p:cNvPr id="8" name="Text Placeholder 7"/>
          <p:cNvSpPr>
            <a:spLocks noGrp="1"/>
          </p:cNvSpPr>
          <p:nvPr>
            <p:ph type="body" sz="quarter" idx="14" hasCustomPrompt="1"/>
          </p:nvPr>
        </p:nvSpPr>
        <p:spPr>
          <a:xfrm>
            <a:off x="4572000" y="4404219"/>
            <a:ext cx="4114800" cy="723886"/>
          </a:xfrm>
        </p:spPr>
        <p:txBody>
          <a:bodyPr>
            <a:noAutofit/>
          </a:bodyPr>
          <a:lstStyle>
            <a:lvl1pPr marL="0" indent="0" algn="ctr">
              <a:buNone/>
              <a:defRPr sz="2000" b="1" baseline="0"/>
            </a:lvl1pPr>
          </a:lstStyle>
          <a:p>
            <a:pPr lvl="0"/>
            <a:r>
              <a:rPr lang="en-US" dirty="0"/>
              <a:t>Institution 2</a:t>
            </a:r>
          </a:p>
        </p:txBody>
      </p:sp>
    </p:spTree>
    <p:extLst>
      <p:ext uri="{BB962C8B-B14F-4D97-AF65-F5344CB8AC3E}">
        <p14:creationId xmlns:p14="http://schemas.microsoft.com/office/powerpoint/2010/main" val="2939864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69747"/>
            <a:ext cx="8229600"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E5A66-232C-A143-9146-D9D98C70564D}" type="datetime1">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B30DC0-3A3F-7F4E-AAAD-429FC291B57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Blank Backgroun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9346" y="369747"/>
            <a:ext cx="8227454"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37E30C-72B4-F040-87C5-1CAE3BBCAA2A}" type="datetime1">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B30DC0-3A3F-7F4E-AAAD-429FC291B57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77483"/>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C26593-6935-5D45-AD2D-3C3BC4087BC0}" type="datetime1">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B30DC0-3A3F-7F4E-AAAD-429FC291B5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 Blank Backgroun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77483"/>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ECB6E5-F1E6-334B-860E-B70FC1B5691C}" type="datetime1">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B30DC0-3A3F-7F4E-AAAD-429FC291B57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77483"/>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CE3E91-6B4F-4B43-B5D9-8BF1D0BA3E08}" type="datetime1">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B30DC0-3A3F-7F4E-AAAD-429FC291B57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9346" y="366007"/>
            <a:ext cx="8227454"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984965"/>
            <a:ext cx="8229600" cy="414119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8DF2CF-151A-2844-AC54-007A49796DC1}" type="datetime1">
              <a:rPr lang="en-US" smtClean="0"/>
              <a:t>5/16/2019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8F483E-A5E2-0B43-95AC-696804C9824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64" r:id="rId4"/>
    <p:sldLayoutId id="2147483650" r:id="rId5"/>
    <p:sldLayoutId id="2147483658" r:id="rId6"/>
    <p:sldLayoutId id="2147483652" r:id="rId7"/>
    <p:sldLayoutId id="2147483661" r:id="rId8"/>
    <p:sldLayoutId id="2147483653" r:id="rId9"/>
    <p:sldLayoutId id="2147483660" r:id="rId10"/>
    <p:sldLayoutId id="2147483669" r:id="rId11"/>
    <p:sldLayoutId id="2147483654" r:id="rId12"/>
    <p:sldLayoutId id="2147483659" r:id="rId13"/>
    <p:sldLayoutId id="2147483667" r:id="rId14"/>
    <p:sldLayoutId id="2147483675" r:id="rId15"/>
    <p:sldLayoutId id="2147483671" r:id="rId16"/>
    <p:sldLayoutId id="2147483668" r:id="rId17"/>
    <p:sldLayoutId id="2147483674" r:id="rId18"/>
    <p:sldLayoutId id="2147483672" r:id="rId19"/>
    <p:sldLayoutId id="2147483665" r:id="rId20"/>
    <p:sldLayoutId id="2147483666" r:id="rId21"/>
  </p:sldLayoutIdLst>
  <p:hf sldNum="0" hdr="0" ftr="0" dt="0"/>
  <p:txStyles>
    <p:titleStyle>
      <a:lvl1pPr algn="l" defTabSz="457200" rtl="0" eaLnBrk="1" latinLnBrk="0" hangingPunct="1">
        <a:lnSpc>
          <a:spcPct val="85000"/>
        </a:lnSpc>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chemeClr val="accent1"/>
        </a:buClr>
        <a:buFont typeface="Wingdings" charset="2"/>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Lucida Grande"/>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Wingdings" charset="2"/>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nul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0.xml"/><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oleObject" Target="../embeddings/oleObject5.bin"/><Relationship Id="rId3" Type="http://schemas.openxmlformats.org/officeDocument/2006/relationships/notesSlide" Target="../notesSlides/notesSlide5.xml"/><Relationship Id="rId7" Type="http://schemas.openxmlformats.org/officeDocument/2006/relationships/oleObject" Target="../embeddings/oleObject2.bin"/><Relationship Id="rId12" Type="http://schemas.openxmlformats.org/officeDocument/2006/relationships/image" Target="../media/image10.emf"/><Relationship Id="rId2" Type="http://schemas.openxmlformats.org/officeDocument/2006/relationships/slideLayout" Target="../slideLayouts/slideLayout9.xml"/><Relationship Id="rId16" Type="http://schemas.openxmlformats.org/officeDocument/2006/relationships/image" Target="../media/image12.emf"/><Relationship Id="rId1" Type="http://schemas.openxmlformats.org/officeDocument/2006/relationships/vmlDrawing" Target="../drawings/vmlDrawing1.vml"/><Relationship Id="rId6" Type="http://schemas.openxmlformats.org/officeDocument/2006/relationships/image" Target="../media/image7.e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oleObject" Target="../embeddings/oleObject6.bin"/><Relationship Id="rId10" Type="http://schemas.openxmlformats.org/officeDocument/2006/relationships/image" Target="../media/image9.emf"/><Relationship Id="rId4" Type="http://schemas.openxmlformats.org/officeDocument/2006/relationships/image" Target="../media/image13.emf"/><Relationship Id="rId9" Type="http://schemas.openxmlformats.org/officeDocument/2006/relationships/oleObject" Target="../embeddings/oleObject3.bin"/><Relationship Id="rId1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0306" y="1196758"/>
            <a:ext cx="8294146" cy="1470025"/>
          </a:xfrm>
        </p:spPr>
        <p:txBody>
          <a:bodyPr>
            <a:noAutofit/>
          </a:bodyPr>
          <a:lstStyle/>
          <a:p>
            <a:r>
              <a:rPr lang="en-US" sz="3200" dirty="0"/>
              <a:t>Understanding Novelty in Reinforcement Learning-Based Automated Scenario Generation</a:t>
            </a:r>
          </a:p>
        </p:txBody>
      </p:sp>
      <p:graphicFrame>
        <p:nvGraphicFramePr>
          <p:cNvPr id="7" name="Table 6">
            <a:extLst>
              <a:ext uri="{FF2B5EF4-FFF2-40B4-BE49-F238E27FC236}">
                <a16:creationId xmlns:a16="http://schemas.microsoft.com/office/drawing/2014/main" id="{7DBB6D4C-29B0-2546-8D4E-D2713D8CA1FB}"/>
              </a:ext>
            </a:extLst>
          </p:cNvPr>
          <p:cNvGraphicFramePr>
            <a:graphicFrameLocks noGrp="1"/>
          </p:cNvGraphicFramePr>
          <p:nvPr>
            <p:extLst>
              <p:ext uri="{D42A27DB-BD31-4B8C-83A1-F6EECF244321}">
                <p14:modId xmlns:p14="http://schemas.microsoft.com/office/powerpoint/2010/main" val="3908950070"/>
              </p:ext>
            </p:extLst>
          </p:nvPr>
        </p:nvGraphicFramePr>
        <p:xfrm>
          <a:off x="1852824" y="5104852"/>
          <a:ext cx="5387340" cy="1615440"/>
        </p:xfrm>
        <a:graphic>
          <a:graphicData uri="http://schemas.openxmlformats.org/drawingml/2006/table">
            <a:tbl>
              <a:tblPr firstRow="1" bandRow="1">
                <a:tableStyleId>{5C22544A-7EE6-4342-B048-85BDC9FD1C3A}</a:tableStyleId>
              </a:tblPr>
              <a:tblGrid>
                <a:gridCol w="5387340">
                  <a:extLst>
                    <a:ext uri="{9D8B030D-6E8A-4147-A177-3AD203B41FA5}">
                      <a16:colId xmlns:a16="http://schemas.microsoft.com/office/drawing/2014/main" val="20002"/>
                    </a:ext>
                  </a:extLst>
                </a:gridCol>
              </a:tblGrid>
              <a:tr h="256656">
                <a:tc>
                  <a:txBody>
                    <a:bodyPr/>
                    <a:lstStyle/>
                    <a:p>
                      <a:pPr marL="0" marR="0" lvl="0" indent="0" algn="ctr" defTabSz="457200" rtl="0" eaLnBrk="1" fontAlgn="auto" latinLnBrk="0" hangingPunct="1">
                        <a:lnSpc>
                          <a:spcPct val="100000"/>
                        </a:lnSpc>
                        <a:spcBef>
                          <a:spcPts val="1200"/>
                        </a:spcBef>
                        <a:spcAft>
                          <a:spcPts val="0"/>
                        </a:spcAft>
                        <a:buClrTx/>
                        <a:buSzTx/>
                        <a:buFontTx/>
                        <a:buNone/>
                        <a:tabLst/>
                        <a:defRPr/>
                      </a:pPr>
                      <a:r>
                        <a:rPr lang="en-US" sz="2800" b="1" baseline="30000" dirty="0">
                          <a:solidFill>
                            <a:schemeClr val="tx1"/>
                          </a:solidFill>
                        </a:rPr>
                        <a:t>1 </a:t>
                      </a:r>
                      <a:r>
                        <a:rPr lang="en-US" sz="2800" b="1" baseline="0" dirty="0">
                          <a:solidFill>
                            <a:schemeClr val="tx1"/>
                          </a:solidFill>
                        </a:rPr>
                        <a:t>North Carolina State University</a:t>
                      </a:r>
                    </a:p>
                    <a:p>
                      <a:pPr marL="0" marR="0" lvl="0" indent="0" algn="ctr" defTabSz="457200" rtl="0" eaLnBrk="1" fontAlgn="auto" latinLnBrk="0" hangingPunct="1">
                        <a:lnSpc>
                          <a:spcPct val="100000"/>
                        </a:lnSpc>
                        <a:spcBef>
                          <a:spcPts val="1200"/>
                        </a:spcBef>
                        <a:spcAft>
                          <a:spcPts val="0"/>
                        </a:spcAft>
                        <a:buClrTx/>
                        <a:buSzTx/>
                        <a:buFontTx/>
                        <a:buNone/>
                        <a:tabLst/>
                        <a:defRPr/>
                      </a:pPr>
                      <a:r>
                        <a:rPr lang="en-US" sz="2800" b="1" baseline="30000" dirty="0">
                          <a:solidFill>
                            <a:schemeClr val="tx1"/>
                          </a:solidFill>
                        </a:rPr>
                        <a:t>2 </a:t>
                      </a:r>
                      <a:r>
                        <a:rPr lang="en-US" sz="2800" b="1" baseline="0" dirty="0">
                          <a:solidFill>
                            <a:schemeClr val="tx1"/>
                          </a:solidFill>
                        </a:rPr>
                        <a:t>Intelligent Automation Inc.</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6656">
                <a:tc>
                  <a:txBody>
                    <a:bodyPr/>
                    <a:lstStyle/>
                    <a:p>
                      <a:pPr marL="0" marR="0" indent="0" algn="l" defTabSz="457200" rtl="0" eaLnBrk="1" fontAlgn="auto" latinLnBrk="0" hangingPunct="1">
                        <a:lnSpc>
                          <a:spcPct val="100000"/>
                        </a:lnSpc>
                        <a:spcBef>
                          <a:spcPts val="2400"/>
                        </a:spcBef>
                        <a:spcAft>
                          <a:spcPts val="0"/>
                        </a:spcAft>
                        <a:buClrTx/>
                        <a:buSzTx/>
                        <a:buFontTx/>
                        <a:buNone/>
                        <a:tabLst/>
                        <a:defRPr/>
                      </a:pPr>
                      <a:endParaRPr lang="en-US" sz="2800" b="1"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4" name="Table 3">
            <a:extLst>
              <a:ext uri="{FF2B5EF4-FFF2-40B4-BE49-F238E27FC236}">
                <a16:creationId xmlns:a16="http://schemas.microsoft.com/office/drawing/2014/main" id="{E0B23B0B-1613-45DE-B63A-F9ECFFF942B6}"/>
              </a:ext>
            </a:extLst>
          </p:cNvPr>
          <p:cNvGraphicFramePr>
            <a:graphicFrameLocks noGrp="1"/>
          </p:cNvGraphicFramePr>
          <p:nvPr>
            <p:extLst>
              <p:ext uri="{D42A27DB-BD31-4B8C-83A1-F6EECF244321}">
                <p14:modId xmlns:p14="http://schemas.microsoft.com/office/powerpoint/2010/main" val="2869557715"/>
              </p:ext>
            </p:extLst>
          </p:nvPr>
        </p:nvGraphicFramePr>
        <p:xfrm>
          <a:off x="430306" y="2812067"/>
          <a:ext cx="8308932" cy="1920762"/>
        </p:xfrm>
        <a:graphic>
          <a:graphicData uri="http://schemas.openxmlformats.org/drawingml/2006/table">
            <a:tbl>
              <a:tblPr firstRow="1" bandRow="1">
                <a:tableStyleId>{5C22544A-7EE6-4342-B048-85BDC9FD1C3A}</a:tableStyleId>
              </a:tblPr>
              <a:tblGrid>
                <a:gridCol w="4154466">
                  <a:extLst>
                    <a:ext uri="{9D8B030D-6E8A-4147-A177-3AD203B41FA5}">
                      <a16:colId xmlns:a16="http://schemas.microsoft.com/office/drawing/2014/main" val="2258151402"/>
                    </a:ext>
                  </a:extLst>
                </a:gridCol>
                <a:gridCol w="4154466">
                  <a:extLst>
                    <a:ext uri="{9D8B030D-6E8A-4147-A177-3AD203B41FA5}">
                      <a16:colId xmlns:a16="http://schemas.microsoft.com/office/drawing/2014/main" val="3633498838"/>
                    </a:ext>
                  </a:extLst>
                </a:gridCol>
              </a:tblGrid>
              <a:tr h="640254">
                <a:tc>
                  <a:txBody>
                    <a:bodyPr/>
                    <a:lstStyle/>
                    <a:p>
                      <a:pPr algn="ctr"/>
                      <a:r>
                        <a:rPr lang="en-US" sz="2800" b="1" dirty="0">
                          <a:solidFill>
                            <a:schemeClr val="tx1"/>
                          </a:solidFill>
                        </a:rPr>
                        <a:t>Jonathan Rowe</a:t>
                      </a:r>
                      <a:r>
                        <a:rPr lang="en-US" sz="2800" b="1" baseline="30000" dirty="0">
                          <a:solidFill>
                            <a:schemeClr val="tx1"/>
                          </a:solidFill>
                        </a:rPr>
                        <a:t>1</a:t>
                      </a:r>
                      <a:endParaRPr lang="en-US" sz="2800" b="1" dirty="0">
                        <a:solidFill>
                          <a:schemeClr val="tx1"/>
                        </a:solidFill>
                      </a:endParaRPr>
                    </a:p>
                  </a:txBody>
                  <a:tcPr marL="124634" marR="124634" marT="62317" marB="62317">
                    <a:noFill/>
                  </a:tcPr>
                </a:tc>
                <a:tc>
                  <a:txBody>
                    <a:bodyPr/>
                    <a:lstStyle/>
                    <a:p>
                      <a:pPr algn="ctr"/>
                      <a:r>
                        <a:rPr lang="en-US" sz="2800" b="1" dirty="0">
                          <a:solidFill>
                            <a:schemeClr val="tx1"/>
                          </a:solidFill>
                        </a:rPr>
                        <a:t>Andy Smith</a:t>
                      </a:r>
                      <a:r>
                        <a:rPr lang="en-US" sz="2800" b="1" baseline="30000" dirty="0">
                          <a:solidFill>
                            <a:schemeClr val="tx1"/>
                          </a:solidFill>
                        </a:rPr>
                        <a:t>1</a:t>
                      </a:r>
                      <a:endParaRPr lang="en-US" sz="2800" b="1" dirty="0">
                        <a:solidFill>
                          <a:schemeClr val="tx1"/>
                        </a:solidFill>
                      </a:endParaRPr>
                    </a:p>
                  </a:txBody>
                  <a:tcPr marL="124634" marR="124634" marT="62317" marB="62317">
                    <a:noFill/>
                  </a:tcPr>
                </a:tc>
                <a:extLst>
                  <a:ext uri="{0D108BD9-81ED-4DB2-BD59-A6C34878D82A}">
                    <a16:rowId xmlns:a16="http://schemas.microsoft.com/office/drawing/2014/main" val="4112087713"/>
                  </a:ext>
                </a:extLst>
              </a:tr>
              <a:tr h="640254">
                <a:tc>
                  <a:txBody>
                    <a:bodyPr/>
                    <a:lstStyle/>
                    <a:p>
                      <a:pPr algn="ctr"/>
                      <a:r>
                        <a:rPr lang="en-US" sz="2800" b="1" dirty="0">
                          <a:solidFill>
                            <a:schemeClr val="tx1"/>
                          </a:solidFill>
                        </a:rPr>
                        <a:t>Randall Spain</a:t>
                      </a:r>
                      <a:r>
                        <a:rPr lang="en-US" sz="2800" b="1" baseline="30000" dirty="0">
                          <a:solidFill>
                            <a:schemeClr val="tx1"/>
                          </a:solidFill>
                        </a:rPr>
                        <a:t>1</a:t>
                      </a:r>
                      <a:endParaRPr lang="en-US" sz="2800" b="1" dirty="0">
                        <a:solidFill>
                          <a:schemeClr val="tx1"/>
                        </a:solidFill>
                      </a:endParaRPr>
                    </a:p>
                  </a:txBody>
                  <a:tcPr marL="124634" marR="124634" marT="62317" marB="62317">
                    <a:noFill/>
                  </a:tcPr>
                </a:tc>
                <a:tc>
                  <a:txBody>
                    <a:bodyPr/>
                    <a:lstStyle/>
                    <a:p>
                      <a:pPr algn="ctr"/>
                      <a:r>
                        <a:rPr lang="en-US" sz="2800" b="1" dirty="0">
                          <a:solidFill>
                            <a:schemeClr val="tx1"/>
                          </a:solidFill>
                        </a:rPr>
                        <a:t>Bob Pokorny</a:t>
                      </a:r>
                      <a:r>
                        <a:rPr lang="en-US" sz="2800" b="1" baseline="30000" dirty="0">
                          <a:solidFill>
                            <a:schemeClr val="tx1"/>
                          </a:solidFill>
                        </a:rPr>
                        <a:t>2</a:t>
                      </a:r>
                    </a:p>
                  </a:txBody>
                  <a:tcPr marL="124634" marR="124634" marT="62317" marB="62317">
                    <a:noFill/>
                  </a:tcPr>
                </a:tc>
                <a:extLst>
                  <a:ext uri="{0D108BD9-81ED-4DB2-BD59-A6C34878D82A}">
                    <a16:rowId xmlns:a16="http://schemas.microsoft.com/office/drawing/2014/main" val="2379756528"/>
                  </a:ext>
                </a:extLst>
              </a:tr>
              <a:tr h="640254">
                <a:tc>
                  <a:txBody>
                    <a:bodyPr/>
                    <a:lstStyle/>
                    <a:p>
                      <a:pPr algn="ctr"/>
                      <a:r>
                        <a:rPr lang="en-US" sz="2800" b="1" dirty="0">
                          <a:solidFill>
                            <a:schemeClr val="tx1"/>
                          </a:solidFill>
                        </a:rPr>
                        <a:t>Bradford Mott</a:t>
                      </a:r>
                      <a:r>
                        <a:rPr lang="en-US" sz="2800" b="1" baseline="30000" dirty="0">
                          <a:solidFill>
                            <a:schemeClr val="tx1"/>
                          </a:solidFill>
                        </a:rPr>
                        <a:t>1</a:t>
                      </a:r>
                      <a:endParaRPr lang="en-US" sz="2800" b="1" dirty="0">
                        <a:solidFill>
                          <a:schemeClr val="tx1"/>
                        </a:solidFill>
                      </a:endParaRPr>
                    </a:p>
                  </a:txBody>
                  <a:tcPr marL="124634" marR="124634" marT="62317" marB="62317">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dirty="0">
                          <a:solidFill>
                            <a:schemeClr val="tx1"/>
                          </a:solidFill>
                        </a:rPr>
                        <a:t>James Lester</a:t>
                      </a:r>
                      <a:r>
                        <a:rPr lang="en-US" sz="2800" b="1" baseline="30000" dirty="0">
                          <a:solidFill>
                            <a:schemeClr val="tx1"/>
                          </a:solidFill>
                        </a:rPr>
                        <a:t>1</a:t>
                      </a:r>
                      <a:endParaRPr lang="en-US" sz="2800" b="1" dirty="0">
                        <a:solidFill>
                          <a:schemeClr val="tx1"/>
                        </a:solidFill>
                      </a:endParaRPr>
                    </a:p>
                  </a:txBody>
                  <a:tcPr marL="124634" marR="124634" marT="62317" marB="62317">
                    <a:noFill/>
                  </a:tcPr>
                </a:tc>
                <a:extLst>
                  <a:ext uri="{0D108BD9-81ED-4DB2-BD59-A6C34878D82A}">
                    <a16:rowId xmlns:a16="http://schemas.microsoft.com/office/drawing/2014/main" val="424216779"/>
                  </a:ext>
                </a:extLst>
              </a:tr>
            </a:tbl>
          </a:graphicData>
        </a:graphic>
      </p:graphicFrame>
    </p:spTree>
    <p:extLst>
      <p:ext uri="{BB962C8B-B14F-4D97-AF65-F5344CB8AC3E}">
        <p14:creationId xmlns:p14="http://schemas.microsoft.com/office/powerpoint/2010/main" val="531779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RL-Based Narrative Generation</a:t>
            </a:r>
          </a:p>
        </p:txBody>
      </p:sp>
      <p:sp>
        <p:nvSpPr>
          <p:cNvPr id="3" name="Content Placeholder 2"/>
          <p:cNvSpPr>
            <a:spLocks noGrp="1"/>
          </p:cNvSpPr>
          <p:nvPr>
            <p:ph sz="half" idx="1"/>
          </p:nvPr>
        </p:nvSpPr>
        <p:spPr/>
        <p:txBody>
          <a:bodyPr anchor="ctr">
            <a:normAutofit/>
          </a:bodyPr>
          <a:lstStyle/>
          <a:p>
            <a:pPr>
              <a:spcBef>
                <a:spcPts val="1200"/>
              </a:spcBef>
            </a:pPr>
            <a:r>
              <a:rPr lang="en-US" sz="2400" dirty="0"/>
              <a:t>Modular RL-based interactive narrative </a:t>
            </a:r>
            <a:r>
              <a:rPr lang="en-US" sz="1900" dirty="0"/>
              <a:t>(Rowe, Mott, &amp; Lester, 2014; Rowe &amp; Lester, 2015)</a:t>
            </a:r>
          </a:p>
          <a:p>
            <a:pPr>
              <a:spcBef>
                <a:spcPts val="1200"/>
              </a:spcBef>
            </a:pPr>
            <a:r>
              <a:rPr lang="en-US" sz="2400" dirty="0"/>
              <a:t>Multi-objective reinforcement learning </a:t>
            </a:r>
            <a:r>
              <a:rPr lang="en-US" sz="1900" dirty="0"/>
              <a:t>(Sawyer, Rowe, &amp; Lester, 2017)</a:t>
            </a:r>
          </a:p>
          <a:p>
            <a:pPr>
              <a:spcBef>
                <a:spcPts val="1200"/>
              </a:spcBef>
            </a:pPr>
            <a:r>
              <a:rPr lang="en-US" sz="2400" dirty="0"/>
              <a:t>Deep RL-based interactive narrative personalization </a:t>
            </a:r>
            <a:r>
              <a:rPr lang="en-US" sz="1900" dirty="0"/>
              <a:t>(Wang, et al., 2017a; b; 2018)</a:t>
            </a:r>
          </a:p>
        </p:txBody>
      </p:sp>
      <p:grpSp>
        <p:nvGrpSpPr>
          <p:cNvPr id="6" name="Group 5"/>
          <p:cNvGrpSpPr/>
          <p:nvPr/>
        </p:nvGrpSpPr>
        <p:grpSpPr>
          <a:xfrm>
            <a:off x="4468379" y="2274533"/>
            <a:ext cx="4327066" cy="3656714"/>
            <a:chOff x="3152532" y="1681401"/>
            <a:chExt cx="5568772" cy="4706053"/>
          </a:xfrm>
        </p:grpSpPr>
        <p:grpSp>
          <p:nvGrpSpPr>
            <p:cNvPr id="7" name="Group 6"/>
            <p:cNvGrpSpPr/>
            <p:nvPr/>
          </p:nvGrpSpPr>
          <p:grpSpPr>
            <a:xfrm>
              <a:off x="4386922" y="1893699"/>
              <a:ext cx="1624165" cy="369332"/>
              <a:chOff x="1273251" y="2345938"/>
              <a:chExt cx="1624165" cy="369332"/>
            </a:xfrm>
            <a:solidFill>
              <a:schemeClr val="tx2">
                <a:lumMod val="20000"/>
                <a:lumOff val="80000"/>
              </a:schemeClr>
            </a:solidFill>
          </p:grpSpPr>
          <p:sp>
            <p:nvSpPr>
              <p:cNvPr id="77" name="Rounded Rectangle 76"/>
              <p:cNvSpPr/>
              <p:nvPr/>
            </p:nvSpPr>
            <p:spPr>
              <a:xfrm>
                <a:off x="1273251" y="2345938"/>
                <a:ext cx="1624165" cy="369332"/>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TextBox 77"/>
              <p:cNvSpPr txBox="1"/>
              <p:nvPr/>
            </p:nvSpPr>
            <p:spPr>
              <a:xfrm>
                <a:off x="1694525" y="2399799"/>
                <a:ext cx="781619" cy="260540"/>
              </a:xfrm>
              <a:prstGeom prst="rect">
                <a:avLst/>
              </a:prstGeom>
              <a:grpFill/>
            </p:spPr>
            <p:txBody>
              <a:bodyPr wrap="none" rtlCol="0">
                <a:spAutoFit/>
              </a:bodyPr>
              <a:lstStyle/>
              <a:p>
                <a:pPr algn="ctr"/>
                <a:r>
                  <a:rPr lang="en-US" sz="800" dirty="0"/>
                  <a:t>Q-Network</a:t>
                </a:r>
              </a:p>
            </p:txBody>
          </p:sp>
        </p:grpSp>
        <p:cxnSp>
          <p:nvCxnSpPr>
            <p:cNvPr id="8" name="Straight Arrow Connector 7"/>
            <p:cNvCxnSpPr/>
            <p:nvPr/>
          </p:nvCxnSpPr>
          <p:spPr>
            <a:xfrm flipH="1" flipV="1">
              <a:off x="5322407" y="2247320"/>
              <a:ext cx="422335" cy="1228430"/>
            </a:xfrm>
            <a:prstGeom prst="straightConnector1">
              <a:avLst/>
            </a:prstGeom>
            <a:ln w="190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9" name="Rounded Rectangle 8"/>
            <p:cNvSpPr/>
            <p:nvPr/>
          </p:nvSpPr>
          <p:spPr>
            <a:xfrm>
              <a:off x="3152532" y="4312204"/>
              <a:ext cx="5471265" cy="1627214"/>
            </a:xfrm>
            <a:prstGeom prst="roundRect">
              <a:avLst>
                <a:gd name="adj" fmla="val 0"/>
              </a:avLst>
            </a:prstGeom>
            <a:noFill/>
            <a:ln>
              <a:solidFill>
                <a:schemeClr val="accent6"/>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340116" y="4375829"/>
              <a:ext cx="611028" cy="260540"/>
            </a:xfrm>
            <a:prstGeom prst="rect">
              <a:avLst/>
            </a:prstGeom>
            <a:noFill/>
          </p:spPr>
          <p:txBody>
            <a:bodyPr wrap="none" rtlCol="0">
              <a:spAutoFit/>
            </a:bodyPr>
            <a:lstStyle/>
            <a:p>
              <a:pPr algn="ctr"/>
              <a:r>
                <a:rPr lang="en-US" sz="800" dirty="0"/>
                <a:t>Dataset</a:t>
              </a:r>
            </a:p>
          </p:txBody>
        </p:sp>
        <p:sp>
          <p:nvSpPr>
            <p:cNvPr id="11" name="Rounded Rectangle 10"/>
            <p:cNvSpPr/>
            <p:nvPr/>
          </p:nvSpPr>
          <p:spPr>
            <a:xfrm>
              <a:off x="3152534" y="3335708"/>
              <a:ext cx="5471264" cy="904419"/>
            </a:xfrm>
            <a:prstGeom prst="roundRect">
              <a:avLst>
                <a:gd name="adj" fmla="val 0"/>
              </a:avLst>
            </a:prstGeom>
            <a:noFill/>
            <a:ln>
              <a:solidFill>
                <a:schemeClr val="accent6"/>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247980" y="3560156"/>
              <a:ext cx="860617" cy="409419"/>
            </a:xfrm>
            <a:prstGeom prst="rect">
              <a:avLst/>
            </a:prstGeom>
            <a:noFill/>
          </p:spPr>
          <p:txBody>
            <a:bodyPr wrap="square" rtlCol="0">
              <a:spAutoFit/>
            </a:bodyPr>
            <a:lstStyle/>
            <a:p>
              <a:pPr algn="ctr"/>
              <a:r>
                <a:rPr lang="en-US" sz="800" dirty="0"/>
                <a:t>Player</a:t>
              </a:r>
            </a:p>
            <a:p>
              <a:pPr algn="ctr"/>
              <a:r>
                <a:rPr lang="en-US" sz="800" dirty="0"/>
                <a:t>Simulation</a:t>
              </a:r>
            </a:p>
          </p:txBody>
        </p:sp>
        <p:sp>
          <p:nvSpPr>
            <p:cNvPr id="13" name="Rounded Rectangle 12"/>
            <p:cNvSpPr/>
            <p:nvPr/>
          </p:nvSpPr>
          <p:spPr>
            <a:xfrm>
              <a:off x="3152532" y="1681401"/>
              <a:ext cx="5471265" cy="752710"/>
            </a:xfrm>
            <a:prstGeom prst="roundRect">
              <a:avLst>
                <a:gd name="adj" fmla="val 0"/>
              </a:avLst>
            </a:prstGeom>
            <a:noFill/>
            <a:ln>
              <a:solidFill>
                <a:schemeClr val="accent6"/>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205250" y="1853178"/>
              <a:ext cx="1101591" cy="409419"/>
            </a:xfrm>
            <a:prstGeom prst="rect">
              <a:avLst/>
            </a:prstGeom>
            <a:noFill/>
          </p:spPr>
          <p:txBody>
            <a:bodyPr wrap="square" rtlCol="0">
              <a:spAutoFit/>
            </a:bodyPr>
            <a:lstStyle/>
            <a:p>
              <a:pPr algn="ctr"/>
              <a:r>
                <a:rPr lang="en-US" sz="800" dirty="0"/>
                <a:t>Reinforcement</a:t>
              </a:r>
              <a:br>
                <a:rPr lang="en-US" sz="800" dirty="0"/>
              </a:br>
              <a:r>
                <a:rPr lang="en-US" sz="800" dirty="0"/>
                <a:t>Learning</a:t>
              </a:r>
            </a:p>
          </p:txBody>
        </p:sp>
        <p:grpSp>
          <p:nvGrpSpPr>
            <p:cNvPr id="15" name="Group 14"/>
            <p:cNvGrpSpPr/>
            <p:nvPr/>
          </p:nvGrpSpPr>
          <p:grpSpPr>
            <a:xfrm>
              <a:off x="6475685" y="2696584"/>
              <a:ext cx="1683040" cy="369332"/>
              <a:chOff x="3496721" y="1685029"/>
              <a:chExt cx="1683040" cy="369332"/>
            </a:xfrm>
          </p:grpSpPr>
          <p:sp>
            <p:nvSpPr>
              <p:cNvPr id="75" name="Rounded Rectangle 74"/>
              <p:cNvSpPr/>
              <p:nvPr/>
            </p:nvSpPr>
            <p:spPr>
              <a:xfrm>
                <a:off x="3516270" y="1685029"/>
                <a:ext cx="1624165" cy="369332"/>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TextBox 75"/>
              <p:cNvSpPr txBox="1"/>
              <p:nvPr/>
            </p:nvSpPr>
            <p:spPr>
              <a:xfrm>
                <a:off x="3496721" y="1743217"/>
                <a:ext cx="1683040" cy="260540"/>
              </a:xfrm>
              <a:prstGeom prst="rect">
                <a:avLst/>
              </a:prstGeom>
              <a:noFill/>
            </p:spPr>
            <p:txBody>
              <a:bodyPr wrap="none" rtlCol="0">
                <a:spAutoFit/>
              </a:bodyPr>
              <a:lstStyle/>
              <a:p>
                <a:pPr algn="ctr"/>
                <a:r>
                  <a:rPr lang="en-US" sz="800" dirty="0"/>
                  <a:t>Interactive Narrative Planner</a:t>
                </a:r>
              </a:p>
            </p:txBody>
          </p:sp>
        </p:grpSp>
        <p:grpSp>
          <p:nvGrpSpPr>
            <p:cNvPr id="16" name="Group 15"/>
            <p:cNvGrpSpPr/>
            <p:nvPr/>
          </p:nvGrpSpPr>
          <p:grpSpPr>
            <a:xfrm>
              <a:off x="6711441" y="1868580"/>
              <a:ext cx="1175519" cy="412252"/>
              <a:chOff x="4156264" y="358758"/>
              <a:chExt cx="1175519" cy="412252"/>
            </a:xfrm>
            <a:solidFill>
              <a:schemeClr val="tx2">
                <a:lumMod val="20000"/>
                <a:lumOff val="80000"/>
              </a:schemeClr>
            </a:solidFill>
          </p:grpSpPr>
          <p:sp>
            <p:nvSpPr>
              <p:cNvPr id="73" name="Can 72"/>
              <p:cNvSpPr/>
              <p:nvPr/>
            </p:nvSpPr>
            <p:spPr>
              <a:xfrm>
                <a:off x="4156264" y="358758"/>
                <a:ext cx="1175519" cy="412252"/>
              </a:xfrm>
              <a:prstGeom prst="ca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TextBox 73"/>
              <p:cNvSpPr txBox="1"/>
              <p:nvPr/>
            </p:nvSpPr>
            <p:spPr>
              <a:xfrm>
                <a:off x="4495163" y="489016"/>
                <a:ext cx="518092" cy="261610"/>
              </a:xfrm>
              <a:prstGeom prst="rect">
                <a:avLst/>
              </a:prstGeom>
              <a:grpFill/>
            </p:spPr>
            <p:txBody>
              <a:bodyPr wrap="none" rtlCol="0">
                <a:spAutoFit/>
              </a:bodyPr>
              <a:lstStyle/>
              <a:p>
                <a:pPr algn="ctr"/>
                <a:r>
                  <a:rPr lang="en-US" sz="800" dirty="0"/>
                  <a:t>Policy</a:t>
                </a:r>
              </a:p>
            </p:txBody>
          </p:sp>
        </p:grpSp>
        <p:cxnSp>
          <p:nvCxnSpPr>
            <p:cNvPr id="17" name="Straight Arrow Connector 16"/>
            <p:cNvCxnSpPr/>
            <p:nvPr/>
          </p:nvCxnSpPr>
          <p:spPr>
            <a:xfrm flipH="1">
              <a:off x="6943465" y="3065916"/>
              <a:ext cx="363852" cy="409832"/>
            </a:xfrm>
            <a:prstGeom prst="straightConnector1">
              <a:avLst/>
            </a:prstGeom>
            <a:ln w="190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6011087" y="2074706"/>
              <a:ext cx="700354" cy="3659"/>
            </a:xfrm>
            <a:prstGeom prst="straightConnector1">
              <a:avLst/>
            </a:prstGeom>
            <a:ln w="190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4706525" y="2247320"/>
              <a:ext cx="354794" cy="1228429"/>
            </a:xfrm>
            <a:prstGeom prst="straightConnector1">
              <a:avLst/>
            </a:prstGeom>
            <a:ln w="190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a:off x="4262279" y="3475748"/>
              <a:ext cx="888492" cy="668461"/>
              <a:chOff x="1614765" y="3473992"/>
              <a:chExt cx="888492" cy="668461"/>
            </a:xfrm>
            <a:solidFill>
              <a:schemeClr val="accent5">
                <a:lumMod val="20000"/>
                <a:lumOff val="80000"/>
              </a:schemeClr>
            </a:solidFill>
          </p:grpSpPr>
          <p:sp>
            <p:nvSpPr>
              <p:cNvPr id="71" name="Rectangle 70"/>
              <p:cNvSpPr/>
              <p:nvPr/>
            </p:nvSpPr>
            <p:spPr>
              <a:xfrm>
                <a:off x="1614765" y="3473992"/>
                <a:ext cx="888492" cy="668461"/>
              </a:xfrm>
              <a:prstGeom prst="rect">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TextBox 71"/>
              <p:cNvSpPr txBox="1"/>
              <p:nvPr/>
            </p:nvSpPr>
            <p:spPr>
              <a:xfrm>
                <a:off x="1675131" y="3512142"/>
                <a:ext cx="750038" cy="558299"/>
              </a:xfrm>
              <a:prstGeom prst="rect">
                <a:avLst/>
              </a:prstGeom>
              <a:grpFill/>
            </p:spPr>
            <p:txBody>
              <a:bodyPr wrap="square" rtlCol="0">
                <a:spAutoFit/>
              </a:bodyPr>
              <a:lstStyle/>
              <a:p>
                <a:pPr algn="ctr"/>
                <a:r>
                  <a:rPr lang="en-US" sz="800" dirty="0"/>
                  <a:t>Player</a:t>
                </a:r>
                <a:br>
                  <a:rPr lang="en-US" sz="800" dirty="0"/>
                </a:br>
                <a:r>
                  <a:rPr lang="en-US" sz="800" dirty="0"/>
                  <a:t>Action</a:t>
                </a:r>
                <a:br>
                  <a:rPr lang="en-US" sz="800" dirty="0"/>
                </a:br>
                <a:r>
                  <a:rPr lang="en-US" sz="800" dirty="0"/>
                  <a:t>Simulator</a:t>
                </a:r>
              </a:p>
            </p:txBody>
          </p:sp>
        </p:grpSp>
        <p:grpSp>
          <p:nvGrpSpPr>
            <p:cNvPr id="21" name="Group 20"/>
            <p:cNvGrpSpPr/>
            <p:nvPr/>
          </p:nvGrpSpPr>
          <p:grpSpPr>
            <a:xfrm>
              <a:off x="5300495" y="3475748"/>
              <a:ext cx="888492" cy="668461"/>
              <a:chOff x="2515622" y="3473992"/>
              <a:chExt cx="888492" cy="668461"/>
            </a:xfrm>
            <a:solidFill>
              <a:schemeClr val="accent6">
                <a:lumMod val="20000"/>
                <a:lumOff val="80000"/>
              </a:schemeClr>
            </a:solidFill>
          </p:grpSpPr>
          <p:sp>
            <p:nvSpPr>
              <p:cNvPr id="69" name="Rectangle 68"/>
              <p:cNvSpPr/>
              <p:nvPr/>
            </p:nvSpPr>
            <p:spPr>
              <a:xfrm>
                <a:off x="2515622" y="3473992"/>
                <a:ext cx="888492" cy="668461"/>
              </a:xfrm>
              <a:prstGeom prst="rect">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TextBox 69"/>
              <p:cNvSpPr txBox="1"/>
              <p:nvPr/>
            </p:nvSpPr>
            <p:spPr>
              <a:xfrm>
                <a:off x="2591541" y="3512142"/>
                <a:ext cx="750038" cy="558299"/>
              </a:xfrm>
              <a:prstGeom prst="rect">
                <a:avLst/>
              </a:prstGeom>
              <a:grpFill/>
            </p:spPr>
            <p:txBody>
              <a:bodyPr wrap="square" rtlCol="0">
                <a:spAutoFit/>
              </a:bodyPr>
              <a:lstStyle/>
              <a:p>
                <a:pPr algn="ctr"/>
                <a:r>
                  <a:rPr lang="en-US" sz="800" dirty="0"/>
                  <a:t>Player</a:t>
                </a:r>
                <a:br>
                  <a:rPr lang="en-US" sz="800" dirty="0"/>
                </a:br>
                <a:r>
                  <a:rPr lang="en-US" sz="800" dirty="0"/>
                  <a:t>Outcome</a:t>
                </a:r>
                <a:br>
                  <a:rPr lang="en-US" sz="800" dirty="0"/>
                </a:br>
                <a:r>
                  <a:rPr lang="en-US" sz="800" dirty="0"/>
                  <a:t>Simulator</a:t>
                </a:r>
              </a:p>
            </p:txBody>
          </p:sp>
        </p:grpSp>
        <p:grpSp>
          <p:nvGrpSpPr>
            <p:cNvPr id="22" name="Group 21"/>
            <p:cNvGrpSpPr/>
            <p:nvPr/>
          </p:nvGrpSpPr>
          <p:grpSpPr>
            <a:xfrm>
              <a:off x="6499219" y="3475748"/>
              <a:ext cx="888492" cy="668461"/>
              <a:chOff x="1614765" y="3473992"/>
              <a:chExt cx="888492" cy="668461"/>
            </a:xfrm>
            <a:solidFill>
              <a:schemeClr val="accent5">
                <a:lumMod val="20000"/>
                <a:lumOff val="80000"/>
              </a:schemeClr>
            </a:solidFill>
          </p:grpSpPr>
          <p:sp>
            <p:nvSpPr>
              <p:cNvPr id="67" name="Rectangle 66"/>
              <p:cNvSpPr/>
              <p:nvPr/>
            </p:nvSpPr>
            <p:spPr>
              <a:xfrm>
                <a:off x="1614765" y="3473992"/>
                <a:ext cx="888492" cy="668461"/>
              </a:xfrm>
              <a:prstGeom prst="rect">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TextBox 67"/>
              <p:cNvSpPr txBox="1"/>
              <p:nvPr/>
            </p:nvSpPr>
            <p:spPr>
              <a:xfrm>
                <a:off x="1702835" y="3512142"/>
                <a:ext cx="750038" cy="558299"/>
              </a:xfrm>
              <a:prstGeom prst="rect">
                <a:avLst/>
              </a:prstGeom>
              <a:grpFill/>
            </p:spPr>
            <p:txBody>
              <a:bodyPr wrap="square" rtlCol="0">
                <a:spAutoFit/>
              </a:bodyPr>
              <a:lstStyle/>
              <a:p>
                <a:pPr algn="ctr"/>
                <a:r>
                  <a:rPr lang="en-US" sz="800" dirty="0"/>
                  <a:t>Player</a:t>
                </a:r>
                <a:br>
                  <a:rPr lang="en-US" sz="800" dirty="0"/>
                </a:br>
                <a:r>
                  <a:rPr lang="en-US" sz="800" dirty="0"/>
                  <a:t>Action</a:t>
                </a:r>
                <a:br>
                  <a:rPr lang="en-US" sz="800" dirty="0"/>
                </a:br>
                <a:r>
                  <a:rPr lang="en-US" sz="800" dirty="0"/>
                  <a:t>Simulator</a:t>
                </a:r>
              </a:p>
            </p:txBody>
          </p:sp>
        </p:grpSp>
        <p:grpSp>
          <p:nvGrpSpPr>
            <p:cNvPr id="23" name="Group 22"/>
            <p:cNvGrpSpPr/>
            <p:nvPr/>
          </p:nvGrpSpPr>
          <p:grpSpPr>
            <a:xfrm>
              <a:off x="7559347" y="3475748"/>
              <a:ext cx="888492" cy="668461"/>
              <a:chOff x="2515622" y="3473992"/>
              <a:chExt cx="888492" cy="668461"/>
            </a:xfrm>
          </p:grpSpPr>
          <p:sp>
            <p:nvSpPr>
              <p:cNvPr id="65" name="Rectangle 64"/>
              <p:cNvSpPr/>
              <p:nvPr/>
            </p:nvSpPr>
            <p:spPr>
              <a:xfrm>
                <a:off x="2515622" y="3473992"/>
                <a:ext cx="888492" cy="668461"/>
              </a:xfrm>
              <a:prstGeom prst="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TextBox 65"/>
              <p:cNvSpPr txBox="1"/>
              <p:nvPr/>
            </p:nvSpPr>
            <p:spPr>
              <a:xfrm>
                <a:off x="2575988" y="3512142"/>
                <a:ext cx="750038" cy="558299"/>
              </a:xfrm>
              <a:prstGeom prst="rect">
                <a:avLst/>
              </a:prstGeom>
              <a:solidFill>
                <a:schemeClr val="accent6">
                  <a:lumMod val="20000"/>
                  <a:lumOff val="80000"/>
                </a:schemeClr>
              </a:solidFill>
            </p:spPr>
            <p:txBody>
              <a:bodyPr wrap="square" rtlCol="0">
                <a:spAutoFit/>
              </a:bodyPr>
              <a:lstStyle/>
              <a:p>
                <a:pPr algn="ctr"/>
                <a:r>
                  <a:rPr lang="en-US" sz="800" dirty="0"/>
                  <a:t>Player</a:t>
                </a:r>
                <a:br>
                  <a:rPr lang="en-US" sz="800" dirty="0"/>
                </a:br>
                <a:r>
                  <a:rPr lang="en-US" sz="800" dirty="0"/>
                  <a:t>Outcome</a:t>
                </a:r>
                <a:br>
                  <a:rPr lang="en-US" sz="800" dirty="0"/>
                </a:br>
                <a:r>
                  <a:rPr lang="en-US" sz="800" dirty="0"/>
                  <a:t>Simulator</a:t>
                </a:r>
              </a:p>
            </p:txBody>
          </p:sp>
        </p:grpSp>
        <p:grpSp>
          <p:nvGrpSpPr>
            <p:cNvPr id="24" name="Group 23"/>
            <p:cNvGrpSpPr/>
            <p:nvPr/>
          </p:nvGrpSpPr>
          <p:grpSpPr>
            <a:xfrm>
              <a:off x="6433357" y="4568673"/>
              <a:ext cx="2080732" cy="1245643"/>
              <a:chOff x="2592671" y="4445271"/>
              <a:chExt cx="1394404" cy="660104"/>
            </a:xfrm>
          </p:grpSpPr>
          <p:sp>
            <p:nvSpPr>
              <p:cNvPr id="63" name="Can 62"/>
              <p:cNvSpPr/>
              <p:nvPr/>
            </p:nvSpPr>
            <p:spPr>
              <a:xfrm>
                <a:off x="2592671" y="4445271"/>
                <a:ext cx="1394404" cy="660104"/>
              </a:xfrm>
              <a:prstGeom prst="can">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TextBox 63"/>
              <p:cNvSpPr txBox="1"/>
              <p:nvPr/>
            </p:nvSpPr>
            <p:spPr>
              <a:xfrm>
                <a:off x="3081762" y="4457572"/>
                <a:ext cx="415976" cy="138068"/>
              </a:xfrm>
              <a:prstGeom prst="rect">
                <a:avLst/>
              </a:prstGeom>
              <a:noFill/>
            </p:spPr>
            <p:txBody>
              <a:bodyPr wrap="none" rtlCol="0">
                <a:spAutoFit/>
              </a:bodyPr>
              <a:lstStyle/>
              <a:p>
                <a:pPr algn="ctr"/>
                <a:r>
                  <a:rPr lang="en-US" sz="800" dirty="0"/>
                  <a:t>Test Set</a:t>
                </a:r>
              </a:p>
            </p:txBody>
          </p:sp>
        </p:grpSp>
        <p:sp>
          <p:nvSpPr>
            <p:cNvPr id="25" name="Can 24"/>
            <p:cNvSpPr/>
            <p:nvPr/>
          </p:nvSpPr>
          <p:spPr>
            <a:xfrm>
              <a:off x="4183828" y="4568673"/>
              <a:ext cx="2078146" cy="1245643"/>
            </a:xfrm>
            <a:prstGeom prst="can">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4812521" y="4591885"/>
              <a:ext cx="820390" cy="260540"/>
            </a:xfrm>
            <a:prstGeom prst="rect">
              <a:avLst/>
            </a:prstGeom>
            <a:noFill/>
          </p:spPr>
          <p:txBody>
            <a:bodyPr wrap="none" rtlCol="0">
              <a:spAutoFit/>
            </a:bodyPr>
            <a:lstStyle/>
            <a:p>
              <a:pPr algn="ctr"/>
              <a:r>
                <a:rPr lang="en-US" sz="800" dirty="0"/>
                <a:t>Training Set</a:t>
              </a:r>
            </a:p>
          </p:txBody>
        </p:sp>
        <p:sp>
          <p:nvSpPr>
            <p:cNvPr id="27" name="Rectangle 26"/>
            <p:cNvSpPr/>
            <p:nvPr/>
          </p:nvSpPr>
          <p:spPr>
            <a:xfrm>
              <a:off x="4286093" y="5081939"/>
              <a:ext cx="841098" cy="513938"/>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4253354" y="5049572"/>
              <a:ext cx="898221" cy="553998"/>
            </a:xfrm>
            <a:prstGeom prst="rect">
              <a:avLst/>
            </a:prstGeom>
            <a:solidFill>
              <a:schemeClr val="accent1">
                <a:lumMod val="10000"/>
                <a:lumOff val="90000"/>
              </a:schemeClr>
            </a:solidFill>
            <a:ln>
              <a:solidFill>
                <a:schemeClr val="accent2"/>
              </a:solidFill>
            </a:ln>
          </p:spPr>
          <p:txBody>
            <a:bodyPr wrap="square" rtlCol="0">
              <a:spAutoFit/>
            </a:bodyPr>
            <a:lstStyle/>
            <a:p>
              <a:pPr algn="ctr"/>
              <a:r>
                <a:rPr lang="en-US" sz="800" dirty="0"/>
                <a:t>Game Interaction</a:t>
              </a:r>
              <a:br>
                <a:rPr lang="en-US" sz="800" dirty="0"/>
              </a:br>
              <a:r>
                <a:rPr lang="en-US" sz="800" dirty="0"/>
                <a:t>Data</a:t>
              </a:r>
            </a:p>
          </p:txBody>
        </p:sp>
        <p:sp>
          <p:nvSpPr>
            <p:cNvPr id="29" name="Rectangle 28"/>
            <p:cNvSpPr/>
            <p:nvPr/>
          </p:nvSpPr>
          <p:spPr>
            <a:xfrm>
              <a:off x="5243745" y="5049572"/>
              <a:ext cx="945384" cy="553998"/>
            </a:xfrm>
            <a:prstGeom prst="rect">
              <a:avLst/>
            </a:prstGeom>
            <a:solidFill>
              <a:schemeClr val="tx2">
                <a:lumMod val="20000"/>
                <a:lumOff val="8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5138262" y="5132010"/>
              <a:ext cx="1147996" cy="414449"/>
            </a:xfrm>
            <a:prstGeom prst="rect">
              <a:avLst/>
            </a:prstGeom>
            <a:noFill/>
          </p:spPr>
          <p:txBody>
            <a:bodyPr wrap="square" rtlCol="0">
              <a:spAutoFit/>
            </a:bodyPr>
            <a:lstStyle/>
            <a:p>
              <a:pPr algn="ctr"/>
              <a:r>
                <a:rPr lang="en-US" sz="800" dirty="0"/>
                <a:t>Questionnaire</a:t>
              </a:r>
              <a:br>
                <a:rPr lang="en-US" sz="800" dirty="0"/>
              </a:br>
              <a:r>
                <a:rPr lang="en-US" sz="800" dirty="0"/>
                <a:t>Data</a:t>
              </a:r>
            </a:p>
          </p:txBody>
        </p:sp>
        <p:sp>
          <p:nvSpPr>
            <p:cNvPr id="31" name="Rectangle 30"/>
            <p:cNvSpPr/>
            <p:nvPr/>
          </p:nvSpPr>
          <p:spPr>
            <a:xfrm>
              <a:off x="6540690" y="5081939"/>
              <a:ext cx="841098" cy="513938"/>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6507951" y="5049572"/>
              <a:ext cx="898221" cy="553998"/>
            </a:xfrm>
            <a:prstGeom prst="rect">
              <a:avLst/>
            </a:prstGeom>
            <a:solidFill>
              <a:schemeClr val="accent1">
                <a:lumMod val="10000"/>
                <a:lumOff val="90000"/>
              </a:schemeClr>
            </a:solidFill>
            <a:ln>
              <a:solidFill>
                <a:schemeClr val="accent2"/>
              </a:solidFill>
            </a:ln>
          </p:spPr>
          <p:txBody>
            <a:bodyPr wrap="square" rtlCol="0">
              <a:spAutoFit/>
            </a:bodyPr>
            <a:lstStyle/>
            <a:p>
              <a:pPr algn="ctr"/>
              <a:r>
                <a:rPr lang="en-US" sz="800" dirty="0"/>
                <a:t>Game Interaction</a:t>
              </a:r>
              <a:br>
                <a:rPr lang="en-US" sz="800" dirty="0"/>
              </a:br>
              <a:r>
                <a:rPr lang="en-US" sz="800" dirty="0"/>
                <a:t>Data</a:t>
              </a:r>
            </a:p>
          </p:txBody>
        </p:sp>
        <p:sp>
          <p:nvSpPr>
            <p:cNvPr id="33" name="Rectangle 32"/>
            <p:cNvSpPr/>
            <p:nvPr/>
          </p:nvSpPr>
          <p:spPr>
            <a:xfrm>
              <a:off x="7498342" y="5049573"/>
              <a:ext cx="945384" cy="546304"/>
            </a:xfrm>
            <a:prstGeom prst="rect">
              <a:avLst/>
            </a:prstGeom>
            <a:solidFill>
              <a:schemeClr val="tx2">
                <a:lumMod val="20000"/>
                <a:lumOff val="8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7392859" y="5132010"/>
              <a:ext cx="1147996" cy="414449"/>
            </a:xfrm>
            <a:prstGeom prst="rect">
              <a:avLst/>
            </a:prstGeom>
            <a:noFill/>
          </p:spPr>
          <p:txBody>
            <a:bodyPr wrap="square" rtlCol="0">
              <a:spAutoFit/>
            </a:bodyPr>
            <a:lstStyle/>
            <a:p>
              <a:pPr algn="ctr"/>
              <a:r>
                <a:rPr lang="en-US" sz="800" dirty="0"/>
                <a:t>Questionnaire</a:t>
              </a:r>
              <a:br>
                <a:rPr lang="en-US" sz="800" dirty="0"/>
              </a:br>
              <a:r>
                <a:rPr lang="en-US" sz="800" dirty="0"/>
                <a:t>Data</a:t>
              </a:r>
            </a:p>
          </p:txBody>
        </p:sp>
        <p:cxnSp>
          <p:nvCxnSpPr>
            <p:cNvPr id="35" name="Straight Arrow Connector 34"/>
            <p:cNvCxnSpPr/>
            <p:nvPr/>
          </p:nvCxnSpPr>
          <p:spPr>
            <a:xfrm flipH="1" flipV="1">
              <a:off x="4706525" y="4144209"/>
              <a:ext cx="516376" cy="424464"/>
            </a:xfrm>
            <a:prstGeom prst="straightConnector1">
              <a:avLst/>
            </a:prstGeom>
            <a:ln w="190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V="1">
              <a:off x="5222901" y="4144209"/>
              <a:ext cx="521840" cy="424464"/>
            </a:xfrm>
            <a:prstGeom prst="straightConnector1">
              <a:avLst/>
            </a:prstGeom>
            <a:ln w="190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flipV="1">
              <a:off x="6943465" y="4144209"/>
              <a:ext cx="530258" cy="424464"/>
            </a:xfrm>
            <a:prstGeom prst="straightConnector1">
              <a:avLst/>
            </a:prstGeom>
            <a:ln w="190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V="1">
              <a:off x="7473723" y="4144209"/>
              <a:ext cx="529870" cy="424464"/>
            </a:xfrm>
            <a:prstGeom prst="straightConnector1">
              <a:avLst/>
            </a:prstGeom>
            <a:ln w="190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H="1">
              <a:off x="4706525" y="3065916"/>
              <a:ext cx="2600792" cy="409832"/>
            </a:xfrm>
            <a:prstGeom prst="straightConnector1">
              <a:avLst/>
            </a:prstGeom>
            <a:ln w="190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40" name="Rounded Rectangle 39"/>
            <p:cNvSpPr/>
            <p:nvPr/>
          </p:nvSpPr>
          <p:spPr>
            <a:xfrm>
              <a:off x="3152532" y="2510921"/>
              <a:ext cx="5471265" cy="752710"/>
            </a:xfrm>
            <a:prstGeom prst="roundRect">
              <a:avLst>
                <a:gd name="adj" fmla="val 0"/>
              </a:avLst>
            </a:prstGeom>
            <a:noFill/>
            <a:ln>
              <a:solidFill>
                <a:schemeClr val="accent6"/>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3205250" y="2658560"/>
              <a:ext cx="1101591" cy="409419"/>
            </a:xfrm>
            <a:prstGeom prst="rect">
              <a:avLst/>
            </a:prstGeom>
            <a:noFill/>
          </p:spPr>
          <p:txBody>
            <a:bodyPr wrap="square" rtlCol="0">
              <a:spAutoFit/>
            </a:bodyPr>
            <a:lstStyle/>
            <a:p>
              <a:pPr algn="ctr"/>
              <a:r>
                <a:rPr lang="en-US" sz="800" dirty="0"/>
                <a:t>Narrative</a:t>
              </a:r>
              <a:br>
                <a:rPr lang="en-US" sz="800" dirty="0"/>
              </a:br>
              <a:r>
                <a:rPr lang="en-US" sz="800" dirty="0"/>
                <a:t>Adaptation</a:t>
              </a:r>
            </a:p>
          </p:txBody>
        </p:sp>
        <p:cxnSp>
          <p:nvCxnSpPr>
            <p:cNvPr id="42" name="Straight Arrow Connector 41"/>
            <p:cNvCxnSpPr/>
            <p:nvPr/>
          </p:nvCxnSpPr>
          <p:spPr>
            <a:xfrm>
              <a:off x="7160537" y="2280832"/>
              <a:ext cx="8116" cy="415752"/>
            </a:xfrm>
            <a:prstGeom prst="straightConnector1">
              <a:avLst/>
            </a:prstGeom>
            <a:ln w="190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7387711" y="3809979"/>
              <a:ext cx="171636" cy="0"/>
            </a:xfrm>
            <a:prstGeom prst="straightConnector1">
              <a:avLst/>
            </a:prstGeom>
            <a:ln w="190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5150771" y="3809979"/>
              <a:ext cx="149724" cy="0"/>
            </a:xfrm>
            <a:prstGeom prst="straightConnector1">
              <a:avLst/>
            </a:prstGeom>
            <a:ln w="190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4730219" y="4304511"/>
              <a:ext cx="255198" cy="261610"/>
            </a:xfrm>
            <a:prstGeom prst="rect">
              <a:avLst/>
            </a:prstGeom>
            <a:noFill/>
          </p:spPr>
          <p:txBody>
            <a:bodyPr wrap="none" rtlCol="0">
              <a:spAutoFit/>
            </a:bodyPr>
            <a:lstStyle/>
            <a:p>
              <a:r>
                <a:rPr lang="en-US" sz="1100" dirty="0"/>
                <a:t>*</a:t>
              </a:r>
            </a:p>
          </p:txBody>
        </p:sp>
        <p:sp>
          <p:nvSpPr>
            <p:cNvPr id="46" name="TextBox 45"/>
            <p:cNvSpPr txBox="1"/>
            <p:nvPr/>
          </p:nvSpPr>
          <p:spPr>
            <a:xfrm>
              <a:off x="5439466" y="4304511"/>
              <a:ext cx="255198" cy="261610"/>
            </a:xfrm>
            <a:prstGeom prst="rect">
              <a:avLst/>
            </a:prstGeom>
            <a:noFill/>
          </p:spPr>
          <p:txBody>
            <a:bodyPr wrap="none" rtlCol="0">
              <a:spAutoFit/>
            </a:bodyPr>
            <a:lstStyle/>
            <a:p>
              <a:r>
                <a:rPr lang="en-US" sz="1100" dirty="0"/>
                <a:t>*</a:t>
              </a:r>
            </a:p>
          </p:txBody>
        </p:sp>
        <p:sp>
          <p:nvSpPr>
            <p:cNvPr id="47" name="TextBox 46"/>
            <p:cNvSpPr txBox="1"/>
            <p:nvPr/>
          </p:nvSpPr>
          <p:spPr>
            <a:xfrm>
              <a:off x="4675840" y="2669655"/>
              <a:ext cx="255198" cy="261610"/>
            </a:xfrm>
            <a:prstGeom prst="rect">
              <a:avLst/>
            </a:prstGeom>
            <a:noFill/>
          </p:spPr>
          <p:txBody>
            <a:bodyPr wrap="none" rtlCol="0">
              <a:spAutoFit/>
            </a:bodyPr>
            <a:lstStyle/>
            <a:p>
              <a:r>
                <a:rPr lang="en-US" sz="1100" dirty="0"/>
                <a:t>*</a:t>
              </a:r>
            </a:p>
          </p:txBody>
        </p:sp>
        <p:sp>
          <p:nvSpPr>
            <p:cNvPr id="48" name="TextBox 47"/>
            <p:cNvSpPr txBox="1"/>
            <p:nvPr/>
          </p:nvSpPr>
          <p:spPr>
            <a:xfrm>
              <a:off x="5464271" y="2669655"/>
              <a:ext cx="255198" cy="261610"/>
            </a:xfrm>
            <a:prstGeom prst="rect">
              <a:avLst/>
            </a:prstGeom>
            <a:noFill/>
          </p:spPr>
          <p:txBody>
            <a:bodyPr wrap="none" rtlCol="0">
              <a:spAutoFit/>
            </a:bodyPr>
            <a:lstStyle/>
            <a:p>
              <a:r>
                <a:rPr lang="en-US" sz="1100" dirty="0"/>
                <a:t>*</a:t>
              </a:r>
            </a:p>
          </p:txBody>
        </p:sp>
        <p:sp>
          <p:nvSpPr>
            <p:cNvPr id="49" name="TextBox 48"/>
            <p:cNvSpPr txBox="1"/>
            <p:nvPr/>
          </p:nvSpPr>
          <p:spPr>
            <a:xfrm>
              <a:off x="5101792" y="3594164"/>
              <a:ext cx="255198" cy="261610"/>
            </a:xfrm>
            <a:prstGeom prst="rect">
              <a:avLst/>
            </a:prstGeom>
            <a:noFill/>
          </p:spPr>
          <p:txBody>
            <a:bodyPr wrap="none" rtlCol="0">
              <a:spAutoFit/>
            </a:bodyPr>
            <a:lstStyle/>
            <a:p>
              <a:r>
                <a:rPr lang="en-US" sz="1100" dirty="0"/>
                <a:t>*</a:t>
              </a:r>
            </a:p>
          </p:txBody>
        </p:sp>
        <p:sp>
          <p:nvSpPr>
            <p:cNvPr id="50" name="TextBox 49"/>
            <p:cNvSpPr txBox="1"/>
            <p:nvPr/>
          </p:nvSpPr>
          <p:spPr>
            <a:xfrm>
              <a:off x="6117675" y="3038060"/>
              <a:ext cx="255198" cy="261610"/>
            </a:xfrm>
            <a:prstGeom prst="rect">
              <a:avLst/>
            </a:prstGeom>
            <a:noFill/>
          </p:spPr>
          <p:txBody>
            <a:bodyPr wrap="none" rtlCol="0">
              <a:spAutoFit/>
            </a:bodyPr>
            <a:lstStyle/>
            <a:p>
              <a:r>
                <a:rPr lang="en-US" sz="1100" dirty="0"/>
                <a:t>*</a:t>
              </a:r>
            </a:p>
          </p:txBody>
        </p:sp>
        <p:sp>
          <p:nvSpPr>
            <p:cNvPr id="51" name="TextBox 50"/>
            <p:cNvSpPr txBox="1"/>
            <p:nvPr/>
          </p:nvSpPr>
          <p:spPr>
            <a:xfrm>
              <a:off x="6210121" y="1865753"/>
              <a:ext cx="255198" cy="261610"/>
            </a:xfrm>
            <a:prstGeom prst="rect">
              <a:avLst/>
            </a:prstGeom>
            <a:noFill/>
          </p:spPr>
          <p:txBody>
            <a:bodyPr wrap="none" rtlCol="0">
              <a:spAutoFit/>
            </a:bodyPr>
            <a:lstStyle/>
            <a:p>
              <a:r>
                <a:rPr lang="en-US" sz="1100" dirty="0"/>
                <a:t>*</a:t>
              </a:r>
            </a:p>
          </p:txBody>
        </p:sp>
        <p:sp>
          <p:nvSpPr>
            <p:cNvPr id="52" name="TextBox 51"/>
            <p:cNvSpPr txBox="1"/>
            <p:nvPr/>
          </p:nvSpPr>
          <p:spPr>
            <a:xfrm>
              <a:off x="6943465" y="2368064"/>
              <a:ext cx="255198" cy="261610"/>
            </a:xfrm>
            <a:prstGeom prst="rect">
              <a:avLst/>
            </a:prstGeom>
            <a:noFill/>
          </p:spPr>
          <p:txBody>
            <a:bodyPr wrap="none" rtlCol="0">
              <a:spAutoFit/>
            </a:bodyPr>
            <a:lstStyle/>
            <a:p>
              <a:r>
                <a:rPr lang="en-US" sz="1100" dirty="0"/>
                <a:t>*</a:t>
              </a:r>
            </a:p>
          </p:txBody>
        </p:sp>
        <p:cxnSp>
          <p:nvCxnSpPr>
            <p:cNvPr id="53" name="Straight Arrow Connector 52"/>
            <p:cNvCxnSpPr/>
            <p:nvPr/>
          </p:nvCxnSpPr>
          <p:spPr>
            <a:xfrm>
              <a:off x="7426800" y="2280832"/>
              <a:ext cx="8116" cy="415752"/>
            </a:xfrm>
            <a:prstGeom prst="straightConnector1">
              <a:avLst/>
            </a:prstGeom>
            <a:ln w="190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7381788" y="2358218"/>
              <a:ext cx="255198" cy="261610"/>
            </a:xfrm>
            <a:prstGeom prst="rect">
              <a:avLst/>
            </a:prstGeom>
            <a:noFill/>
          </p:spPr>
          <p:txBody>
            <a:bodyPr wrap="none" rtlCol="0">
              <a:spAutoFit/>
            </a:bodyPr>
            <a:lstStyle/>
            <a:p>
              <a:r>
                <a:rPr lang="en-US" sz="1100"/>
                <a:t>†</a:t>
              </a:r>
              <a:endParaRPr lang="en-US" sz="1100" dirty="0"/>
            </a:p>
          </p:txBody>
        </p:sp>
        <p:sp>
          <p:nvSpPr>
            <p:cNvPr id="55" name="TextBox 54"/>
            <p:cNvSpPr txBox="1"/>
            <p:nvPr/>
          </p:nvSpPr>
          <p:spPr>
            <a:xfrm>
              <a:off x="7227952" y="3035948"/>
              <a:ext cx="255198" cy="261610"/>
            </a:xfrm>
            <a:prstGeom prst="rect">
              <a:avLst/>
            </a:prstGeom>
            <a:noFill/>
          </p:spPr>
          <p:txBody>
            <a:bodyPr wrap="none" rtlCol="0">
              <a:spAutoFit/>
            </a:bodyPr>
            <a:lstStyle/>
            <a:p>
              <a:r>
                <a:rPr lang="en-US" sz="1100"/>
                <a:t>†</a:t>
              </a:r>
              <a:endParaRPr lang="en-US" sz="1100" dirty="0"/>
            </a:p>
          </p:txBody>
        </p:sp>
        <p:sp>
          <p:nvSpPr>
            <p:cNvPr id="56" name="TextBox 55"/>
            <p:cNvSpPr txBox="1"/>
            <p:nvPr/>
          </p:nvSpPr>
          <p:spPr>
            <a:xfrm>
              <a:off x="6964717" y="4307063"/>
              <a:ext cx="255198" cy="261610"/>
            </a:xfrm>
            <a:prstGeom prst="rect">
              <a:avLst/>
            </a:prstGeom>
            <a:noFill/>
          </p:spPr>
          <p:txBody>
            <a:bodyPr wrap="none" rtlCol="0">
              <a:spAutoFit/>
            </a:bodyPr>
            <a:lstStyle/>
            <a:p>
              <a:r>
                <a:rPr lang="en-US" sz="1100"/>
                <a:t>†</a:t>
              </a:r>
              <a:endParaRPr lang="en-US" sz="1100" dirty="0"/>
            </a:p>
          </p:txBody>
        </p:sp>
        <p:sp>
          <p:nvSpPr>
            <p:cNvPr id="57" name="TextBox 56"/>
            <p:cNvSpPr txBox="1"/>
            <p:nvPr/>
          </p:nvSpPr>
          <p:spPr>
            <a:xfrm>
              <a:off x="7711659" y="4307063"/>
              <a:ext cx="255198" cy="261610"/>
            </a:xfrm>
            <a:prstGeom prst="rect">
              <a:avLst/>
            </a:prstGeom>
            <a:noFill/>
          </p:spPr>
          <p:txBody>
            <a:bodyPr wrap="none" rtlCol="0">
              <a:spAutoFit/>
            </a:bodyPr>
            <a:lstStyle/>
            <a:p>
              <a:r>
                <a:rPr lang="en-US" sz="1100"/>
                <a:t>†</a:t>
              </a:r>
              <a:endParaRPr lang="en-US" sz="1100" dirty="0"/>
            </a:p>
          </p:txBody>
        </p:sp>
        <p:sp>
          <p:nvSpPr>
            <p:cNvPr id="58" name="TextBox 57"/>
            <p:cNvSpPr txBox="1"/>
            <p:nvPr/>
          </p:nvSpPr>
          <p:spPr>
            <a:xfrm>
              <a:off x="7338138" y="3575536"/>
              <a:ext cx="255198" cy="261610"/>
            </a:xfrm>
            <a:prstGeom prst="rect">
              <a:avLst/>
            </a:prstGeom>
            <a:noFill/>
          </p:spPr>
          <p:txBody>
            <a:bodyPr wrap="none" rtlCol="0">
              <a:spAutoFit/>
            </a:bodyPr>
            <a:lstStyle/>
            <a:p>
              <a:r>
                <a:rPr lang="en-US" sz="1100"/>
                <a:t>†</a:t>
              </a:r>
              <a:endParaRPr lang="en-US" sz="1100" dirty="0"/>
            </a:p>
          </p:txBody>
        </p:sp>
        <p:sp>
          <p:nvSpPr>
            <p:cNvPr id="59" name="TextBox 58"/>
            <p:cNvSpPr txBox="1"/>
            <p:nvPr/>
          </p:nvSpPr>
          <p:spPr>
            <a:xfrm>
              <a:off x="7577431" y="5959685"/>
              <a:ext cx="255198" cy="261610"/>
            </a:xfrm>
            <a:prstGeom prst="rect">
              <a:avLst/>
            </a:prstGeom>
            <a:noFill/>
          </p:spPr>
          <p:txBody>
            <a:bodyPr wrap="none" rtlCol="0">
              <a:spAutoFit/>
            </a:bodyPr>
            <a:lstStyle/>
            <a:p>
              <a:r>
                <a:rPr lang="en-US" sz="1100" dirty="0"/>
                <a:t>*</a:t>
              </a:r>
            </a:p>
          </p:txBody>
        </p:sp>
        <p:sp>
          <p:nvSpPr>
            <p:cNvPr id="60" name="TextBox 59"/>
            <p:cNvSpPr txBox="1"/>
            <p:nvPr/>
          </p:nvSpPr>
          <p:spPr>
            <a:xfrm>
              <a:off x="7581471" y="6125844"/>
              <a:ext cx="255198" cy="261610"/>
            </a:xfrm>
            <a:prstGeom prst="rect">
              <a:avLst/>
            </a:prstGeom>
            <a:noFill/>
          </p:spPr>
          <p:txBody>
            <a:bodyPr wrap="none" rtlCol="0">
              <a:spAutoFit/>
            </a:bodyPr>
            <a:lstStyle/>
            <a:p>
              <a:r>
                <a:rPr lang="en-US" sz="1100"/>
                <a:t>†</a:t>
              </a:r>
              <a:endParaRPr lang="en-US" sz="1100" dirty="0"/>
            </a:p>
          </p:txBody>
        </p:sp>
        <p:sp>
          <p:nvSpPr>
            <p:cNvPr id="61" name="TextBox 60"/>
            <p:cNvSpPr txBox="1"/>
            <p:nvPr/>
          </p:nvSpPr>
          <p:spPr>
            <a:xfrm>
              <a:off x="7744053" y="5947111"/>
              <a:ext cx="889987" cy="230832"/>
            </a:xfrm>
            <a:prstGeom prst="rect">
              <a:avLst/>
            </a:prstGeom>
            <a:noFill/>
          </p:spPr>
          <p:txBody>
            <a:bodyPr wrap="none" rtlCol="0">
              <a:spAutoFit/>
            </a:bodyPr>
            <a:lstStyle/>
            <a:p>
              <a:r>
                <a:rPr lang="en-US" sz="900" dirty="0"/>
                <a:t>Policy Learning</a:t>
              </a:r>
            </a:p>
          </p:txBody>
        </p:sp>
        <p:sp>
          <p:nvSpPr>
            <p:cNvPr id="62" name="TextBox 61"/>
            <p:cNvSpPr txBox="1"/>
            <p:nvPr/>
          </p:nvSpPr>
          <p:spPr>
            <a:xfrm>
              <a:off x="7744053" y="6123528"/>
              <a:ext cx="977251" cy="230832"/>
            </a:xfrm>
            <a:prstGeom prst="rect">
              <a:avLst/>
            </a:prstGeom>
            <a:noFill/>
          </p:spPr>
          <p:txBody>
            <a:bodyPr wrap="none" rtlCol="0">
              <a:spAutoFit/>
            </a:bodyPr>
            <a:lstStyle/>
            <a:p>
              <a:r>
                <a:rPr lang="en-US" sz="900" dirty="0"/>
                <a:t>Policy Evaluation</a:t>
              </a:r>
            </a:p>
          </p:txBody>
        </p:sp>
      </p:grpSp>
    </p:spTree>
    <p:extLst>
      <p:ext uri="{BB962C8B-B14F-4D97-AF65-F5344CB8AC3E}">
        <p14:creationId xmlns:p14="http://schemas.microsoft.com/office/powerpoint/2010/main" val="2992887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Battlespace 3</a:t>
            </a:r>
          </a:p>
        </p:txBody>
      </p:sp>
      <p:sp>
        <p:nvSpPr>
          <p:cNvPr id="6" name="Content Placeholder 5"/>
          <p:cNvSpPr>
            <a:spLocks noGrp="1"/>
          </p:cNvSpPr>
          <p:nvPr>
            <p:ph sz="half" idx="1"/>
          </p:nvPr>
        </p:nvSpPr>
        <p:spPr/>
        <p:txBody>
          <a:bodyPr anchor="ctr">
            <a:normAutofit/>
          </a:bodyPr>
          <a:lstStyle/>
          <a:p>
            <a:pPr>
              <a:spcBef>
                <a:spcPts val="1400"/>
              </a:spcBef>
            </a:pPr>
            <a:r>
              <a:rPr lang="en-US" sz="2400" dirty="0"/>
              <a:t>Simulation platform for small-unit training</a:t>
            </a:r>
          </a:p>
          <a:p>
            <a:pPr>
              <a:spcBef>
                <a:spcPts val="1400"/>
              </a:spcBef>
            </a:pPr>
            <a:r>
              <a:rPr lang="en-US" sz="2400" dirty="0"/>
              <a:t>Developed by Bohemia Interactive Simulations</a:t>
            </a:r>
          </a:p>
          <a:p>
            <a:pPr>
              <a:spcBef>
                <a:spcPts val="1400"/>
              </a:spcBef>
            </a:pPr>
            <a:r>
              <a:rPr lang="en-US" sz="2400" dirty="0"/>
              <a:t>Provides developer tools for scenario/mission editing</a:t>
            </a:r>
          </a:p>
          <a:p>
            <a:pPr>
              <a:spcBef>
                <a:spcPts val="1400"/>
              </a:spcBef>
            </a:pPr>
            <a:r>
              <a:rPr lang="en-US" sz="2400" dirty="0"/>
              <a:t>Integrated with GIFT</a:t>
            </a:r>
          </a:p>
          <a:p>
            <a:pPr>
              <a:spcBef>
                <a:spcPts val="1400"/>
              </a:spcBef>
            </a:pPr>
            <a:r>
              <a:rPr lang="en-US" sz="2400" b="1" dirty="0"/>
              <a:t>Initial Task Domain:</a:t>
            </a:r>
            <a:br>
              <a:rPr lang="en-US" sz="2400" dirty="0"/>
            </a:br>
            <a:r>
              <a:rPr lang="en-US" sz="2400" dirty="0"/>
              <a:t>Call for Fire Training</a:t>
            </a:r>
          </a:p>
        </p:txBody>
      </p:sp>
      <p:sp>
        <p:nvSpPr>
          <p:cNvPr id="5" name="Slide Number Placeholder 4"/>
          <p:cNvSpPr>
            <a:spLocks noGrp="1"/>
          </p:cNvSpPr>
          <p:nvPr>
            <p:ph type="sldNum" sz="quarter" idx="12"/>
          </p:nvPr>
        </p:nvSpPr>
        <p:spPr/>
        <p:txBody>
          <a:bodyPr/>
          <a:lstStyle/>
          <a:p>
            <a:fld id="{79B30DC0-3A3F-7F4E-AAAD-429FC291B57A}" type="slidenum">
              <a:rPr lang="en-US" smtClean="0"/>
              <a:pPr/>
              <a:t>11</a:t>
            </a:fld>
            <a:endParaRPr lang="en-US"/>
          </a:p>
        </p:txBody>
      </p:sp>
      <p:pic>
        <p:nvPicPr>
          <p:cNvPr id="9" name="Content Placeholder 18">
            <a:extLst>
              <a:ext uri="{FF2B5EF4-FFF2-40B4-BE49-F238E27FC236}">
                <a16:creationId xmlns:a16="http://schemas.microsoft.com/office/drawing/2014/main" id="{F2E8DADF-ADFE-6346-A2EB-3797432330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48200" y="1887537"/>
            <a:ext cx="4040188" cy="3951287"/>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1820641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Call for Fire Training</a:t>
            </a:r>
          </a:p>
        </p:txBody>
      </p:sp>
      <p:sp>
        <p:nvSpPr>
          <p:cNvPr id="4" name="Content Placeholder 3">
            <a:extLst>
              <a:ext uri="{FF2B5EF4-FFF2-40B4-BE49-F238E27FC236}">
                <a16:creationId xmlns:a16="http://schemas.microsoft.com/office/drawing/2014/main" id="{83C0BAC2-BA45-694D-BA62-89031BFCCAAF}"/>
              </a:ext>
            </a:extLst>
          </p:cNvPr>
          <p:cNvSpPr>
            <a:spLocks noGrp="1"/>
          </p:cNvSpPr>
          <p:nvPr>
            <p:ph sz="half" idx="2"/>
          </p:nvPr>
        </p:nvSpPr>
        <p:spPr/>
        <p:txBody>
          <a:bodyPr anchor="ctr">
            <a:normAutofit/>
          </a:bodyPr>
          <a:lstStyle/>
          <a:p>
            <a:r>
              <a:rPr lang="en-US" sz="2400" dirty="0"/>
              <a:t>Call for/Adjust Indirect Fire:</a:t>
            </a:r>
          </a:p>
          <a:p>
            <a:pPr lvl="1"/>
            <a:r>
              <a:rPr lang="en-US" sz="2100" dirty="0"/>
              <a:t>Observer identification and warning order</a:t>
            </a:r>
          </a:p>
          <a:p>
            <a:pPr lvl="1"/>
            <a:r>
              <a:rPr lang="en-US" sz="2100" dirty="0"/>
              <a:t>Target location</a:t>
            </a:r>
          </a:p>
          <a:p>
            <a:pPr lvl="1"/>
            <a:r>
              <a:rPr lang="en-US" sz="2100" dirty="0"/>
              <a:t>Target Description, Method of Engagement, and Method of Fire and Control</a:t>
            </a:r>
            <a:endParaRPr lang="en-US" sz="2400" dirty="0"/>
          </a:p>
          <a:p>
            <a:r>
              <a:rPr lang="en-US" sz="2400" dirty="0"/>
              <a:t>Realized in VBS3 using VBS2Fires plug-in</a:t>
            </a:r>
          </a:p>
        </p:txBody>
      </p:sp>
      <p:pic>
        <p:nvPicPr>
          <p:cNvPr id="8" name="Content Placeholder 18">
            <a:extLst>
              <a:ext uri="{FF2B5EF4-FFF2-40B4-BE49-F238E27FC236}">
                <a16:creationId xmlns:a16="http://schemas.microsoft.com/office/drawing/2014/main" id="{695DE993-1B96-284B-B1FD-81C2BE3FA92E}"/>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33000"/>
                    </a14:imgEffect>
                    <a14:imgEffect>
                      <a14:brightnessContrast bright="42000" contrast="2000"/>
                    </a14:imgEffect>
                  </a14:imgLayer>
                </a14:imgProps>
              </a:ext>
              <a:ext uri="{28A0092B-C50C-407E-A947-70E740481C1C}">
                <a14:useLocalDpi xmlns:a14="http://schemas.microsoft.com/office/drawing/2010/main"/>
              </a:ext>
            </a:extLst>
          </a:blip>
          <a:srcRect t="927" b="1084"/>
          <a:stretch/>
        </p:blipFill>
        <p:spPr>
          <a:xfrm>
            <a:off x="457200" y="2359501"/>
            <a:ext cx="4038600" cy="3007360"/>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3022714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EFAEF-B936-4D81-B760-2ED761E37FEE}"/>
              </a:ext>
            </a:extLst>
          </p:cNvPr>
          <p:cNvSpPr>
            <a:spLocks noGrp="1"/>
          </p:cNvSpPr>
          <p:nvPr>
            <p:ph type="title"/>
          </p:nvPr>
        </p:nvSpPr>
        <p:spPr/>
        <p:txBody>
          <a:bodyPr/>
          <a:lstStyle/>
          <a:p>
            <a:r>
              <a:rPr lang="en-US" dirty="0"/>
              <a:t>Scenario Adaptation Library</a:t>
            </a:r>
          </a:p>
        </p:txBody>
      </p:sp>
      <p:graphicFrame>
        <p:nvGraphicFramePr>
          <p:cNvPr id="4" name="Content Placeholder 3">
            <a:extLst>
              <a:ext uri="{FF2B5EF4-FFF2-40B4-BE49-F238E27FC236}">
                <a16:creationId xmlns:a16="http://schemas.microsoft.com/office/drawing/2014/main" id="{1339D3D3-5635-4F0F-9416-9766C100833D}"/>
              </a:ext>
            </a:extLst>
          </p:cNvPr>
          <p:cNvGraphicFramePr>
            <a:graphicFrameLocks noGrp="1"/>
          </p:cNvGraphicFramePr>
          <p:nvPr>
            <p:ph idx="1"/>
            <p:extLst>
              <p:ext uri="{D42A27DB-BD31-4B8C-83A1-F6EECF244321}">
                <p14:modId xmlns:p14="http://schemas.microsoft.com/office/powerpoint/2010/main" val="1377074995"/>
              </p:ext>
            </p:extLst>
          </p:nvPr>
        </p:nvGraphicFramePr>
        <p:xfrm>
          <a:off x="944880" y="1788637"/>
          <a:ext cx="7223760" cy="3960841"/>
        </p:xfrm>
        <a:graphic>
          <a:graphicData uri="http://schemas.openxmlformats.org/drawingml/2006/table">
            <a:tbl>
              <a:tblPr firstRow="1" bandRow="1">
                <a:tableStyleId>{5C22544A-7EE6-4342-B048-85BDC9FD1C3A}</a:tableStyleId>
              </a:tblPr>
              <a:tblGrid>
                <a:gridCol w="3611880">
                  <a:extLst>
                    <a:ext uri="{9D8B030D-6E8A-4147-A177-3AD203B41FA5}">
                      <a16:colId xmlns:a16="http://schemas.microsoft.com/office/drawing/2014/main" val="1177378896"/>
                    </a:ext>
                  </a:extLst>
                </a:gridCol>
                <a:gridCol w="3611880">
                  <a:extLst>
                    <a:ext uri="{9D8B030D-6E8A-4147-A177-3AD203B41FA5}">
                      <a16:colId xmlns:a16="http://schemas.microsoft.com/office/drawing/2014/main" val="2965568902"/>
                    </a:ext>
                  </a:extLst>
                </a:gridCol>
              </a:tblGrid>
              <a:tr h="486121">
                <a:tc>
                  <a:txBody>
                    <a:bodyPr/>
                    <a:lstStyle/>
                    <a:p>
                      <a:r>
                        <a:rPr lang="en-US" dirty="0">
                          <a:solidFill>
                            <a:schemeClr val="tx1"/>
                          </a:solidFill>
                        </a:rPr>
                        <a:t>Adaptable Elements of Scenarios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Scenario Adaptations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0302253"/>
                  </a:ext>
                </a:extLst>
              </a:tr>
              <a:tr h="851493">
                <a:tc>
                  <a:txBody>
                    <a:bodyPr/>
                    <a:lstStyle/>
                    <a:p>
                      <a:r>
                        <a:rPr lang="en-US" dirty="0">
                          <a:solidFill>
                            <a:schemeClr val="tx1"/>
                          </a:solidFill>
                        </a:rPr>
                        <a:t>Target type</a:t>
                      </a:r>
                    </a:p>
                  </a:txBody>
                  <a:tcPr anchor="ctr">
                    <a:lnT w="12700" cap="flat" cmpd="sng" algn="ctr">
                      <a:solidFill>
                        <a:schemeClr val="tx1"/>
                      </a:solidFill>
                      <a:prstDash val="solid"/>
                      <a:round/>
                      <a:headEnd type="none" w="med" len="med"/>
                      <a:tailEnd type="none" w="med" len="med"/>
                    </a:lnT>
                    <a:noFill/>
                  </a:tcPr>
                </a:tc>
                <a:tc>
                  <a:txBody>
                    <a:bodyPr/>
                    <a:lstStyle/>
                    <a:p>
                      <a:pPr marL="285750" indent="-285750">
                        <a:buFont typeface="Arial" panose="020B0604020202020204" pitchFamily="34" charset="0"/>
                        <a:buChar char="•"/>
                      </a:pPr>
                      <a:r>
                        <a:rPr lang="en-US" dirty="0">
                          <a:solidFill>
                            <a:schemeClr val="tx1"/>
                          </a:solidFill>
                        </a:rPr>
                        <a:t>Bunker</a:t>
                      </a:r>
                    </a:p>
                    <a:p>
                      <a:pPr marL="285750" indent="-285750">
                        <a:buFont typeface="Arial" panose="020B0604020202020204" pitchFamily="34" charset="0"/>
                        <a:buChar char="•"/>
                      </a:pPr>
                      <a:r>
                        <a:rPr lang="en-US" dirty="0">
                          <a:solidFill>
                            <a:schemeClr val="tx1"/>
                          </a:solidFill>
                        </a:rPr>
                        <a:t>Transport vehicle</a:t>
                      </a:r>
                    </a:p>
                    <a:p>
                      <a:pPr marL="285750" indent="-285750">
                        <a:buFont typeface="Arial" panose="020B0604020202020204" pitchFamily="34" charset="0"/>
                        <a:buChar char="•"/>
                      </a:pPr>
                      <a:r>
                        <a:rPr lang="en-US" dirty="0">
                          <a:solidFill>
                            <a:schemeClr val="tx1"/>
                          </a:solidFill>
                        </a:rPr>
                        <a:t>Tank (T72)</a:t>
                      </a: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982545489"/>
                  </a:ext>
                </a:extLst>
              </a:tr>
              <a:tr h="851493">
                <a:tc>
                  <a:txBody>
                    <a:bodyPr/>
                    <a:lstStyle/>
                    <a:p>
                      <a:r>
                        <a:rPr lang="en-US" dirty="0">
                          <a:solidFill>
                            <a:schemeClr val="tx1"/>
                          </a:solidFill>
                        </a:rPr>
                        <a:t>Initial target behavior</a:t>
                      </a:r>
                    </a:p>
                  </a:txBody>
                  <a:tcPr anchor="ctr">
                    <a:noFill/>
                  </a:tcPr>
                </a:tc>
                <a:tc>
                  <a:txBody>
                    <a:bodyPr/>
                    <a:lstStyle/>
                    <a:p>
                      <a:pPr marL="285750" indent="-285750">
                        <a:buFont typeface="Arial" panose="020B0604020202020204" pitchFamily="34" charset="0"/>
                        <a:buChar char="•"/>
                      </a:pPr>
                      <a:r>
                        <a:rPr lang="en-US" dirty="0">
                          <a:solidFill>
                            <a:schemeClr val="tx1"/>
                          </a:solidFill>
                        </a:rPr>
                        <a:t>Stationary</a:t>
                      </a:r>
                    </a:p>
                    <a:p>
                      <a:pPr marL="285750" indent="-285750">
                        <a:buFont typeface="Arial" panose="020B0604020202020204" pitchFamily="34" charset="0"/>
                        <a:buChar char="•"/>
                      </a:pPr>
                      <a:r>
                        <a:rPr lang="en-US" dirty="0">
                          <a:solidFill>
                            <a:schemeClr val="tx1"/>
                          </a:solidFill>
                        </a:rPr>
                        <a:t>Patrol</a:t>
                      </a:r>
                    </a:p>
                    <a:p>
                      <a:pPr marL="285750" indent="-285750">
                        <a:buFont typeface="Arial" panose="020B0604020202020204" pitchFamily="34" charset="0"/>
                        <a:buChar char="•"/>
                      </a:pPr>
                      <a:r>
                        <a:rPr lang="en-US" dirty="0">
                          <a:solidFill>
                            <a:schemeClr val="tx1"/>
                          </a:solidFill>
                        </a:rPr>
                        <a:t>Move to waypoint</a:t>
                      </a:r>
                    </a:p>
                  </a:txBody>
                  <a:tcPr anchor="ctr">
                    <a:noFill/>
                  </a:tcPr>
                </a:tc>
                <a:extLst>
                  <a:ext uri="{0D108BD9-81ED-4DB2-BD59-A6C34878D82A}">
                    <a16:rowId xmlns:a16="http://schemas.microsoft.com/office/drawing/2014/main" val="3706614105"/>
                  </a:ext>
                </a:extLst>
              </a:tr>
              <a:tr h="1091502">
                <a:tc>
                  <a:txBody>
                    <a:bodyPr/>
                    <a:lstStyle/>
                    <a:p>
                      <a:r>
                        <a:rPr lang="en-US" dirty="0">
                          <a:solidFill>
                            <a:schemeClr val="tx1"/>
                          </a:solidFill>
                        </a:rPr>
                        <a:t>Target reaction to fire</a:t>
                      </a:r>
                    </a:p>
                  </a:txBody>
                  <a:tcPr anchor="ctr">
                    <a:noFill/>
                  </a:tcPr>
                </a:tc>
                <a:tc>
                  <a:txBody>
                    <a:bodyPr/>
                    <a:lstStyle/>
                    <a:p>
                      <a:pPr marL="285750" indent="-285750">
                        <a:buFont typeface="Arial" panose="020B0604020202020204" pitchFamily="34" charset="0"/>
                        <a:buChar char="•"/>
                      </a:pPr>
                      <a:r>
                        <a:rPr lang="en-US" dirty="0">
                          <a:solidFill>
                            <a:schemeClr val="tx1"/>
                          </a:solidFill>
                        </a:rPr>
                        <a:t>No reaction</a:t>
                      </a:r>
                    </a:p>
                    <a:p>
                      <a:pPr marL="285750" indent="-285750">
                        <a:buFont typeface="Arial" panose="020B0604020202020204" pitchFamily="34" charset="0"/>
                        <a:buChar char="•"/>
                      </a:pPr>
                      <a:r>
                        <a:rPr lang="en-US" dirty="0">
                          <a:solidFill>
                            <a:schemeClr val="tx1"/>
                          </a:solidFill>
                        </a:rPr>
                        <a:t>Stop movement</a:t>
                      </a:r>
                    </a:p>
                    <a:p>
                      <a:pPr marL="285750" indent="-285750">
                        <a:buFont typeface="Arial" panose="020B0604020202020204" pitchFamily="34" charset="0"/>
                        <a:buChar char="•"/>
                      </a:pPr>
                      <a:r>
                        <a:rPr lang="en-US" dirty="0">
                          <a:solidFill>
                            <a:schemeClr val="tx1"/>
                          </a:solidFill>
                        </a:rPr>
                        <a:t>Flee to cover</a:t>
                      </a:r>
                    </a:p>
                    <a:p>
                      <a:pPr marL="285750" indent="-285750">
                        <a:buFont typeface="Arial" panose="020B0604020202020204" pitchFamily="34" charset="0"/>
                        <a:buChar char="•"/>
                      </a:pPr>
                      <a:r>
                        <a:rPr lang="en-US" dirty="0">
                          <a:solidFill>
                            <a:schemeClr val="tx1"/>
                          </a:solidFill>
                        </a:rPr>
                        <a:t>Return to base</a:t>
                      </a:r>
                    </a:p>
                  </a:txBody>
                  <a:tcPr anchor="ctr">
                    <a:noFill/>
                  </a:tcPr>
                </a:tc>
                <a:extLst>
                  <a:ext uri="{0D108BD9-81ED-4DB2-BD59-A6C34878D82A}">
                    <a16:rowId xmlns:a16="http://schemas.microsoft.com/office/drawing/2014/main" val="48434708"/>
                  </a:ext>
                </a:extLst>
              </a:tr>
              <a:tr h="457200">
                <a:tc>
                  <a:txBody>
                    <a:bodyPr/>
                    <a:lstStyle/>
                    <a:p>
                      <a:r>
                        <a:rPr lang="en-US" dirty="0">
                          <a:solidFill>
                            <a:schemeClr val="tx1"/>
                          </a:solidFill>
                        </a:rPr>
                        <a:t>…</a:t>
                      </a:r>
                    </a:p>
                  </a:txBody>
                  <a:tcPr anchor="ctr">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r>
                        <a:rPr lang="en-US" dirty="0">
                          <a:solidFill>
                            <a:schemeClr val="tx1"/>
                          </a:solidFill>
                        </a:rPr>
                        <a:t>…</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129157"/>
                  </a:ext>
                </a:extLst>
              </a:tr>
            </a:tbl>
          </a:graphicData>
        </a:graphic>
      </p:graphicFrame>
      <p:sp>
        <p:nvSpPr>
          <p:cNvPr id="5" name="TextBox 4">
            <a:extLst>
              <a:ext uri="{FF2B5EF4-FFF2-40B4-BE49-F238E27FC236}">
                <a16:creationId xmlns:a16="http://schemas.microsoft.com/office/drawing/2014/main" id="{57A5634F-AFB2-4F42-9D70-E81B0533482C}"/>
              </a:ext>
            </a:extLst>
          </p:cNvPr>
          <p:cNvSpPr txBox="1"/>
          <p:nvPr/>
        </p:nvSpPr>
        <p:spPr>
          <a:xfrm>
            <a:off x="944880" y="5890260"/>
            <a:ext cx="7223760" cy="914400"/>
          </a:xfrm>
          <a:prstGeom prst="rect">
            <a:avLst/>
          </a:prstGeom>
        </p:spPr>
        <p:txBody>
          <a:bodyPr vert="horz" wrap="none" lIns="91440" tIns="45720" rIns="91440" bIns="45720" rtlCol="0">
            <a:noAutofit/>
          </a:bodyPr>
          <a:lstStyle/>
          <a:p>
            <a:pPr algn="l"/>
            <a:r>
              <a:rPr lang="en-US" sz="2000" i="1" dirty="0"/>
              <a:t>Note</a:t>
            </a:r>
            <a:r>
              <a:rPr lang="en-US" sz="2000" b="1" i="1" dirty="0"/>
              <a:t>:</a:t>
            </a:r>
            <a:r>
              <a:rPr lang="en-US" sz="2000" dirty="0"/>
              <a:t> We have defined 16 possible dimensions for scenario adaptation, </a:t>
            </a:r>
            <a:br>
              <a:rPr lang="en-US" sz="2000" dirty="0"/>
            </a:br>
            <a:r>
              <a:rPr lang="en-US" sz="2000" dirty="0"/>
              <a:t>corresponding to more than 1,000,000 possible scenario variations</a:t>
            </a:r>
          </a:p>
        </p:txBody>
      </p:sp>
    </p:spTree>
    <p:extLst>
      <p:ext uri="{BB962C8B-B14F-4D97-AF65-F5344CB8AC3E}">
        <p14:creationId xmlns:p14="http://schemas.microsoft.com/office/powerpoint/2010/main" val="681265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User Experience: </a:t>
            </a:r>
            <a:br>
              <a:rPr lang="en-US" dirty="0"/>
            </a:br>
            <a:r>
              <a:rPr lang="en-US" dirty="0"/>
              <a:t>Instructor &amp; Content Developer</a:t>
            </a:r>
          </a:p>
        </p:txBody>
      </p:sp>
      <p:sp>
        <p:nvSpPr>
          <p:cNvPr id="5" name="Content Placeholder 4"/>
          <p:cNvSpPr>
            <a:spLocks noGrp="1"/>
          </p:cNvSpPr>
          <p:nvPr>
            <p:ph sz="half" idx="1"/>
          </p:nvPr>
        </p:nvSpPr>
        <p:spPr/>
        <p:txBody>
          <a:bodyPr anchor="ctr">
            <a:normAutofit/>
          </a:bodyPr>
          <a:lstStyle/>
          <a:p>
            <a:r>
              <a:rPr lang="en-US" sz="2000" dirty="0"/>
              <a:t>Provide example scenarios as input</a:t>
            </a:r>
          </a:p>
          <a:p>
            <a:pPr>
              <a:spcBef>
                <a:spcPts val="1200"/>
              </a:spcBef>
            </a:pPr>
            <a:r>
              <a:rPr lang="en-US" sz="2000" dirty="0"/>
              <a:t>Select criteria for automated scenario generation</a:t>
            </a:r>
          </a:p>
          <a:p>
            <a:pPr lvl="1"/>
            <a:r>
              <a:rPr lang="en-US" sz="1800" dirty="0"/>
              <a:t>Generate only night-time scenarios</a:t>
            </a:r>
          </a:p>
          <a:p>
            <a:pPr lvl="1"/>
            <a:r>
              <a:rPr lang="en-US" sz="1800" dirty="0"/>
              <a:t>Omit high difficulty scenarios</a:t>
            </a:r>
          </a:p>
          <a:p>
            <a:pPr>
              <a:spcBef>
                <a:spcPts val="1200"/>
              </a:spcBef>
            </a:pPr>
            <a:r>
              <a:rPr lang="en-US" sz="2000" dirty="0"/>
              <a:t>Preview generated scenarios prior to running in VBS3</a:t>
            </a:r>
          </a:p>
        </p:txBody>
      </p:sp>
      <p:pic>
        <p:nvPicPr>
          <p:cNvPr id="9" name="Picture 8">
            <a:extLst>
              <a:ext uri="{FF2B5EF4-FFF2-40B4-BE49-F238E27FC236}">
                <a16:creationId xmlns:a16="http://schemas.microsoft.com/office/drawing/2014/main" id="{D5417C10-C1C5-9E4B-8B91-538915DD3C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0" y="1600200"/>
            <a:ext cx="4302852" cy="4860434"/>
          </a:xfrm>
          <a:prstGeom prst="rect">
            <a:avLst/>
          </a:prstGeom>
        </p:spPr>
      </p:pic>
    </p:spTree>
    <p:extLst>
      <p:ext uri="{BB962C8B-B14F-4D97-AF65-F5344CB8AC3E}">
        <p14:creationId xmlns:p14="http://schemas.microsoft.com/office/powerpoint/2010/main" val="1956446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40CC8-8B5F-0742-B969-BC6A9DC7CDC9}"/>
              </a:ext>
            </a:extLst>
          </p:cNvPr>
          <p:cNvSpPr>
            <a:spLocks noGrp="1"/>
          </p:cNvSpPr>
          <p:nvPr>
            <p:ph type="title"/>
          </p:nvPr>
        </p:nvSpPr>
        <p:spPr/>
        <p:txBody>
          <a:bodyPr/>
          <a:lstStyle/>
          <a:p>
            <a:r>
              <a:rPr lang="en-US" dirty="0"/>
              <a:t>User Experience:</a:t>
            </a:r>
            <a:br>
              <a:rPr lang="en-US" dirty="0"/>
            </a:br>
            <a:r>
              <a:rPr lang="en-US" dirty="0"/>
              <a:t>Instructor &amp; Content Developer</a:t>
            </a:r>
          </a:p>
        </p:txBody>
      </p:sp>
      <p:pic>
        <p:nvPicPr>
          <p:cNvPr id="6" name="Picture 5">
            <a:extLst>
              <a:ext uri="{FF2B5EF4-FFF2-40B4-BE49-F238E27FC236}">
                <a16:creationId xmlns:a16="http://schemas.microsoft.com/office/drawing/2014/main" id="{9FFE4226-F8A1-5B4A-9BAF-E1D64D0CCC4C}"/>
              </a:ext>
            </a:extLst>
          </p:cNvPr>
          <p:cNvPicPr>
            <a:picLocks noChangeAspect="1"/>
          </p:cNvPicPr>
          <p:nvPr/>
        </p:nvPicPr>
        <p:blipFill>
          <a:blip r:embed="rId2"/>
          <a:stretch>
            <a:fillRect/>
          </a:stretch>
        </p:blipFill>
        <p:spPr>
          <a:xfrm>
            <a:off x="845544" y="1507323"/>
            <a:ext cx="7452911" cy="5193431"/>
          </a:xfrm>
          <a:prstGeom prst="rect">
            <a:avLst/>
          </a:prstGeom>
        </p:spPr>
      </p:pic>
    </p:spTree>
    <p:extLst>
      <p:ext uri="{BB962C8B-B14F-4D97-AF65-F5344CB8AC3E}">
        <p14:creationId xmlns:p14="http://schemas.microsoft.com/office/powerpoint/2010/main" val="12624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Experience:</a:t>
            </a:r>
            <a:br>
              <a:rPr lang="en-US" dirty="0"/>
            </a:br>
            <a:r>
              <a:rPr lang="en-US" dirty="0"/>
              <a:t>Trainee</a:t>
            </a:r>
          </a:p>
        </p:txBody>
      </p:sp>
      <p:sp>
        <p:nvSpPr>
          <p:cNvPr id="5" name="Content Placeholder 4"/>
          <p:cNvSpPr>
            <a:spLocks noGrp="1"/>
          </p:cNvSpPr>
          <p:nvPr>
            <p:ph sz="half" idx="1"/>
          </p:nvPr>
        </p:nvSpPr>
        <p:spPr>
          <a:xfrm>
            <a:off x="457200" y="1600198"/>
            <a:ext cx="4038600" cy="4525963"/>
          </a:xfrm>
        </p:spPr>
        <p:txBody>
          <a:bodyPr anchor="ctr">
            <a:normAutofit/>
          </a:bodyPr>
          <a:lstStyle/>
          <a:p>
            <a:pPr>
              <a:spcBef>
                <a:spcPts val="1200"/>
              </a:spcBef>
            </a:pPr>
            <a:r>
              <a:rPr lang="en-US" sz="2400" dirty="0"/>
              <a:t>Automated scenario generation is invisible to learners</a:t>
            </a:r>
          </a:p>
          <a:p>
            <a:pPr>
              <a:spcBef>
                <a:spcPts val="1200"/>
              </a:spcBef>
            </a:pPr>
            <a:r>
              <a:rPr lang="en-US" sz="2400" dirty="0"/>
              <a:t>Training scenarios can be dynamically tailored to learner traits, knowledge, and performance</a:t>
            </a:r>
          </a:p>
          <a:p>
            <a:pPr>
              <a:spcBef>
                <a:spcPts val="1200"/>
              </a:spcBef>
            </a:pPr>
            <a:r>
              <a:rPr lang="en-US" sz="2400" dirty="0"/>
              <a:t>Scenario generation improves as more data is provided to </a:t>
            </a:r>
            <a:r>
              <a:rPr lang="en-US" sz="2400" cap="small" dirty="0" err="1"/>
              <a:t>DeepGen</a:t>
            </a:r>
            <a:endParaRPr lang="en-US" sz="2400" cap="small" dirty="0"/>
          </a:p>
        </p:txBody>
      </p:sp>
      <p:sp>
        <p:nvSpPr>
          <p:cNvPr id="4" name="Slide Number Placeholder 3"/>
          <p:cNvSpPr>
            <a:spLocks noGrp="1"/>
          </p:cNvSpPr>
          <p:nvPr>
            <p:ph type="sldNum" sz="quarter" idx="12"/>
          </p:nvPr>
        </p:nvSpPr>
        <p:spPr/>
        <p:txBody>
          <a:bodyPr/>
          <a:lstStyle/>
          <a:p>
            <a:endParaRPr lang="en-US" dirty="0"/>
          </a:p>
        </p:txBody>
      </p:sp>
      <p:pic>
        <p:nvPicPr>
          <p:cNvPr id="7" name="Content Placeholder 1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48200" y="1887537"/>
            <a:ext cx="4040188" cy="3951287"/>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424207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EB9E8-515E-45D7-9FF7-791D7F19009D}"/>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FC317A3F-4A1B-4B8F-A4E9-3AD6D5102625}"/>
              </a:ext>
            </a:extLst>
          </p:cNvPr>
          <p:cNvSpPr>
            <a:spLocks noGrp="1"/>
          </p:cNvSpPr>
          <p:nvPr>
            <p:ph idx="1"/>
          </p:nvPr>
        </p:nvSpPr>
        <p:spPr/>
        <p:txBody>
          <a:bodyPr/>
          <a:lstStyle/>
          <a:p>
            <a:pPr>
              <a:spcAft>
                <a:spcPts val="1800"/>
              </a:spcAft>
            </a:pPr>
            <a:r>
              <a:rPr lang="en-US" cap="small" dirty="0" err="1"/>
              <a:t>DeepGen</a:t>
            </a:r>
            <a:r>
              <a:rPr lang="en-US" dirty="0"/>
              <a:t> Scenario Generation Framework</a:t>
            </a:r>
          </a:p>
          <a:p>
            <a:pPr>
              <a:spcAft>
                <a:spcPts val="1800"/>
              </a:spcAft>
            </a:pPr>
            <a:r>
              <a:rPr lang="en-US" dirty="0">
                <a:solidFill>
                  <a:srgbClr val="FF0000"/>
                </a:solidFill>
              </a:rPr>
              <a:t>Four C Model of Creativity</a:t>
            </a:r>
          </a:p>
          <a:p>
            <a:pPr>
              <a:spcAft>
                <a:spcPts val="1800"/>
              </a:spcAft>
            </a:pPr>
            <a:r>
              <a:rPr lang="en-US" dirty="0"/>
              <a:t>Four C-Based Novelty in Scenario Generation</a:t>
            </a:r>
          </a:p>
          <a:p>
            <a:pPr>
              <a:spcAft>
                <a:spcPts val="1800"/>
              </a:spcAft>
            </a:pPr>
            <a:r>
              <a:rPr lang="en-US" dirty="0"/>
              <a:t>Conclusions and Future Work</a:t>
            </a:r>
          </a:p>
        </p:txBody>
      </p:sp>
    </p:spTree>
    <p:extLst>
      <p:ext uri="{BB962C8B-B14F-4D97-AF65-F5344CB8AC3E}">
        <p14:creationId xmlns:p14="http://schemas.microsoft.com/office/powerpoint/2010/main" val="2196622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2F285-933C-4B6E-82EB-190181E9162A}"/>
              </a:ext>
            </a:extLst>
          </p:cNvPr>
          <p:cNvSpPr>
            <a:spLocks noGrp="1"/>
          </p:cNvSpPr>
          <p:nvPr>
            <p:ph type="title"/>
          </p:nvPr>
        </p:nvSpPr>
        <p:spPr/>
        <p:txBody>
          <a:bodyPr/>
          <a:lstStyle/>
          <a:p>
            <a:r>
              <a:rPr lang="en-US" dirty="0"/>
              <a:t>Four C Model of Creativity</a:t>
            </a:r>
          </a:p>
        </p:txBody>
      </p:sp>
      <p:graphicFrame>
        <p:nvGraphicFramePr>
          <p:cNvPr id="4" name="Content Placeholder 3">
            <a:extLst>
              <a:ext uri="{FF2B5EF4-FFF2-40B4-BE49-F238E27FC236}">
                <a16:creationId xmlns:a16="http://schemas.microsoft.com/office/drawing/2014/main" id="{892D9C4E-8B8E-479E-8399-A989E468F0CB}"/>
              </a:ext>
            </a:extLst>
          </p:cNvPr>
          <p:cNvGraphicFramePr>
            <a:graphicFrameLocks noGrp="1"/>
          </p:cNvGraphicFramePr>
          <p:nvPr>
            <p:ph idx="1"/>
            <p:extLst/>
          </p:nvPr>
        </p:nvGraphicFramePr>
        <p:xfrm>
          <a:off x="457200" y="1732793"/>
          <a:ext cx="7743371" cy="3897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7ACE857C-585D-4476-A18D-49B717B1E0A8}"/>
              </a:ext>
            </a:extLst>
          </p:cNvPr>
          <p:cNvSpPr txBox="1"/>
          <p:nvPr/>
        </p:nvSpPr>
        <p:spPr>
          <a:xfrm>
            <a:off x="541866" y="6037942"/>
            <a:ext cx="7919963" cy="719130"/>
          </a:xfrm>
          <a:prstGeom prst="rect">
            <a:avLst/>
          </a:prstGeom>
        </p:spPr>
        <p:txBody>
          <a:bodyPr vert="horz" wrap="none" lIns="91440" tIns="45720" rIns="91440" bIns="45720" rtlCol="0">
            <a:normAutofit/>
          </a:bodyPr>
          <a:lstStyle/>
          <a:p>
            <a:pPr algn="ctr"/>
            <a:r>
              <a:rPr lang="en-US" sz="1600" dirty="0"/>
              <a:t>Kaufman, J. &amp; </a:t>
            </a:r>
            <a:r>
              <a:rPr lang="en-US" sz="1600" dirty="0" err="1"/>
              <a:t>Beghetto</a:t>
            </a:r>
            <a:r>
              <a:rPr lang="en-US" sz="1600" dirty="0"/>
              <a:t>, R. (2009). Beyond Big and Little: The Four C Model of Creativity. </a:t>
            </a:r>
            <a:br>
              <a:rPr lang="en-US" sz="1600" dirty="0"/>
            </a:br>
            <a:r>
              <a:rPr lang="en-US" sz="1600" i="1" dirty="0"/>
              <a:t>Review of General Psychology</a:t>
            </a:r>
            <a:r>
              <a:rPr lang="en-US" sz="1600" dirty="0"/>
              <a:t>, </a:t>
            </a:r>
            <a:r>
              <a:rPr lang="en-US" sz="1600" i="1" dirty="0"/>
              <a:t>13</a:t>
            </a:r>
            <a:r>
              <a:rPr lang="en-US" sz="1600" dirty="0"/>
              <a:t>(1), 1-12.</a:t>
            </a:r>
          </a:p>
        </p:txBody>
      </p:sp>
    </p:spTree>
    <p:extLst>
      <p:ext uri="{BB962C8B-B14F-4D97-AF65-F5344CB8AC3E}">
        <p14:creationId xmlns:p14="http://schemas.microsoft.com/office/powerpoint/2010/main" val="3463498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07C7A-72F7-4CB8-8B2D-D4317C99CBFC}"/>
              </a:ext>
            </a:extLst>
          </p:cNvPr>
          <p:cNvSpPr>
            <a:spLocks noGrp="1"/>
          </p:cNvSpPr>
          <p:nvPr>
            <p:ph type="title"/>
          </p:nvPr>
        </p:nvSpPr>
        <p:spPr/>
        <p:txBody>
          <a:bodyPr/>
          <a:lstStyle/>
          <a:p>
            <a:r>
              <a:rPr lang="en-US" dirty="0"/>
              <a:t>Big-C Creativity</a:t>
            </a:r>
          </a:p>
        </p:txBody>
      </p:sp>
      <p:sp>
        <p:nvSpPr>
          <p:cNvPr id="4" name="Content Placeholder 3">
            <a:extLst>
              <a:ext uri="{FF2B5EF4-FFF2-40B4-BE49-F238E27FC236}">
                <a16:creationId xmlns:a16="http://schemas.microsoft.com/office/drawing/2014/main" id="{15826D5D-F30D-4209-8610-F189700BDDD7}"/>
              </a:ext>
            </a:extLst>
          </p:cNvPr>
          <p:cNvSpPr>
            <a:spLocks noGrp="1"/>
          </p:cNvSpPr>
          <p:nvPr>
            <p:ph sz="half" idx="1"/>
          </p:nvPr>
        </p:nvSpPr>
        <p:spPr/>
        <p:txBody>
          <a:bodyPr>
            <a:normAutofit lnSpcReduction="10000"/>
          </a:bodyPr>
          <a:lstStyle/>
          <a:p>
            <a:r>
              <a:rPr lang="en-US" sz="2400" dirty="0"/>
              <a:t>Creativity that is historically significant and lasting</a:t>
            </a:r>
          </a:p>
          <a:p>
            <a:pPr lvl="1"/>
            <a:r>
              <a:rPr lang="en-US" sz="2000" dirty="0"/>
              <a:t>Scientific discoveries</a:t>
            </a:r>
          </a:p>
          <a:p>
            <a:pPr lvl="1"/>
            <a:r>
              <a:rPr lang="en-US" sz="2000" dirty="0"/>
              <a:t>Pulitzer Prize-winning novels</a:t>
            </a:r>
          </a:p>
          <a:p>
            <a:pPr marL="0" indent="0">
              <a:buNone/>
            </a:pPr>
            <a:endParaRPr lang="en-US" sz="2400" dirty="0"/>
          </a:p>
          <a:p>
            <a:pPr defTabSz="468313"/>
            <a:r>
              <a:rPr lang="en-US" sz="2400" dirty="0"/>
              <a:t>Big-C output often begins in 20s and peaks near 40 </a:t>
            </a:r>
            <a:r>
              <a:rPr lang="en-US" sz="1900" dirty="0"/>
              <a:t>(Simonton, 1997)</a:t>
            </a:r>
          </a:p>
          <a:p>
            <a:pPr defTabSz="468313"/>
            <a:endParaRPr lang="en-US" sz="2400" dirty="0"/>
          </a:p>
          <a:p>
            <a:pPr defTabSz="468313"/>
            <a:r>
              <a:rPr lang="en-US" sz="2400" dirty="0"/>
              <a:t>Idea of Faustian bargain to sacrifice everything for use of creative gifts </a:t>
            </a:r>
            <a:r>
              <a:rPr lang="en-US" sz="1900" dirty="0"/>
              <a:t>(Gardner, 1993)</a:t>
            </a:r>
          </a:p>
        </p:txBody>
      </p:sp>
      <p:pic>
        <p:nvPicPr>
          <p:cNvPr id="8" name="Content Placeholder 7">
            <a:extLst>
              <a:ext uri="{FF2B5EF4-FFF2-40B4-BE49-F238E27FC236}">
                <a16:creationId xmlns:a16="http://schemas.microsoft.com/office/drawing/2014/main" id="{F61D20A9-DE0B-4418-8861-69BF6B78673A}"/>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5079629" y="1865436"/>
            <a:ext cx="3111178" cy="4050591"/>
          </a:xfr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96575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Simulation-Based Training</a:t>
            </a:r>
          </a:p>
        </p:txBody>
      </p:sp>
      <p:pic>
        <p:nvPicPr>
          <p:cNvPr id="6" name="Content Placeholder 5">
            <a:extLst>
              <a:ext uri="{FF2B5EF4-FFF2-40B4-BE49-F238E27FC236}">
                <a16:creationId xmlns:a16="http://schemas.microsoft.com/office/drawing/2014/main" id="{BD84C5F0-3671-134B-9148-47FB5B8403D7}"/>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189799" y="1844606"/>
            <a:ext cx="6784162" cy="4507699"/>
          </a:xfrm>
        </p:spPr>
      </p:pic>
    </p:spTree>
    <p:extLst>
      <p:ext uri="{BB962C8B-B14F-4D97-AF65-F5344CB8AC3E}">
        <p14:creationId xmlns:p14="http://schemas.microsoft.com/office/powerpoint/2010/main" val="1414807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25A97-8662-4717-ABA2-985B358A52F2}"/>
              </a:ext>
            </a:extLst>
          </p:cNvPr>
          <p:cNvSpPr>
            <a:spLocks noGrp="1"/>
          </p:cNvSpPr>
          <p:nvPr>
            <p:ph type="title"/>
          </p:nvPr>
        </p:nvSpPr>
        <p:spPr/>
        <p:txBody>
          <a:bodyPr/>
          <a:lstStyle/>
          <a:p>
            <a:r>
              <a:rPr lang="en-US" dirty="0"/>
              <a:t>Little-C Creativity</a:t>
            </a:r>
          </a:p>
        </p:txBody>
      </p:sp>
      <p:sp>
        <p:nvSpPr>
          <p:cNvPr id="4" name="Content Placeholder 3">
            <a:extLst>
              <a:ext uri="{FF2B5EF4-FFF2-40B4-BE49-F238E27FC236}">
                <a16:creationId xmlns:a16="http://schemas.microsoft.com/office/drawing/2014/main" id="{18452E13-8103-4828-98C8-C64E351E6B69}"/>
              </a:ext>
            </a:extLst>
          </p:cNvPr>
          <p:cNvSpPr>
            <a:spLocks noGrp="1"/>
          </p:cNvSpPr>
          <p:nvPr>
            <p:ph sz="half" idx="1"/>
          </p:nvPr>
        </p:nvSpPr>
        <p:spPr/>
        <p:txBody>
          <a:bodyPr>
            <a:normAutofit fontScale="92500" lnSpcReduction="10000"/>
          </a:bodyPr>
          <a:lstStyle/>
          <a:p>
            <a:r>
              <a:rPr lang="en-US" sz="2400" dirty="0"/>
              <a:t>Everyday-focused creativity</a:t>
            </a:r>
          </a:p>
          <a:p>
            <a:pPr lvl="1"/>
            <a:r>
              <a:rPr lang="en-US" sz="2000" dirty="0"/>
              <a:t>Inventive problem solving</a:t>
            </a:r>
          </a:p>
          <a:p>
            <a:pPr lvl="1"/>
            <a:r>
              <a:rPr lang="en-US" sz="2000" dirty="0"/>
              <a:t>Creative hobbies</a:t>
            </a:r>
          </a:p>
          <a:p>
            <a:pPr marL="0" indent="0">
              <a:buNone/>
            </a:pPr>
            <a:endParaRPr lang="en-US" sz="2400" dirty="0"/>
          </a:p>
          <a:p>
            <a:r>
              <a:rPr lang="en-US" sz="2400" dirty="0"/>
              <a:t>Creative potential that is </a:t>
            </a:r>
            <a:br>
              <a:rPr lang="en-US" sz="2400" dirty="0"/>
            </a:br>
            <a:r>
              <a:rPr lang="en-US" sz="2400" dirty="0"/>
              <a:t>widely distributed</a:t>
            </a:r>
          </a:p>
          <a:p>
            <a:endParaRPr lang="en-US" sz="2400" dirty="0"/>
          </a:p>
          <a:p>
            <a:r>
              <a:rPr lang="en-US" sz="2400" dirty="0"/>
              <a:t>Layperson theories of creativity</a:t>
            </a:r>
          </a:p>
          <a:p>
            <a:pPr lvl="1"/>
            <a:r>
              <a:rPr lang="en-US" sz="2000" dirty="0"/>
              <a:t>Unconventionality</a:t>
            </a:r>
          </a:p>
          <a:p>
            <a:pPr lvl="1"/>
            <a:r>
              <a:rPr lang="en-US" sz="2000" dirty="0"/>
              <a:t>Inquisitiveness</a:t>
            </a:r>
          </a:p>
          <a:p>
            <a:pPr lvl="1"/>
            <a:r>
              <a:rPr lang="en-US" sz="2000" dirty="0"/>
              <a:t>Imagination</a:t>
            </a:r>
          </a:p>
          <a:p>
            <a:pPr lvl="1"/>
            <a:r>
              <a:rPr lang="en-US" sz="2000" dirty="0"/>
              <a:t>Freedom</a:t>
            </a:r>
          </a:p>
        </p:txBody>
      </p:sp>
      <p:pic>
        <p:nvPicPr>
          <p:cNvPr id="6" name="Content Placeholder 5">
            <a:extLst>
              <a:ext uri="{FF2B5EF4-FFF2-40B4-BE49-F238E27FC236}">
                <a16:creationId xmlns:a16="http://schemas.microsoft.com/office/drawing/2014/main" id="{2B0E56A9-4C31-4E79-A1B5-68754B697950}"/>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4821431" y="1769918"/>
            <a:ext cx="4038600" cy="4264112"/>
          </a:xfrm>
        </p:spPr>
      </p:pic>
    </p:spTree>
    <p:extLst>
      <p:ext uri="{BB962C8B-B14F-4D97-AF65-F5344CB8AC3E}">
        <p14:creationId xmlns:p14="http://schemas.microsoft.com/office/powerpoint/2010/main" val="3026004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1258C-FD8A-4FA6-B21C-56F9B2E6E907}"/>
              </a:ext>
            </a:extLst>
          </p:cNvPr>
          <p:cNvSpPr>
            <a:spLocks noGrp="1"/>
          </p:cNvSpPr>
          <p:nvPr>
            <p:ph type="title"/>
          </p:nvPr>
        </p:nvSpPr>
        <p:spPr/>
        <p:txBody>
          <a:bodyPr/>
          <a:lstStyle/>
          <a:p>
            <a:r>
              <a:rPr lang="en-US" dirty="0"/>
              <a:t>Pro-C Creativity</a:t>
            </a:r>
          </a:p>
        </p:txBody>
      </p:sp>
      <p:sp>
        <p:nvSpPr>
          <p:cNvPr id="5" name="Content Placeholder 4">
            <a:extLst>
              <a:ext uri="{FF2B5EF4-FFF2-40B4-BE49-F238E27FC236}">
                <a16:creationId xmlns:a16="http://schemas.microsoft.com/office/drawing/2014/main" id="{6EC11A36-F0D4-4CEA-8A8F-279183E3BDFA}"/>
              </a:ext>
            </a:extLst>
          </p:cNvPr>
          <p:cNvSpPr>
            <a:spLocks noGrp="1"/>
          </p:cNvSpPr>
          <p:nvPr>
            <p:ph sz="half" idx="1"/>
          </p:nvPr>
        </p:nvSpPr>
        <p:spPr/>
        <p:txBody>
          <a:bodyPr anchor="ctr">
            <a:normAutofit/>
          </a:bodyPr>
          <a:lstStyle/>
          <a:p>
            <a:r>
              <a:rPr lang="en-US" sz="2400" dirty="0"/>
              <a:t>Developmental and effortful progression beyond Little-C</a:t>
            </a:r>
          </a:p>
          <a:p>
            <a:endParaRPr lang="en-US" sz="2400" dirty="0"/>
          </a:p>
          <a:p>
            <a:r>
              <a:rPr lang="en-US" sz="2400" dirty="0"/>
              <a:t>Antecedent to Big-C status</a:t>
            </a:r>
          </a:p>
          <a:p>
            <a:pPr marL="0" indent="0">
              <a:buNone/>
            </a:pPr>
            <a:endParaRPr lang="en-US" sz="2400" dirty="0">
              <a:solidFill>
                <a:srgbClr val="FF0000"/>
              </a:solidFill>
            </a:endParaRPr>
          </a:p>
          <a:p>
            <a:r>
              <a:rPr lang="en-US" sz="2400" dirty="0"/>
              <a:t>Consistent with expertise acquisition approach of creativity (Ericsson, 1996)</a:t>
            </a:r>
          </a:p>
        </p:txBody>
      </p:sp>
      <p:pic>
        <p:nvPicPr>
          <p:cNvPr id="7" name="Content Placeholder 6">
            <a:extLst>
              <a:ext uri="{FF2B5EF4-FFF2-40B4-BE49-F238E27FC236}">
                <a16:creationId xmlns:a16="http://schemas.microsoft.com/office/drawing/2014/main" id="{08F24E8E-EF0E-4643-A162-ABA6389493B5}"/>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4800600" y="1516063"/>
            <a:ext cx="4038600" cy="4610100"/>
          </a:xfr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91502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42E16-F841-439E-8364-1376D9435A1F}"/>
              </a:ext>
            </a:extLst>
          </p:cNvPr>
          <p:cNvSpPr>
            <a:spLocks noGrp="1"/>
          </p:cNvSpPr>
          <p:nvPr>
            <p:ph type="title"/>
          </p:nvPr>
        </p:nvSpPr>
        <p:spPr/>
        <p:txBody>
          <a:bodyPr/>
          <a:lstStyle/>
          <a:p>
            <a:r>
              <a:rPr lang="en-US" dirty="0"/>
              <a:t>Mini-C Creativity</a:t>
            </a:r>
          </a:p>
        </p:txBody>
      </p:sp>
      <p:sp>
        <p:nvSpPr>
          <p:cNvPr id="4" name="Content Placeholder 3">
            <a:extLst>
              <a:ext uri="{FF2B5EF4-FFF2-40B4-BE49-F238E27FC236}">
                <a16:creationId xmlns:a16="http://schemas.microsoft.com/office/drawing/2014/main" id="{4035665E-5C81-4E6A-9CC1-32F949D208F1}"/>
              </a:ext>
            </a:extLst>
          </p:cNvPr>
          <p:cNvSpPr>
            <a:spLocks noGrp="1"/>
          </p:cNvSpPr>
          <p:nvPr>
            <p:ph sz="half" idx="1"/>
          </p:nvPr>
        </p:nvSpPr>
        <p:spPr/>
        <p:txBody>
          <a:bodyPr anchor="ctr">
            <a:normAutofit/>
          </a:bodyPr>
          <a:lstStyle/>
          <a:p>
            <a:r>
              <a:rPr lang="en-US" sz="2400" dirty="0"/>
              <a:t>Creativity inherent in the learning process</a:t>
            </a:r>
          </a:p>
          <a:p>
            <a:endParaRPr lang="en-US" sz="2400" dirty="0"/>
          </a:p>
          <a:p>
            <a:r>
              <a:rPr lang="en-US" sz="2400" dirty="0"/>
              <a:t>Unique and personally meaningful interpretations of experiences and events</a:t>
            </a:r>
          </a:p>
          <a:p>
            <a:pPr marL="0" indent="0">
              <a:buNone/>
            </a:pPr>
            <a:endParaRPr lang="en-US" sz="2400" dirty="0"/>
          </a:p>
          <a:p>
            <a:r>
              <a:rPr lang="en-US" sz="2400" dirty="0"/>
              <a:t>Mini-C implies different standards for creative insight than Little-C</a:t>
            </a:r>
          </a:p>
        </p:txBody>
      </p:sp>
      <p:pic>
        <p:nvPicPr>
          <p:cNvPr id="6" name="Picture 5" descr="slide.jpg">
            <a:extLst>
              <a:ext uri="{FF2B5EF4-FFF2-40B4-BE49-F238E27FC236}">
                <a16:creationId xmlns:a16="http://schemas.microsoft.com/office/drawing/2014/main" id="{B7D5357B-C746-48C5-93DF-D4CAC2A521A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36870" y="2134645"/>
            <a:ext cx="4057558" cy="3224294"/>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93995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EB9E8-515E-45D7-9FF7-791D7F19009D}"/>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FC317A3F-4A1B-4B8F-A4E9-3AD6D5102625}"/>
              </a:ext>
            </a:extLst>
          </p:cNvPr>
          <p:cNvSpPr>
            <a:spLocks noGrp="1"/>
          </p:cNvSpPr>
          <p:nvPr>
            <p:ph idx="1"/>
          </p:nvPr>
        </p:nvSpPr>
        <p:spPr/>
        <p:txBody>
          <a:bodyPr/>
          <a:lstStyle/>
          <a:p>
            <a:pPr>
              <a:spcAft>
                <a:spcPts val="1800"/>
              </a:spcAft>
            </a:pPr>
            <a:r>
              <a:rPr lang="en-US" cap="small" dirty="0" err="1"/>
              <a:t>DeepGen</a:t>
            </a:r>
            <a:r>
              <a:rPr lang="en-US" dirty="0"/>
              <a:t> Scenario Generation Framework</a:t>
            </a:r>
          </a:p>
          <a:p>
            <a:pPr>
              <a:spcAft>
                <a:spcPts val="1800"/>
              </a:spcAft>
            </a:pPr>
            <a:r>
              <a:rPr lang="en-US" dirty="0"/>
              <a:t>Four C Model of Creativity</a:t>
            </a:r>
          </a:p>
          <a:p>
            <a:pPr>
              <a:spcAft>
                <a:spcPts val="1800"/>
              </a:spcAft>
            </a:pPr>
            <a:r>
              <a:rPr lang="en-US" dirty="0">
                <a:solidFill>
                  <a:srgbClr val="FF0000"/>
                </a:solidFill>
              </a:rPr>
              <a:t>Four C-Based Novelty in Scenario Generation</a:t>
            </a:r>
          </a:p>
          <a:p>
            <a:pPr>
              <a:spcAft>
                <a:spcPts val="1800"/>
              </a:spcAft>
            </a:pPr>
            <a:r>
              <a:rPr lang="en-US" dirty="0"/>
              <a:t>Conclusions and Future Work</a:t>
            </a:r>
          </a:p>
        </p:txBody>
      </p:sp>
    </p:spTree>
    <p:extLst>
      <p:ext uri="{BB962C8B-B14F-4D97-AF65-F5344CB8AC3E}">
        <p14:creationId xmlns:p14="http://schemas.microsoft.com/office/powerpoint/2010/main" val="1454994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B4077-12B4-4788-BBFF-6B02A3452F1A}"/>
              </a:ext>
            </a:extLst>
          </p:cNvPr>
          <p:cNvSpPr>
            <a:spLocks noGrp="1"/>
          </p:cNvSpPr>
          <p:nvPr>
            <p:ph type="title"/>
          </p:nvPr>
        </p:nvSpPr>
        <p:spPr/>
        <p:txBody>
          <a:bodyPr/>
          <a:lstStyle/>
          <a:p>
            <a:r>
              <a:rPr lang="en-US" dirty="0"/>
              <a:t>Big-C in Automated Scenario Generation</a:t>
            </a:r>
          </a:p>
        </p:txBody>
      </p:sp>
      <p:sp>
        <p:nvSpPr>
          <p:cNvPr id="3" name="Content Placeholder 2">
            <a:extLst>
              <a:ext uri="{FF2B5EF4-FFF2-40B4-BE49-F238E27FC236}">
                <a16:creationId xmlns:a16="http://schemas.microsoft.com/office/drawing/2014/main" id="{ACFD2367-C716-4068-8E0A-C9D55A52BD3C}"/>
              </a:ext>
            </a:extLst>
          </p:cNvPr>
          <p:cNvSpPr>
            <a:spLocks noGrp="1"/>
          </p:cNvSpPr>
          <p:nvPr>
            <p:ph sz="half" idx="1"/>
          </p:nvPr>
        </p:nvSpPr>
        <p:spPr>
          <a:xfrm>
            <a:off x="457200" y="1600200"/>
            <a:ext cx="4038600" cy="4777740"/>
          </a:xfrm>
        </p:spPr>
        <p:txBody>
          <a:bodyPr>
            <a:normAutofit fontScale="92500"/>
          </a:bodyPr>
          <a:lstStyle/>
          <a:p>
            <a:r>
              <a:rPr lang="en-US" sz="2400" dirty="0"/>
              <a:t>Scenarios that introduce fundamental, long-lasting changes to the rules or performance expectations of a target domain</a:t>
            </a:r>
          </a:p>
          <a:p>
            <a:endParaRPr lang="en-US" sz="2400" dirty="0"/>
          </a:p>
          <a:p>
            <a:r>
              <a:rPr lang="en-US" sz="2400" dirty="0"/>
              <a:t>Support anticipatory thinking</a:t>
            </a:r>
          </a:p>
          <a:p>
            <a:endParaRPr lang="en-US" sz="2400" dirty="0"/>
          </a:p>
          <a:p>
            <a:r>
              <a:rPr lang="en-US" sz="2400" dirty="0"/>
              <a:t>Examples:</a:t>
            </a:r>
          </a:p>
          <a:p>
            <a:pPr lvl="1"/>
            <a:r>
              <a:rPr lang="en-US" sz="2000" dirty="0"/>
              <a:t>AlphaGo vs. Lee Sedol: </a:t>
            </a:r>
            <a:br>
              <a:rPr lang="en-US" sz="2000" dirty="0"/>
            </a:br>
            <a:r>
              <a:rPr lang="en-US" sz="2000" dirty="0"/>
              <a:t>Game 2, Move 37</a:t>
            </a:r>
          </a:p>
          <a:p>
            <a:pPr lvl="1"/>
            <a:r>
              <a:rPr lang="en-US" sz="2000" dirty="0"/>
              <a:t>Millennium Challenge 2002 wargaming exercise</a:t>
            </a:r>
          </a:p>
        </p:txBody>
      </p:sp>
      <p:pic>
        <p:nvPicPr>
          <p:cNvPr id="6" name="Content Placeholder 5">
            <a:extLst>
              <a:ext uri="{FF2B5EF4-FFF2-40B4-BE49-F238E27FC236}">
                <a16:creationId xmlns:a16="http://schemas.microsoft.com/office/drawing/2014/main" id="{BCF8FB21-D2C6-44C3-A7D2-BB8090BEB9CB}"/>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648200" y="1843881"/>
            <a:ext cx="4038600" cy="4038600"/>
          </a:xfr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24093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B4077-12B4-4788-BBFF-6B02A3452F1A}"/>
              </a:ext>
            </a:extLst>
          </p:cNvPr>
          <p:cNvSpPr>
            <a:spLocks noGrp="1"/>
          </p:cNvSpPr>
          <p:nvPr>
            <p:ph type="title"/>
          </p:nvPr>
        </p:nvSpPr>
        <p:spPr/>
        <p:txBody>
          <a:bodyPr/>
          <a:lstStyle/>
          <a:p>
            <a:r>
              <a:rPr lang="en-US" dirty="0"/>
              <a:t>Big-C in Automated Scenario Generation</a:t>
            </a:r>
          </a:p>
        </p:txBody>
      </p:sp>
      <p:sp>
        <p:nvSpPr>
          <p:cNvPr id="3" name="Content Placeholder 2">
            <a:extLst>
              <a:ext uri="{FF2B5EF4-FFF2-40B4-BE49-F238E27FC236}">
                <a16:creationId xmlns:a16="http://schemas.microsoft.com/office/drawing/2014/main" id="{ACFD2367-C716-4068-8E0A-C9D55A52BD3C}"/>
              </a:ext>
            </a:extLst>
          </p:cNvPr>
          <p:cNvSpPr>
            <a:spLocks noGrp="1"/>
          </p:cNvSpPr>
          <p:nvPr>
            <p:ph idx="1"/>
          </p:nvPr>
        </p:nvSpPr>
        <p:spPr>
          <a:xfrm>
            <a:off x="457200" y="1984965"/>
            <a:ext cx="8229600" cy="4503288"/>
          </a:xfrm>
        </p:spPr>
        <p:txBody>
          <a:bodyPr>
            <a:normAutofit/>
          </a:bodyPr>
          <a:lstStyle/>
          <a:p>
            <a:r>
              <a:rPr lang="en-US" sz="2400" dirty="0"/>
              <a:t>Computational requirements:</a:t>
            </a:r>
          </a:p>
          <a:p>
            <a:pPr lvl="1"/>
            <a:r>
              <a:rPr lang="en-US" sz="2000" dirty="0"/>
              <a:t>Broad freedom to explore space of possible scenarios</a:t>
            </a:r>
          </a:p>
          <a:p>
            <a:pPr lvl="1"/>
            <a:r>
              <a:rPr lang="en-US" sz="2000" dirty="0"/>
              <a:t>Direct access to high-fidelity simulation to produce emergent behavior</a:t>
            </a:r>
          </a:p>
          <a:p>
            <a:pPr lvl="1"/>
            <a:r>
              <a:rPr lang="en-US" sz="2000" dirty="0"/>
              <a:t>Mechanism for automated evaluation of scenario quality</a:t>
            </a:r>
          </a:p>
          <a:p>
            <a:pPr marL="0" indent="0">
              <a:buNone/>
            </a:pPr>
            <a:endParaRPr lang="en-US" sz="2400" dirty="0"/>
          </a:p>
          <a:p>
            <a:r>
              <a:rPr lang="en-US" sz="2400" dirty="0"/>
              <a:t>Contrasts with ML approaches designed to mimic expert human performance</a:t>
            </a:r>
          </a:p>
          <a:p>
            <a:endParaRPr lang="en-US" sz="2400" dirty="0"/>
          </a:p>
          <a:p>
            <a:r>
              <a:rPr lang="en-US" sz="2400" dirty="0"/>
              <a:t>Only selects innovative scenarios if they are more effective than competing options according to optimization process</a:t>
            </a:r>
          </a:p>
        </p:txBody>
      </p:sp>
    </p:spTree>
    <p:extLst>
      <p:ext uri="{BB962C8B-B14F-4D97-AF65-F5344CB8AC3E}">
        <p14:creationId xmlns:p14="http://schemas.microsoft.com/office/powerpoint/2010/main" val="3391207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B4077-12B4-4788-BBFF-6B02A3452F1A}"/>
              </a:ext>
            </a:extLst>
          </p:cNvPr>
          <p:cNvSpPr>
            <a:spLocks noGrp="1"/>
          </p:cNvSpPr>
          <p:nvPr>
            <p:ph type="title"/>
          </p:nvPr>
        </p:nvSpPr>
        <p:spPr/>
        <p:txBody>
          <a:bodyPr/>
          <a:lstStyle/>
          <a:p>
            <a:r>
              <a:rPr lang="en-US" dirty="0"/>
              <a:t>Pro-C in Automated Scenario Generation</a:t>
            </a:r>
          </a:p>
        </p:txBody>
      </p:sp>
      <p:sp>
        <p:nvSpPr>
          <p:cNvPr id="3" name="Content Placeholder 2">
            <a:extLst>
              <a:ext uri="{FF2B5EF4-FFF2-40B4-BE49-F238E27FC236}">
                <a16:creationId xmlns:a16="http://schemas.microsoft.com/office/drawing/2014/main" id="{ACFD2367-C716-4068-8E0A-C9D55A52BD3C}"/>
              </a:ext>
            </a:extLst>
          </p:cNvPr>
          <p:cNvSpPr>
            <a:spLocks noGrp="1"/>
          </p:cNvSpPr>
          <p:nvPr>
            <p:ph sz="half" idx="1"/>
          </p:nvPr>
        </p:nvSpPr>
        <p:spPr/>
        <p:txBody>
          <a:bodyPr anchor="ctr">
            <a:normAutofit/>
          </a:bodyPr>
          <a:lstStyle/>
          <a:p>
            <a:r>
              <a:rPr lang="en-US" sz="2200" dirty="0"/>
              <a:t>Scenarios meet requirements for value and distinctiveness held by domain expert</a:t>
            </a:r>
          </a:p>
          <a:p>
            <a:endParaRPr lang="en-US" sz="2200" dirty="0"/>
          </a:p>
          <a:p>
            <a:r>
              <a:rPr lang="en-US" sz="2200" dirty="0"/>
              <a:t>Offer value to commanders, instructors, and advanced trainees</a:t>
            </a:r>
          </a:p>
          <a:p>
            <a:endParaRPr lang="en-US" sz="2200" dirty="0"/>
          </a:p>
          <a:p>
            <a:r>
              <a:rPr lang="en-US" sz="2200" dirty="0"/>
              <a:t>Pro-C is a target level for </a:t>
            </a:r>
            <a:r>
              <a:rPr lang="en-US" sz="2200" cap="small" dirty="0" err="1"/>
              <a:t>DeepGen</a:t>
            </a:r>
            <a:endParaRPr lang="en-US" sz="2200" cap="small" dirty="0"/>
          </a:p>
        </p:txBody>
      </p:sp>
      <p:pic>
        <p:nvPicPr>
          <p:cNvPr id="6" name="Content Placeholder 5">
            <a:extLst>
              <a:ext uri="{FF2B5EF4-FFF2-40B4-BE49-F238E27FC236}">
                <a16:creationId xmlns:a16="http://schemas.microsoft.com/office/drawing/2014/main" id="{2AE637A6-9FC6-4DEC-8D3D-6AF0E9E56595}"/>
              </a:ext>
            </a:extLst>
          </p:cNvPr>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4899660" y="1600200"/>
            <a:ext cx="3939540" cy="4244499"/>
          </a:xfr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38103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15DDBF-6AFE-4956-9F3B-4488098D3853}"/>
              </a:ext>
            </a:extLst>
          </p:cNvPr>
          <p:cNvSpPr>
            <a:spLocks noGrp="1"/>
          </p:cNvSpPr>
          <p:nvPr>
            <p:ph type="title"/>
          </p:nvPr>
        </p:nvSpPr>
        <p:spPr/>
        <p:txBody>
          <a:bodyPr/>
          <a:lstStyle/>
          <a:p>
            <a:r>
              <a:rPr lang="en-US" dirty="0"/>
              <a:t>Pro-C in Automated Scenario Generation</a:t>
            </a:r>
          </a:p>
        </p:txBody>
      </p:sp>
      <p:sp>
        <p:nvSpPr>
          <p:cNvPr id="6" name="Content Placeholder 5">
            <a:extLst>
              <a:ext uri="{FF2B5EF4-FFF2-40B4-BE49-F238E27FC236}">
                <a16:creationId xmlns:a16="http://schemas.microsoft.com/office/drawing/2014/main" id="{E45B9080-381E-4313-BE74-FBA504CC452B}"/>
              </a:ext>
            </a:extLst>
          </p:cNvPr>
          <p:cNvSpPr>
            <a:spLocks noGrp="1"/>
          </p:cNvSpPr>
          <p:nvPr>
            <p:ph idx="1"/>
          </p:nvPr>
        </p:nvSpPr>
        <p:spPr/>
        <p:txBody>
          <a:bodyPr>
            <a:normAutofit fontScale="70000" lnSpcReduction="20000"/>
          </a:bodyPr>
          <a:lstStyle/>
          <a:p>
            <a:r>
              <a:rPr lang="en-US" dirty="0"/>
              <a:t>Computational requirements:</a:t>
            </a:r>
          </a:p>
          <a:p>
            <a:pPr lvl="1"/>
            <a:r>
              <a:rPr lang="en-US" dirty="0"/>
              <a:t>Expansive scenario adaptation library that addresses a broad range of pedagogically relevant aspects of a scenario </a:t>
            </a:r>
          </a:p>
          <a:p>
            <a:pPr lvl="1"/>
            <a:r>
              <a:rPr lang="en-US" dirty="0"/>
              <a:t>Augment both initial configuration and run-time events in scenario</a:t>
            </a:r>
          </a:p>
          <a:p>
            <a:pPr marL="457200" lvl="1" indent="0">
              <a:buNone/>
            </a:pPr>
            <a:endParaRPr lang="en-US" dirty="0">
              <a:solidFill>
                <a:srgbClr val="FF0000"/>
              </a:solidFill>
            </a:endParaRPr>
          </a:p>
          <a:p>
            <a:r>
              <a:rPr lang="en-US" dirty="0"/>
              <a:t>Scenario adaptation library can be designed to ensure that generated scenarios are realistic, useful, and qualitatively different. </a:t>
            </a:r>
          </a:p>
          <a:p>
            <a:endParaRPr lang="en-US" dirty="0"/>
          </a:p>
          <a:p>
            <a:r>
              <a:rPr lang="en-US" dirty="0"/>
              <a:t>Introduce experiential novelty without requiring complex orchestration of simulation entities and/or events</a:t>
            </a:r>
          </a:p>
          <a:p>
            <a:pPr lvl="1"/>
            <a:r>
              <a:rPr lang="en-US" dirty="0"/>
              <a:t>Modify assigned objective for the forward observer in CFF scenario</a:t>
            </a:r>
          </a:p>
          <a:p>
            <a:pPr lvl="1"/>
            <a:r>
              <a:rPr lang="en-US" dirty="0"/>
              <a:t>Introduce a target of opportunity</a:t>
            </a:r>
          </a:p>
        </p:txBody>
      </p:sp>
    </p:spTree>
    <p:extLst>
      <p:ext uri="{BB962C8B-B14F-4D97-AF65-F5344CB8AC3E}">
        <p14:creationId xmlns:p14="http://schemas.microsoft.com/office/powerpoint/2010/main" val="2872780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B4077-12B4-4788-BBFF-6B02A3452F1A}"/>
              </a:ext>
            </a:extLst>
          </p:cNvPr>
          <p:cNvSpPr>
            <a:spLocks noGrp="1"/>
          </p:cNvSpPr>
          <p:nvPr>
            <p:ph type="title"/>
          </p:nvPr>
        </p:nvSpPr>
        <p:spPr/>
        <p:txBody>
          <a:bodyPr/>
          <a:lstStyle/>
          <a:p>
            <a:r>
              <a:rPr lang="en-US" dirty="0"/>
              <a:t>Little-C in Automated Scenario Generation</a:t>
            </a:r>
          </a:p>
        </p:txBody>
      </p:sp>
      <p:sp>
        <p:nvSpPr>
          <p:cNvPr id="3" name="Content Placeholder 2">
            <a:extLst>
              <a:ext uri="{FF2B5EF4-FFF2-40B4-BE49-F238E27FC236}">
                <a16:creationId xmlns:a16="http://schemas.microsoft.com/office/drawing/2014/main" id="{ACFD2367-C716-4068-8E0A-C9D55A52BD3C}"/>
              </a:ext>
            </a:extLst>
          </p:cNvPr>
          <p:cNvSpPr>
            <a:spLocks noGrp="1"/>
          </p:cNvSpPr>
          <p:nvPr>
            <p:ph sz="half" idx="1"/>
          </p:nvPr>
        </p:nvSpPr>
        <p:spPr/>
        <p:txBody>
          <a:bodyPr>
            <a:normAutofit fontScale="85000" lnSpcReduction="20000"/>
          </a:bodyPr>
          <a:lstStyle/>
          <a:p>
            <a:r>
              <a:rPr lang="en-US" dirty="0"/>
              <a:t>Generate scenarios to support acquisition of basic proficiency </a:t>
            </a:r>
          </a:p>
          <a:p>
            <a:pPr lvl="1"/>
            <a:r>
              <a:rPr lang="en-US" dirty="0"/>
              <a:t>Move units to different locations</a:t>
            </a:r>
          </a:p>
          <a:p>
            <a:pPr lvl="1"/>
            <a:r>
              <a:rPr lang="en-US" dirty="0"/>
              <a:t>Change weather</a:t>
            </a:r>
          </a:p>
          <a:p>
            <a:endParaRPr lang="en-US" dirty="0"/>
          </a:p>
          <a:p>
            <a:r>
              <a:rPr lang="en-US" dirty="0"/>
              <a:t>Facilitate drill &amp; practice while addressing concern about memorization in </a:t>
            </a:r>
            <a:r>
              <a:rPr lang="en-US" dirty="0" err="1"/>
              <a:t>replayable</a:t>
            </a:r>
            <a:r>
              <a:rPr lang="en-US" dirty="0"/>
              <a:t> scenarios </a:t>
            </a:r>
          </a:p>
          <a:p>
            <a:endParaRPr lang="en-US" dirty="0"/>
          </a:p>
          <a:p>
            <a:r>
              <a:rPr lang="en-US" dirty="0"/>
              <a:t>Little-C is also a target level for </a:t>
            </a:r>
            <a:r>
              <a:rPr lang="en-US" cap="small" dirty="0" err="1"/>
              <a:t>DeepGen</a:t>
            </a:r>
            <a:endParaRPr lang="en-US" cap="small" dirty="0"/>
          </a:p>
          <a:p>
            <a:endParaRPr lang="en-US" dirty="0"/>
          </a:p>
        </p:txBody>
      </p:sp>
      <p:sp>
        <p:nvSpPr>
          <p:cNvPr id="4" name="Content Placeholder 3">
            <a:extLst>
              <a:ext uri="{FF2B5EF4-FFF2-40B4-BE49-F238E27FC236}">
                <a16:creationId xmlns:a16="http://schemas.microsoft.com/office/drawing/2014/main" id="{10C5A8FC-1F23-450B-8BAE-8C8B9D639322}"/>
              </a:ext>
            </a:extLst>
          </p:cNvPr>
          <p:cNvSpPr>
            <a:spLocks noGrp="1"/>
          </p:cNvSpPr>
          <p:nvPr>
            <p:ph sz="half" idx="2"/>
          </p:nvPr>
        </p:nvSpPr>
        <p:spPr/>
        <p:txBody>
          <a:bodyPr>
            <a:normAutofit fontScale="85000" lnSpcReduction="20000"/>
          </a:bodyPr>
          <a:lstStyle/>
          <a:p>
            <a:endParaRPr lang="en-US"/>
          </a:p>
        </p:txBody>
      </p:sp>
      <p:pic>
        <p:nvPicPr>
          <p:cNvPr id="5" name="Content Placeholder 4" descr="DSC_0304.NEF">
            <a:extLst>
              <a:ext uri="{FF2B5EF4-FFF2-40B4-BE49-F238E27FC236}">
                <a16:creationId xmlns:a16="http://schemas.microsoft.com/office/drawing/2014/main" id="{8D191930-464C-467F-B4FA-EC4F73CD8786}"/>
              </a:ext>
            </a:extLst>
          </p:cNvPr>
          <p:cNvPicPr>
            <a:picLocks noGrp="1"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632960" y="1600199"/>
            <a:ext cx="4038600" cy="452596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7473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B4077-12B4-4788-BBFF-6B02A3452F1A}"/>
              </a:ext>
            </a:extLst>
          </p:cNvPr>
          <p:cNvSpPr>
            <a:spLocks noGrp="1"/>
          </p:cNvSpPr>
          <p:nvPr>
            <p:ph type="title"/>
          </p:nvPr>
        </p:nvSpPr>
        <p:spPr/>
        <p:txBody>
          <a:bodyPr/>
          <a:lstStyle/>
          <a:p>
            <a:r>
              <a:rPr lang="en-US" dirty="0"/>
              <a:t>Mini-C in Automated Scenario Generation</a:t>
            </a:r>
          </a:p>
        </p:txBody>
      </p:sp>
      <p:sp>
        <p:nvSpPr>
          <p:cNvPr id="3" name="Content Placeholder 2">
            <a:extLst>
              <a:ext uri="{FF2B5EF4-FFF2-40B4-BE49-F238E27FC236}">
                <a16:creationId xmlns:a16="http://schemas.microsoft.com/office/drawing/2014/main" id="{ACFD2367-C716-4068-8E0A-C9D55A52BD3C}"/>
              </a:ext>
            </a:extLst>
          </p:cNvPr>
          <p:cNvSpPr>
            <a:spLocks noGrp="1"/>
          </p:cNvSpPr>
          <p:nvPr>
            <p:ph idx="1"/>
          </p:nvPr>
        </p:nvSpPr>
        <p:spPr/>
        <p:txBody>
          <a:bodyPr>
            <a:normAutofit fontScale="77500" lnSpcReduction="20000"/>
          </a:bodyPr>
          <a:lstStyle/>
          <a:p>
            <a:r>
              <a:rPr lang="en-US" dirty="0"/>
              <a:t>Novelty that is perceived by novice learners as they begin to learn a new domain</a:t>
            </a:r>
          </a:p>
          <a:p>
            <a:pPr marL="0" indent="0">
              <a:buNone/>
            </a:pPr>
            <a:endParaRPr lang="en-US" dirty="0"/>
          </a:p>
          <a:p>
            <a:r>
              <a:rPr lang="en-US" dirty="0"/>
              <a:t>Generate “introductory” scenarios</a:t>
            </a:r>
          </a:p>
          <a:p>
            <a:pPr lvl="1"/>
            <a:r>
              <a:rPr lang="en-US" dirty="0"/>
              <a:t>Scaffold performance through prompts and cues</a:t>
            </a:r>
          </a:p>
          <a:p>
            <a:pPr lvl="1"/>
            <a:r>
              <a:rPr lang="en-US" dirty="0"/>
              <a:t>Provide immediate feedback within simulation</a:t>
            </a:r>
          </a:p>
          <a:p>
            <a:pPr lvl="1"/>
            <a:endParaRPr lang="en-US" dirty="0"/>
          </a:p>
          <a:p>
            <a:r>
              <a:rPr lang="en-US" dirty="0"/>
              <a:t>Maintain low complexity of mission and scenario events</a:t>
            </a:r>
          </a:p>
          <a:p>
            <a:endParaRPr lang="en-US" dirty="0"/>
          </a:p>
          <a:p>
            <a:r>
              <a:rPr lang="en-US" dirty="0"/>
              <a:t>Scaffolding features are included in </a:t>
            </a:r>
            <a:r>
              <a:rPr lang="en-US" cap="small" dirty="0" err="1"/>
              <a:t>DeepGen</a:t>
            </a:r>
            <a:r>
              <a:rPr lang="en-US" dirty="0"/>
              <a:t> Scenario Adaptation Library</a:t>
            </a:r>
          </a:p>
        </p:txBody>
      </p:sp>
    </p:spTree>
    <p:extLst>
      <p:ext uri="{BB962C8B-B14F-4D97-AF65-F5344CB8AC3E}">
        <p14:creationId xmlns:p14="http://schemas.microsoft.com/office/powerpoint/2010/main" val="2835524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624C7-EB01-3646-A5FE-9FFF94AC18DE}"/>
              </a:ext>
            </a:extLst>
          </p:cNvPr>
          <p:cNvSpPr>
            <a:spLocks noGrp="1"/>
          </p:cNvSpPr>
          <p:nvPr>
            <p:ph type="title"/>
          </p:nvPr>
        </p:nvSpPr>
        <p:spPr/>
        <p:txBody>
          <a:bodyPr/>
          <a:lstStyle/>
          <a:p>
            <a:r>
              <a:rPr lang="en-US" cap="small" dirty="0" err="1"/>
              <a:t>DeepGen</a:t>
            </a:r>
            <a:r>
              <a:rPr lang="en-US" dirty="0"/>
              <a:t> Scenario Generation Framework</a:t>
            </a:r>
          </a:p>
        </p:txBody>
      </p:sp>
      <p:pic>
        <p:nvPicPr>
          <p:cNvPr id="5" name="Picture 4">
            <a:extLst>
              <a:ext uri="{FF2B5EF4-FFF2-40B4-BE49-F238E27FC236}">
                <a16:creationId xmlns:a16="http://schemas.microsoft.com/office/drawing/2014/main" id="{6290961F-E83B-0E4F-B79D-5A06D836958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578"/>
          <a:stretch/>
        </p:blipFill>
        <p:spPr>
          <a:xfrm>
            <a:off x="281354" y="2268454"/>
            <a:ext cx="8862646" cy="3386165"/>
          </a:xfrm>
          <a:prstGeom prst="rect">
            <a:avLst/>
          </a:prstGeom>
        </p:spPr>
      </p:pic>
    </p:spTree>
    <p:extLst>
      <p:ext uri="{BB962C8B-B14F-4D97-AF65-F5344CB8AC3E}">
        <p14:creationId xmlns:p14="http://schemas.microsoft.com/office/powerpoint/2010/main" val="1947610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378D8-42AE-4CC2-A959-A1E747CCDE51}"/>
              </a:ext>
            </a:extLst>
          </p:cNvPr>
          <p:cNvSpPr>
            <a:spLocks noGrp="1"/>
          </p:cNvSpPr>
          <p:nvPr>
            <p:ph type="title"/>
          </p:nvPr>
        </p:nvSpPr>
        <p:spPr/>
        <p:txBody>
          <a:bodyPr/>
          <a:lstStyle/>
          <a:p>
            <a:r>
              <a:rPr lang="en-US" dirty="0"/>
              <a:t>Demo Video</a:t>
            </a:r>
          </a:p>
        </p:txBody>
      </p:sp>
    </p:spTree>
    <p:extLst>
      <p:ext uri="{BB962C8B-B14F-4D97-AF65-F5344CB8AC3E}">
        <p14:creationId xmlns:p14="http://schemas.microsoft.com/office/powerpoint/2010/main" val="3364529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EB9E8-515E-45D7-9FF7-791D7F19009D}"/>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FC317A3F-4A1B-4B8F-A4E9-3AD6D5102625}"/>
              </a:ext>
            </a:extLst>
          </p:cNvPr>
          <p:cNvSpPr>
            <a:spLocks noGrp="1"/>
          </p:cNvSpPr>
          <p:nvPr>
            <p:ph idx="1"/>
          </p:nvPr>
        </p:nvSpPr>
        <p:spPr/>
        <p:txBody>
          <a:bodyPr/>
          <a:lstStyle/>
          <a:p>
            <a:pPr>
              <a:spcAft>
                <a:spcPts val="1800"/>
              </a:spcAft>
            </a:pPr>
            <a:r>
              <a:rPr lang="en-US" cap="small" dirty="0" err="1"/>
              <a:t>DeepGen</a:t>
            </a:r>
            <a:r>
              <a:rPr lang="en-US" dirty="0"/>
              <a:t> Scenario Generation Framework</a:t>
            </a:r>
          </a:p>
          <a:p>
            <a:pPr>
              <a:spcAft>
                <a:spcPts val="1800"/>
              </a:spcAft>
            </a:pPr>
            <a:r>
              <a:rPr lang="en-US" dirty="0"/>
              <a:t>Four C Model of Creativity</a:t>
            </a:r>
          </a:p>
          <a:p>
            <a:pPr>
              <a:spcAft>
                <a:spcPts val="1800"/>
              </a:spcAft>
            </a:pPr>
            <a:r>
              <a:rPr lang="en-US" dirty="0"/>
              <a:t>Four C-Based Novelty in Scenario Generation</a:t>
            </a:r>
          </a:p>
          <a:p>
            <a:pPr>
              <a:spcAft>
                <a:spcPts val="1800"/>
              </a:spcAft>
            </a:pPr>
            <a:r>
              <a:rPr lang="en-US" dirty="0">
                <a:solidFill>
                  <a:srgbClr val="FF0000"/>
                </a:solidFill>
              </a:rPr>
              <a:t>Conclusions and Future Work</a:t>
            </a:r>
          </a:p>
        </p:txBody>
      </p:sp>
    </p:spTree>
    <p:extLst>
      <p:ext uri="{BB962C8B-B14F-4D97-AF65-F5344CB8AC3E}">
        <p14:creationId xmlns:p14="http://schemas.microsoft.com/office/powerpoint/2010/main" val="20817458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nchor="ctr">
            <a:noAutofit/>
          </a:bodyPr>
          <a:lstStyle/>
          <a:p>
            <a:pPr>
              <a:spcBef>
                <a:spcPts val="1848"/>
              </a:spcBef>
            </a:pPr>
            <a:r>
              <a:rPr lang="en-US" sz="2400" dirty="0"/>
              <a:t>Automated scenario generation has significant promise for meeting the objectives of simulation-based training</a:t>
            </a:r>
          </a:p>
          <a:p>
            <a:pPr>
              <a:spcBef>
                <a:spcPts val="1848"/>
              </a:spcBef>
            </a:pPr>
            <a:r>
              <a:rPr lang="en-US" sz="2400" dirty="0"/>
              <a:t>We are investigating deep RL-based scenario generation for Call for Fire training in the VBS3 simulation environment</a:t>
            </a:r>
          </a:p>
          <a:p>
            <a:pPr>
              <a:spcBef>
                <a:spcPts val="1848"/>
              </a:spcBef>
            </a:pPr>
            <a:r>
              <a:rPr lang="en-US" sz="2400" dirty="0"/>
              <a:t>The Four C Model of Creativity provides a useful framework for conceptualizing novelty in automated scenario generation</a:t>
            </a:r>
          </a:p>
          <a:p>
            <a:pPr>
              <a:spcBef>
                <a:spcPts val="1848"/>
              </a:spcBef>
            </a:pPr>
            <a:r>
              <a:rPr lang="en-US" sz="2400" dirty="0"/>
              <a:t>Each level of Four C-based novelty suggests different standards and computational requirements for automated scenario generation  </a:t>
            </a:r>
          </a:p>
        </p:txBody>
      </p:sp>
    </p:spTree>
    <p:extLst>
      <p:ext uri="{BB962C8B-B14F-4D97-AF65-F5344CB8AC3E}">
        <p14:creationId xmlns:p14="http://schemas.microsoft.com/office/powerpoint/2010/main" val="2649979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Work</a:t>
            </a:r>
          </a:p>
        </p:txBody>
      </p:sp>
      <p:sp>
        <p:nvSpPr>
          <p:cNvPr id="3" name="Content Placeholder 2"/>
          <p:cNvSpPr>
            <a:spLocks noGrp="1"/>
          </p:cNvSpPr>
          <p:nvPr>
            <p:ph idx="1"/>
          </p:nvPr>
        </p:nvSpPr>
        <p:spPr/>
        <p:txBody>
          <a:bodyPr anchor="t">
            <a:noAutofit/>
          </a:bodyPr>
          <a:lstStyle/>
          <a:p>
            <a:pPr>
              <a:spcBef>
                <a:spcPts val="1848"/>
              </a:spcBef>
            </a:pPr>
            <a:r>
              <a:rPr lang="en-US" sz="2800" dirty="0"/>
              <a:t>Investigate how instructors and learners interact with </a:t>
            </a:r>
            <a:r>
              <a:rPr lang="en-US" sz="2800" cap="small" dirty="0" err="1"/>
              <a:t>DeepGen</a:t>
            </a:r>
            <a:r>
              <a:rPr lang="en-US" sz="2800" dirty="0"/>
              <a:t> tools and scenarios</a:t>
            </a:r>
          </a:p>
          <a:p>
            <a:pPr>
              <a:spcBef>
                <a:spcPts val="1848"/>
              </a:spcBef>
            </a:pPr>
            <a:r>
              <a:rPr lang="en-US" sz="2800" dirty="0"/>
              <a:t>Train deep RL scenario generation models with data from humans rather than simulated students</a:t>
            </a:r>
          </a:p>
          <a:p>
            <a:pPr>
              <a:spcBef>
                <a:spcPts val="1848"/>
              </a:spcBef>
            </a:pPr>
            <a:r>
              <a:rPr lang="en-US" sz="2800" dirty="0"/>
              <a:t>Investigate generalizability of </a:t>
            </a:r>
            <a:r>
              <a:rPr lang="en-US" sz="2800" cap="small" dirty="0" err="1"/>
              <a:t>DeepGen</a:t>
            </a:r>
            <a:r>
              <a:rPr lang="en-US" sz="2800" dirty="0"/>
              <a:t> framework to additional training domains beyond CFF</a:t>
            </a:r>
          </a:p>
          <a:p>
            <a:pPr>
              <a:spcBef>
                <a:spcPts val="1848"/>
              </a:spcBef>
            </a:pPr>
            <a:r>
              <a:rPr lang="en-US" sz="2800" dirty="0"/>
              <a:t>Explore integration of deep RL-based scenario generation in GIFT</a:t>
            </a:r>
          </a:p>
        </p:txBody>
      </p:sp>
    </p:spTree>
    <p:extLst>
      <p:ext uri="{BB962C8B-B14F-4D97-AF65-F5344CB8AC3E}">
        <p14:creationId xmlns:p14="http://schemas.microsoft.com/office/powerpoint/2010/main" val="2424427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FFE044-4CE8-1F4D-B123-E7417F94E638}"/>
              </a:ext>
            </a:extLst>
          </p:cNvPr>
          <p:cNvSpPr>
            <a:spLocks noGrp="1"/>
          </p:cNvSpPr>
          <p:nvPr>
            <p:ph type="body" sz="quarter" idx="13"/>
          </p:nvPr>
        </p:nvSpPr>
        <p:spPr>
          <a:xfrm>
            <a:off x="387409" y="2155993"/>
            <a:ext cx="8622890" cy="2546014"/>
          </a:xfrm>
        </p:spPr>
        <p:txBody>
          <a:bodyPr numCol="2"/>
          <a:lstStyle/>
          <a:p>
            <a:pPr>
              <a:spcBef>
                <a:spcPts val="400"/>
              </a:spcBef>
            </a:pPr>
            <a:r>
              <a:rPr lang="en-US" dirty="0"/>
              <a:t>Keith Brawner </a:t>
            </a:r>
            <a:r>
              <a:rPr lang="en-US" sz="1800" i="1" dirty="0"/>
              <a:t>(CCDC STTC)</a:t>
            </a:r>
            <a:endParaRPr lang="en-US" dirty="0"/>
          </a:p>
          <a:p>
            <a:pPr>
              <a:spcBef>
                <a:spcPts val="400"/>
              </a:spcBef>
            </a:pPr>
            <a:r>
              <a:rPr lang="en-US" dirty="0"/>
              <a:t>Matthew Lee </a:t>
            </a:r>
            <a:r>
              <a:rPr lang="en-US" sz="1800" dirty="0"/>
              <a:t>(</a:t>
            </a:r>
            <a:r>
              <a:rPr lang="en-US" sz="1800" i="1" dirty="0"/>
              <a:t>IAI</a:t>
            </a:r>
            <a:r>
              <a:rPr lang="en-US" sz="1800" dirty="0"/>
              <a:t>)</a:t>
            </a:r>
          </a:p>
          <a:p>
            <a:pPr>
              <a:spcBef>
                <a:spcPts val="400"/>
              </a:spcBef>
            </a:pPr>
            <a:r>
              <a:rPr lang="en-US" dirty="0" err="1"/>
              <a:t>Wookhee</a:t>
            </a:r>
            <a:r>
              <a:rPr lang="en-US" dirty="0"/>
              <a:t> Min </a:t>
            </a:r>
            <a:r>
              <a:rPr lang="en-US" sz="1800" dirty="0"/>
              <a:t>(</a:t>
            </a:r>
            <a:r>
              <a:rPr lang="en-US" sz="1800" i="1" dirty="0"/>
              <a:t>Comp. Science</a:t>
            </a:r>
            <a:r>
              <a:rPr lang="en-US" sz="1800" dirty="0"/>
              <a:t>)</a:t>
            </a:r>
          </a:p>
          <a:p>
            <a:pPr>
              <a:spcBef>
                <a:spcPts val="400"/>
              </a:spcBef>
            </a:pPr>
            <a:endParaRPr lang="en-US" dirty="0"/>
          </a:p>
          <a:p>
            <a:pPr>
              <a:spcBef>
                <a:spcPts val="400"/>
              </a:spcBef>
            </a:pPr>
            <a:endParaRPr lang="en-US" dirty="0"/>
          </a:p>
          <a:p>
            <a:pPr>
              <a:spcBef>
                <a:spcPts val="400"/>
              </a:spcBef>
            </a:pPr>
            <a:endParaRPr lang="en-US" dirty="0"/>
          </a:p>
          <a:p>
            <a:pPr>
              <a:spcBef>
                <a:spcPts val="400"/>
              </a:spcBef>
            </a:pPr>
            <a:endParaRPr lang="en-US" dirty="0"/>
          </a:p>
          <a:p>
            <a:pPr>
              <a:spcBef>
                <a:spcPts val="400"/>
              </a:spcBef>
            </a:pPr>
            <a:endParaRPr lang="en-US" dirty="0"/>
          </a:p>
          <a:p>
            <a:pPr>
              <a:spcBef>
                <a:spcPts val="400"/>
              </a:spcBef>
            </a:pPr>
            <a:r>
              <a:rPr lang="en-US" dirty="0"/>
              <a:t>Yonatan </a:t>
            </a:r>
            <a:r>
              <a:rPr lang="en-US" dirty="0" err="1"/>
              <a:t>Vaknin</a:t>
            </a:r>
            <a:r>
              <a:rPr lang="en-US" dirty="0"/>
              <a:t> </a:t>
            </a:r>
            <a:r>
              <a:rPr lang="en-US" sz="1800" dirty="0"/>
              <a:t>(</a:t>
            </a:r>
            <a:r>
              <a:rPr lang="en-US" sz="1800" i="1" dirty="0"/>
              <a:t>IAI</a:t>
            </a:r>
            <a:r>
              <a:rPr lang="en-US" sz="1800" dirty="0"/>
              <a:t>)</a:t>
            </a:r>
          </a:p>
          <a:p>
            <a:pPr>
              <a:spcBef>
                <a:spcPts val="400"/>
              </a:spcBef>
            </a:pPr>
            <a:r>
              <a:rPr lang="en-US" dirty="0" err="1"/>
              <a:t>Pengcheng</a:t>
            </a:r>
            <a:r>
              <a:rPr lang="en-US" dirty="0"/>
              <a:t> Wang </a:t>
            </a:r>
            <a:r>
              <a:rPr lang="en-US" sz="1800" i="1" dirty="0"/>
              <a:t>(Comp. Science)</a:t>
            </a:r>
          </a:p>
          <a:p>
            <a:pPr marL="0" indent="0">
              <a:spcBef>
                <a:spcPts val="400"/>
              </a:spcBef>
              <a:buNone/>
            </a:pPr>
            <a:endParaRPr lang="en-US" sz="2000" dirty="0">
              <a:solidFill>
                <a:schemeClr val="accent1">
                  <a:lumMod val="50000"/>
                  <a:lumOff val="50000"/>
                </a:schemeClr>
              </a:solidFill>
            </a:endParaRPr>
          </a:p>
          <a:p>
            <a:pPr>
              <a:spcBef>
                <a:spcPts val="400"/>
              </a:spcBef>
            </a:pPr>
            <a:endParaRPr lang="en-US" dirty="0">
              <a:solidFill>
                <a:schemeClr val="accent1">
                  <a:lumMod val="50000"/>
                  <a:lumOff val="50000"/>
                </a:schemeClr>
              </a:solidFill>
            </a:endParaRPr>
          </a:p>
          <a:p>
            <a:pPr>
              <a:spcBef>
                <a:spcPts val="400"/>
              </a:spcBef>
            </a:pPr>
            <a:endParaRPr lang="en-US" dirty="0">
              <a:solidFill>
                <a:schemeClr val="accent1">
                  <a:lumMod val="50000"/>
                  <a:lumOff val="50000"/>
                </a:schemeClr>
              </a:solidFill>
            </a:endParaRPr>
          </a:p>
          <a:p>
            <a:pPr>
              <a:spcBef>
                <a:spcPts val="400"/>
              </a:spcBef>
            </a:pPr>
            <a:endParaRPr lang="en-US" dirty="0">
              <a:solidFill>
                <a:schemeClr val="accent1">
                  <a:lumMod val="50000"/>
                  <a:lumOff val="50000"/>
                </a:schemeClr>
              </a:solidFill>
            </a:endParaRPr>
          </a:p>
          <a:p>
            <a:pPr marL="0" indent="0">
              <a:spcBef>
                <a:spcPts val="400"/>
              </a:spcBef>
              <a:buNone/>
            </a:pPr>
            <a:endParaRPr lang="en-US" dirty="0">
              <a:solidFill>
                <a:schemeClr val="accent1">
                  <a:lumMod val="50000"/>
                  <a:lumOff val="50000"/>
                </a:schemeClr>
              </a:solidFill>
            </a:endParaRPr>
          </a:p>
        </p:txBody>
      </p:sp>
      <p:sp>
        <p:nvSpPr>
          <p:cNvPr id="5" name="Text Placeholder 4">
            <a:extLst>
              <a:ext uri="{FF2B5EF4-FFF2-40B4-BE49-F238E27FC236}">
                <a16:creationId xmlns:a16="http://schemas.microsoft.com/office/drawing/2014/main" id="{75126989-F2CC-1145-B0F0-97DAD62E5089}"/>
              </a:ext>
            </a:extLst>
          </p:cNvPr>
          <p:cNvSpPr>
            <a:spLocks noGrp="1"/>
          </p:cNvSpPr>
          <p:nvPr>
            <p:ph type="body" sz="quarter" idx="14"/>
          </p:nvPr>
        </p:nvSpPr>
        <p:spPr/>
        <p:txBody>
          <a:bodyPr/>
          <a:lstStyle/>
          <a:p>
            <a:r>
              <a:rPr lang="en-US" dirty="0"/>
              <a:t>ARL cooperative agreement </a:t>
            </a:r>
            <a:br>
              <a:rPr lang="en-US" dirty="0"/>
            </a:br>
            <a:r>
              <a:rPr lang="mr-IN" dirty="0"/>
              <a:t>W911NF-1</a:t>
            </a:r>
            <a:r>
              <a:rPr lang="en-US" dirty="0"/>
              <a:t>8-2-0020</a:t>
            </a:r>
          </a:p>
        </p:txBody>
      </p:sp>
      <p:sp>
        <p:nvSpPr>
          <p:cNvPr id="8" name="Text Placeholder 7">
            <a:extLst>
              <a:ext uri="{FF2B5EF4-FFF2-40B4-BE49-F238E27FC236}">
                <a16:creationId xmlns:a16="http://schemas.microsoft.com/office/drawing/2014/main" id="{DB53A272-A655-1144-8633-155CC1E14F45}"/>
              </a:ext>
            </a:extLst>
          </p:cNvPr>
          <p:cNvSpPr>
            <a:spLocks noGrp="1"/>
          </p:cNvSpPr>
          <p:nvPr>
            <p:ph type="body" sz="quarter" idx="15"/>
          </p:nvPr>
        </p:nvSpPr>
        <p:spPr/>
        <p:txBody>
          <a:bodyPr/>
          <a:lstStyle/>
          <a:p>
            <a:r>
              <a:rPr lang="en-US" dirty="0" err="1"/>
              <a:t>jprowe@ncsu.edu</a:t>
            </a:r>
            <a:endParaRPr lang="en-US" dirty="0"/>
          </a:p>
        </p:txBody>
      </p:sp>
      <p:sp>
        <p:nvSpPr>
          <p:cNvPr id="2" name="TextBox 1"/>
          <p:cNvSpPr txBox="1"/>
          <p:nvPr/>
        </p:nvSpPr>
        <p:spPr>
          <a:xfrm>
            <a:off x="4456412" y="7363473"/>
            <a:ext cx="914400" cy="914400"/>
          </a:xfrm>
          <a:prstGeom prst="rect">
            <a:avLst/>
          </a:prstGeom>
        </p:spPr>
        <p:txBody>
          <a:bodyPr vert="horz" wrap="none" lIns="91440" tIns="45720" rIns="91440" bIns="45720" rtlCol="0">
            <a:normAutofit/>
          </a:bodyPr>
          <a:lstStyle/>
          <a:p>
            <a:endParaRPr lang="en-US" b="1" dirty="0"/>
          </a:p>
        </p:txBody>
      </p:sp>
      <p:pic>
        <p:nvPicPr>
          <p:cNvPr id="6" name="Picture 5" descr="logoARL.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3531" y="5760809"/>
            <a:ext cx="1581948" cy="1011052"/>
          </a:xfrm>
          <a:prstGeom prst="rect">
            <a:avLst/>
          </a:prstGeom>
        </p:spPr>
      </p:pic>
      <p:sp>
        <p:nvSpPr>
          <p:cNvPr id="9" name="TextBox 8">
            <a:extLst>
              <a:ext uri="{FF2B5EF4-FFF2-40B4-BE49-F238E27FC236}">
                <a16:creationId xmlns:a16="http://schemas.microsoft.com/office/drawing/2014/main" id="{36C015BF-8FB8-614B-80F8-5D70F892C01E}"/>
              </a:ext>
            </a:extLst>
          </p:cNvPr>
          <p:cNvSpPr txBox="1"/>
          <p:nvPr/>
        </p:nvSpPr>
        <p:spPr>
          <a:xfrm>
            <a:off x="4287078" y="6367670"/>
            <a:ext cx="0" cy="0"/>
          </a:xfrm>
          <a:prstGeom prst="rect">
            <a:avLst/>
          </a:prstGeom>
        </p:spPr>
        <p:txBody>
          <a:bodyPr vert="horz" wrap="none" lIns="91440" tIns="45720" rIns="91440" bIns="45720" rtlCol="0">
            <a:normAutofit fontScale="25000" lnSpcReduction="20000"/>
          </a:bodyPr>
          <a:lstStyle/>
          <a:p>
            <a:endParaRPr lang="en-US" b="1" dirty="0"/>
          </a:p>
        </p:txBody>
      </p:sp>
      <p:pic>
        <p:nvPicPr>
          <p:cNvPr id="10" name="Picture 9">
            <a:extLst>
              <a:ext uri="{FF2B5EF4-FFF2-40B4-BE49-F238E27FC236}">
                <a16:creationId xmlns:a16="http://schemas.microsoft.com/office/drawing/2014/main" id="{A5B37304-A46E-E143-B542-FFDB68D1701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989384" y="5717739"/>
            <a:ext cx="2684762" cy="1097191"/>
          </a:xfrm>
          <a:prstGeom prst="rect">
            <a:avLst/>
          </a:prstGeom>
        </p:spPr>
      </p:pic>
    </p:spTree>
    <p:extLst>
      <p:ext uri="{BB962C8B-B14F-4D97-AF65-F5344CB8AC3E}">
        <p14:creationId xmlns:p14="http://schemas.microsoft.com/office/powerpoint/2010/main" val="15067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4D9D2-BBB3-4F9F-BF0C-FE9E977E4777}"/>
              </a:ext>
            </a:extLst>
          </p:cNvPr>
          <p:cNvSpPr>
            <a:spLocks noGrp="1"/>
          </p:cNvSpPr>
          <p:nvPr>
            <p:ph type="title"/>
          </p:nvPr>
        </p:nvSpPr>
        <p:spPr/>
        <p:txBody>
          <a:bodyPr/>
          <a:lstStyle/>
          <a:p>
            <a:r>
              <a:rPr lang="en-US" dirty="0"/>
              <a:t>Novelty in Scenario Generation</a:t>
            </a:r>
          </a:p>
        </p:txBody>
      </p:sp>
      <p:sp>
        <p:nvSpPr>
          <p:cNvPr id="3" name="Content Placeholder 2">
            <a:extLst>
              <a:ext uri="{FF2B5EF4-FFF2-40B4-BE49-F238E27FC236}">
                <a16:creationId xmlns:a16="http://schemas.microsoft.com/office/drawing/2014/main" id="{58FC7B29-CD52-4AA4-B180-E85D3798B6C9}"/>
              </a:ext>
            </a:extLst>
          </p:cNvPr>
          <p:cNvSpPr>
            <a:spLocks noGrp="1"/>
          </p:cNvSpPr>
          <p:nvPr>
            <p:ph idx="1"/>
          </p:nvPr>
        </p:nvSpPr>
        <p:spPr/>
        <p:txBody>
          <a:bodyPr/>
          <a:lstStyle/>
          <a:p>
            <a:r>
              <a:rPr lang="en-US" dirty="0"/>
              <a:t>Novel training scenarios are:</a:t>
            </a:r>
          </a:p>
          <a:p>
            <a:pPr lvl="1"/>
            <a:r>
              <a:rPr lang="en-US" dirty="0"/>
              <a:t>Different from previously experienced scenarios</a:t>
            </a:r>
          </a:p>
          <a:p>
            <a:pPr lvl="1"/>
            <a:r>
              <a:rPr lang="en-US" dirty="0"/>
              <a:t>Aligned with relevant training objectives</a:t>
            </a:r>
          </a:p>
          <a:p>
            <a:pPr marL="57150" indent="0">
              <a:buNone/>
            </a:pPr>
            <a:endParaRPr lang="en-US" dirty="0"/>
          </a:p>
        </p:txBody>
      </p:sp>
    </p:spTree>
    <p:extLst>
      <p:ext uri="{BB962C8B-B14F-4D97-AF65-F5344CB8AC3E}">
        <p14:creationId xmlns:p14="http://schemas.microsoft.com/office/powerpoint/2010/main" val="3506933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4D9D2-BBB3-4F9F-BF0C-FE9E977E4777}"/>
              </a:ext>
            </a:extLst>
          </p:cNvPr>
          <p:cNvSpPr>
            <a:spLocks noGrp="1"/>
          </p:cNvSpPr>
          <p:nvPr>
            <p:ph type="title"/>
          </p:nvPr>
        </p:nvSpPr>
        <p:spPr/>
        <p:txBody>
          <a:bodyPr/>
          <a:lstStyle/>
          <a:p>
            <a:r>
              <a:rPr lang="en-US" dirty="0"/>
              <a:t>Novelty in Scenario Generation</a:t>
            </a:r>
          </a:p>
        </p:txBody>
      </p:sp>
      <p:sp>
        <p:nvSpPr>
          <p:cNvPr id="3" name="Content Placeholder 2">
            <a:extLst>
              <a:ext uri="{FF2B5EF4-FFF2-40B4-BE49-F238E27FC236}">
                <a16:creationId xmlns:a16="http://schemas.microsoft.com/office/drawing/2014/main" id="{58FC7B29-CD52-4AA4-B180-E85D3798B6C9}"/>
              </a:ext>
            </a:extLst>
          </p:cNvPr>
          <p:cNvSpPr>
            <a:spLocks noGrp="1"/>
          </p:cNvSpPr>
          <p:nvPr>
            <p:ph idx="1"/>
          </p:nvPr>
        </p:nvSpPr>
        <p:spPr/>
        <p:txBody>
          <a:bodyPr/>
          <a:lstStyle/>
          <a:p>
            <a:r>
              <a:rPr lang="en-US" dirty="0"/>
              <a:t>Novel training scenarios are:</a:t>
            </a:r>
          </a:p>
          <a:p>
            <a:pPr lvl="1"/>
            <a:r>
              <a:rPr lang="en-US" dirty="0"/>
              <a:t>Different from previously experienced scenarios</a:t>
            </a:r>
          </a:p>
          <a:p>
            <a:pPr lvl="1"/>
            <a:r>
              <a:rPr lang="en-US" dirty="0"/>
              <a:t>Aligned with relevant training objectives</a:t>
            </a:r>
          </a:p>
          <a:p>
            <a:pPr marL="57150" indent="0">
              <a:buNone/>
            </a:pPr>
            <a:endParaRPr lang="en-US" dirty="0"/>
          </a:p>
          <a:p>
            <a:pPr marL="514350" indent="-457200"/>
            <a:r>
              <a:rPr lang="en-US" dirty="0"/>
              <a:t>But how do we know when a scenario is meaningfully different and useful?</a:t>
            </a:r>
          </a:p>
          <a:p>
            <a:endParaRPr lang="en-US" dirty="0"/>
          </a:p>
        </p:txBody>
      </p:sp>
    </p:spTree>
    <p:extLst>
      <p:ext uri="{BB962C8B-B14F-4D97-AF65-F5344CB8AC3E}">
        <p14:creationId xmlns:p14="http://schemas.microsoft.com/office/powerpoint/2010/main" val="1146373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2F285-933C-4B6E-82EB-190181E9162A}"/>
              </a:ext>
            </a:extLst>
          </p:cNvPr>
          <p:cNvSpPr>
            <a:spLocks noGrp="1"/>
          </p:cNvSpPr>
          <p:nvPr>
            <p:ph type="title"/>
          </p:nvPr>
        </p:nvSpPr>
        <p:spPr/>
        <p:txBody>
          <a:bodyPr/>
          <a:lstStyle/>
          <a:p>
            <a:r>
              <a:rPr lang="en-US" dirty="0"/>
              <a:t>Four C Model of Creativity</a:t>
            </a:r>
          </a:p>
        </p:txBody>
      </p:sp>
      <p:graphicFrame>
        <p:nvGraphicFramePr>
          <p:cNvPr id="4" name="Content Placeholder 3">
            <a:extLst>
              <a:ext uri="{FF2B5EF4-FFF2-40B4-BE49-F238E27FC236}">
                <a16:creationId xmlns:a16="http://schemas.microsoft.com/office/drawing/2014/main" id="{892D9C4E-8B8E-479E-8399-A989E468F0CB}"/>
              </a:ext>
            </a:extLst>
          </p:cNvPr>
          <p:cNvGraphicFramePr>
            <a:graphicFrameLocks noGrp="1"/>
          </p:cNvGraphicFramePr>
          <p:nvPr>
            <p:ph idx="1"/>
            <p:extLst/>
          </p:nvPr>
        </p:nvGraphicFramePr>
        <p:xfrm>
          <a:off x="457200" y="1732793"/>
          <a:ext cx="7743371" cy="3897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7ACE857C-585D-4476-A18D-49B717B1E0A8}"/>
              </a:ext>
            </a:extLst>
          </p:cNvPr>
          <p:cNvSpPr txBox="1"/>
          <p:nvPr/>
        </p:nvSpPr>
        <p:spPr>
          <a:xfrm>
            <a:off x="541866" y="6037942"/>
            <a:ext cx="7919963" cy="719130"/>
          </a:xfrm>
          <a:prstGeom prst="rect">
            <a:avLst/>
          </a:prstGeom>
        </p:spPr>
        <p:txBody>
          <a:bodyPr vert="horz" wrap="none" lIns="91440" tIns="45720" rIns="91440" bIns="45720" rtlCol="0">
            <a:normAutofit/>
          </a:bodyPr>
          <a:lstStyle/>
          <a:p>
            <a:pPr algn="ctr"/>
            <a:r>
              <a:rPr lang="en-US" sz="1600" dirty="0"/>
              <a:t>Kaufman, J. &amp; </a:t>
            </a:r>
            <a:r>
              <a:rPr lang="en-US" sz="1600" dirty="0" err="1"/>
              <a:t>Beghetto</a:t>
            </a:r>
            <a:r>
              <a:rPr lang="en-US" sz="1600" dirty="0"/>
              <a:t>, R. (2009). Beyond Big and Little: The Four C Model of Creativity. </a:t>
            </a:r>
            <a:br>
              <a:rPr lang="en-US" sz="1600" dirty="0"/>
            </a:br>
            <a:r>
              <a:rPr lang="en-US" sz="1600" i="1" dirty="0"/>
              <a:t>Review of General Psychology</a:t>
            </a:r>
            <a:r>
              <a:rPr lang="en-US" sz="1600" dirty="0"/>
              <a:t>, </a:t>
            </a:r>
            <a:r>
              <a:rPr lang="en-US" sz="1600" i="1" dirty="0"/>
              <a:t>13</a:t>
            </a:r>
            <a:r>
              <a:rPr lang="en-US" sz="1600" dirty="0"/>
              <a:t>(1), 1-12.</a:t>
            </a:r>
          </a:p>
        </p:txBody>
      </p:sp>
    </p:spTree>
    <p:extLst>
      <p:ext uri="{BB962C8B-B14F-4D97-AF65-F5344CB8AC3E}">
        <p14:creationId xmlns:p14="http://schemas.microsoft.com/office/powerpoint/2010/main" val="69583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EB9E8-515E-45D7-9FF7-791D7F19009D}"/>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FC317A3F-4A1B-4B8F-A4E9-3AD6D5102625}"/>
              </a:ext>
            </a:extLst>
          </p:cNvPr>
          <p:cNvSpPr>
            <a:spLocks noGrp="1"/>
          </p:cNvSpPr>
          <p:nvPr>
            <p:ph idx="1"/>
          </p:nvPr>
        </p:nvSpPr>
        <p:spPr/>
        <p:txBody>
          <a:bodyPr/>
          <a:lstStyle/>
          <a:p>
            <a:pPr>
              <a:spcAft>
                <a:spcPts val="1800"/>
              </a:spcAft>
            </a:pPr>
            <a:r>
              <a:rPr lang="en-US" cap="small" dirty="0" err="1"/>
              <a:t>DeepGen</a:t>
            </a:r>
            <a:r>
              <a:rPr lang="en-US" dirty="0"/>
              <a:t> Scenario Generation Framework</a:t>
            </a:r>
          </a:p>
          <a:p>
            <a:pPr>
              <a:spcAft>
                <a:spcPts val="1800"/>
              </a:spcAft>
            </a:pPr>
            <a:r>
              <a:rPr lang="en-US" dirty="0"/>
              <a:t>Four C Model of Creativity</a:t>
            </a:r>
          </a:p>
          <a:p>
            <a:pPr>
              <a:spcAft>
                <a:spcPts val="1800"/>
              </a:spcAft>
            </a:pPr>
            <a:r>
              <a:rPr lang="en-US" dirty="0"/>
              <a:t>Four C-Based Novelty in Scenario Generation</a:t>
            </a:r>
          </a:p>
          <a:p>
            <a:pPr>
              <a:spcAft>
                <a:spcPts val="1800"/>
              </a:spcAft>
            </a:pPr>
            <a:r>
              <a:rPr lang="en-US" dirty="0"/>
              <a:t>Conclusions and Future Work</a:t>
            </a:r>
          </a:p>
        </p:txBody>
      </p:sp>
    </p:spTree>
    <p:extLst>
      <p:ext uri="{BB962C8B-B14F-4D97-AF65-F5344CB8AC3E}">
        <p14:creationId xmlns:p14="http://schemas.microsoft.com/office/powerpoint/2010/main" val="293004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EB9E8-515E-45D7-9FF7-791D7F19009D}"/>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FC317A3F-4A1B-4B8F-A4E9-3AD6D5102625}"/>
              </a:ext>
            </a:extLst>
          </p:cNvPr>
          <p:cNvSpPr>
            <a:spLocks noGrp="1"/>
          </p:cNvSpPr>
          <p:nvPr>
            <p:ph idx="1"/>
          </p:nvPr>
        </p:nvSpPr>
        <p:spPr/>
        <p:txBody>
          <a:bodyPr/>
          <a:lstStyle/>
          <a:p>
            <a:pPr>
              <a:spcAft>
                <a:spcPts val="1800"/>
              </a:spcAft>
            </a:pPr>
            <a:r>
              <a:rPr lang="en-US" cap="small" dirty="0" err="1">
                <a:solidFill>
                  <a:srgbClr val="FF0000"/>
                </a:solidFill>
              </a:rPr>
              <a:t>DeepGen</a:t>
            </a:r>
            <a:r>
              <a:rPr lang="en-US" dirty="0">
                <a:solidFill>
                  <a:srgbClr val="FF0000"/>
                </a:solidFill>
              </a:rPr>
              <a:t> Scenario Generation Framework</a:t>
            </a:r>
          </a:p>
          <a:p>
            <a:pPr>
              <a:spcAft>
                <a:spcPts val="1800"/>
              </a:spcAft>
            </a:pPr>
            <a:r>
              <a:rPr lang="en-US" dirty="0"/>
              <a:t>Four C Model of Creativity</a:t>
            </a:r>
          </a:p>
          <a:p>
            <a:pPr>
              <a:spcAft>
                <a:spcPts val="1800"/>
              </a:spcAft>
            </a:pPr>
            <a:r>
              <a:rPr lang="en-US" dirty="0"/>
              <a:t>Four C-Based Novelty in Scenario Generation</a:t>
            </a:r>
          </a:p>
          <a:p>
            <a:pPr>
              <a:spcAft>
                <a:spcPts val="1800"/>
              </a:spcAft>
            </a:pPr>
            <a:r>
              <a:rPr lang="en-US" dirty="0"/>
              <a:t>Conclusions and Future Work</a:t>
            </a:r>
          </a:p>
        </p:txBody>
      </p:sp>
    </p:spTree>
    <p:extLst>
      <p:ext uri="{BB962C8B-B14F-4D97-AF65-F5344CB8AC3E}">
        <p14:creationId xmlns:p14="http://schemas.microsoft.com/office/powerpoint/2010/main" val="3357163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Deep Reinforcement Learning</a:t>
            </a:r>
          </a:p>
        </p:txBody>
      </p:sp>
      <p:sp>
        <p:nvSpPr>
          <p:cNvPr id="3" name="Text Placeholder 2"/>
          <p:cNvSpPr>
            <a:spLocks noGrp="1"/>
          </p:cNvSpPr>
          <p:nvPr>
            <p:ph type="body" idx="1"/>
          </p:nvPr>
        </p:nvSpPr>
        <p:spPr>
          <a:xfrm>
            <a:off x="457200" y="1658683"/>
            <a:ext cx="4040188" cy="639762"/>
          </a:xfrm>
        </p:spPr>
        <p:txBody>
          <a:bodyPr/>
          <a:lstStyle/>
          <a:p>
            <a:pPr algn="ctr"/>
            <a:r>
              <a:rPr lang="en-US" dirty="0"/>
              <a:t>Reinforcement Learning</a:t>
            </a:r>
          </a:p>
        </p:txBody>
      </p:sp>
      <p:pic>
        <p:nvPicPr>
          <p:cNvPr id="13" name="Content Placeholder 3" descr="Sutton-Barto Agent Architecture.pdf"/>
          <p:cNvPicPr>
            <a:picLocks noGrp="1" noChangeAspect="1"/>
          </p:cNvPicPr>
          <p:nvPr>
            <p:ph sz="half" idx="2"/>
          </p:nvPr>
        </p:nvPicPr>
        <p:blipFill rotWithShape="1">
          <a:blip r:embed="rId4" cstate="screen">
            <a:extLst>
              <a:ext uri="{28A0092B-C50C-407E-A947-70E740481C1C}">
                <a14:useLocalDpi xmlns:a14="http://schemas.microsoft.com/office/drawing/2010/main"/>
              </a:ext>
            </a:extLst>
          </a:blip>
          <a:stretch/>
        </p:blipFill>
        <p:spPr>
          <a:xfrm>
            <a:off x="457200" y="2656820"/>
            <a:ext cx="4040188" cy="3333393"/>
          </a:xfrm>
        </p:spPr>
      </p:pic>
      <p:sp>
        <p:nvSpPr>
          <p:cNvPr id="4" name="Text Placeholder 3"/>
          <p:cNvSpPr>
            <a:spLocks noGrp="1"/>
          </p:cNvSpPr>
          <p:nvPr>
            <p:ph type="body" sz="quarter" idx="3"/>
          </p:nvPr>
        </p:nvSpPr>
        <p:spPr>
          <a:xfrm>
            <a:off x="4645025" y="1658683"/>
            <a:ext cx="4041775" cy="639762"/>
          </a:xfrm>
        </p:spPr>
        <p:txBody>
          <a:bodyPr/>
          <a:lstStyle/>
          <a:p>
            <a:pPr algn="ctr"/>
            <a:r>
              <a:rPr lang="en-US" dirty="0"/>
              <a:t>Deep Neural Networks</a:t>
            </a:r>
          </a:p>
        </p:txBody>
      </p:sp>
      <p:grpSp>
        <p:nvGrpSpPr>
          <p:cNvPr id="89" name="Group 88"/>
          <p:cNvGrpSpPr/>
          <p:nvPr/>
        </p:nvGrpSpPr>
        <p:grpSpPr>
          <a:xfrm>
            <a:off x="4856782" y="2512940"/>
            <a:ext cx="4040083" cy="3996748"/>
            <a:chOff x="1247345" y="1646725"/>
            <a:chExt cx="5158262" cy="5102933"/>
          </a:xfrm>
        </p:grpSpPr>
        <p:sp>
          <p:nvSpPr>
            <p:cNvPr id="90" name="Oval 7"/>
            <p:cNvSpPr>
              <a:spLocks noChangeArrowheads="1"/>
            </p:cNvSpPr>
            <p:nvPr/>
          </p:nvSpPr>
          <p:spPr bwMode="auto">
            <a:xfrm>
              <a:off x="2083294" y="4230657"/>
              <a:ext cx="328650" cy="328650"/>
            </a:xfrm>
            <a:prstGeom prst="ellipse">
              <a:avLst/>
            </a:prstGeom>
            <a:solidFill>
              <a:srgbClr val="0000FF"/>
            </a:solidFill>
            <a:ln w="2857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endParaRPr>
            </a:p>
          </p:txBody>
        </p:sp>
        <p:sp>
          <p:nvSpPr>
            <p:cNvPr id="91" name="Oval 8"/>
            <p:cNvSpPr>
              <a:spLocks noChangeArrowheads="1"/>
            </p:cNvSpPr>
            <p:nvPr/>
          </p:nvSpPr>
          <p:spPr bwMode="auto">
            <a:xfrm>
              <a:off x="2875456" y="4230657"/>
              <a:ext cx="328650" cy="328650"/>
            </a:xfrm>
            <a:prstGeom prst="ellipse">
              <a:avLst/>
            </a:prstGeom>
            <a:solidFill>
              <a:srgbClr val="0000FF"/>
            </a:solidFill>
            <a:ln w="2857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endParaRPr>
            </a:p>
          </p:txBody>
        </p:sp>
        <p:sp>
          <p:nvSpPr>
            <p:cNvPr id="92" name="Oval 9"/>
            <p:cNvSpPr>
              <a:spLocks noChangeArrowheads="1"/>
            </p:cNvSpPr>
            <p:nvPr/>
          </p:nvSpPr>
          <p:spPr bwMode="auto">
            <a:xfrm>
              <a:off x="3667619" y="4230657"/>
              <a:ext cx="328650" cy="328650"/>
            </a:xfrm>
            <a:prstGeom prst="ellipse">
              <a:avLst/>
            </a:prstGeom>
            <a:solidFill>
              <a:srgbClr val="0000FF"/>
            </a:solidFill>
            <a:ln w="2857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endParaRPr>
            </a:p>
          </p:txBody>
        </p:sp>
        <p:sp>
          <p:nvSpPr>
            <p:cNvPr id="93" name="Oval 10"/>
            <p:cNvSpPr>
              <a:spLocks noChangeArrowheads="1"/>
            </p:cNvSpPr>
            <p:nvPr/>
          </p:nvSpPr>
          <p:spPr bwMode="auto">
            <a:xfrm>
              <a:off x="2882194" y="3222595"/>
              <a:ext cx="328650" cy="328650"/>
            </a:xfrm>
            <a:prstGeom prst="ellipse">
              <a:avLst/>
            </a:prstGeom>
            <a:solidFill>
              <a:srgbClr val="0000FF"/>
            </a:solidFill>
            <a:ln w="2857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endParaRPr>
            </a:p>
          </p:txBody>
        </p:sp>
        <p:sp>
          <p:nvSpPr>
            <p:cNvPr id="94" name="Oval 11"/>
            <p:cNvSpPr>
              <a:spLocks noChangeArrowheads="1"/>
            </p:cNvSpPr>
            <p:nvPr/>
          </p:nvSpPr>
          <p:spPr bwMode="auto">
            <a:xfrm>
              <a:off x="3667619" y="3222595"/>
              <a:ext cx="328650" cy="328650"/>
            </a:xfrm>
            <a:prstGeom prst="ellipse">
              <a:avLst/>
            </a:prstGeom>
            <a:solidFill>
              <a:srgbClr val="0000FF"/>
            </a:solidFill>
            <a:ln w="2857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endParaRPr>
            </a:p>
          </p:txBody>
        </p:sp>
        <p:sp>
          <p:nvSpPr>
            <p:cNvPr id="95" name="Oval 12"/>
            <p:cNvSpPr>
              <a:spLocks noChangeArrowheads="1"/>
            </p:cNvSpPr>
            <p:nvPr/>
          </p:nvSpPr>
          <p:spPr bwMode="auto">
            <a:xfrm>
              <a:off x="1272471" y="5238720"/>
              <a:ext cx="328650" cy="328650"/>
            </a:xfrm>
            <a:prstGeom prst="ellipse">
              <a:avLst/>
            </a:prstGeom>
            <a:solidFill>
              <a:srgbClr val="FF0000"/>
            </a:solidFill>
            <a:ln w="2857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endParaRPr>
            </a:p>
          </p:txBody>
        </p:sp>
        <p:sp>
          <p:nvSpPr>
            <p:cNvPr id="96" name="Oval 13"/>
            <p:cNvSpPr>
              <a:spLocks noChangeArrowheads="1"/>
            </p:cNvSpPr>
            <p:nvPr/>
          </p:nvSpPr>
          <p:spPr bwMode="auto">
            <a:xfrm>
              <a:off x="2064634" y="5238720"/>
              <a:ext cx="328650" cy="328650"/>
            </a:xfrm>
            <a:prstGeom prst="ellipse">
              <a:avLst/>
            </a:prstGeom>
            <a:solidFill>
              <a:srgbClr val="FF0000"/>
            </a:solidFill>
            <a:ln w="2857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endParaRPr>
            </a:p>
          </p:txBody>
        </p:sp>
        <p:sp>
          <p:nvSpPr>
            <p:cNvPr id="97" name="Oval 14"/>
            <p:cNvSpPr>
              <a:spLocks noChangeArrowheads="1"/>
            </p:cNvSpPr>
            <p:nvPr/>
          </p:nvSpPr>
          <p:spPr bwMode="auto">
            <a:xfrm>
              <a:off x="2856796" y="5238720"/>
              <a:ext cx="328650" cy="328650"/>
            </a:xfrm>
            <a:prstGeom prst="ellipse">
              <a:avLst/>
            </a:prstGeom>
            <a:solidFill>
              <a:srgbClr val="FF0000"/>
            </a:solidFill>
            <a:ln w="2857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endParaRPr>
            </a:p>
          </p:txBody>
        </p:sp>
        <p:sp>
          <p:nvSpPr>
            <p:cNvPr id="98" name="Oval 15"/>
            <p:cNvSpPr>
              <a:spLocks noChangeArrowheads="1"/>
            </p:cNvSpPr>
            <p:nvPr/>
          </p:nvSpPr>
          <p:spPr bwMode="auto">
            <a:xfrm>
              <a:off x="3235819" y="2070070"/>
              <a:ext cx="328650" cy="328650"/>
            </a:xfrm>
            <a:prstGeom prst="ellipse">
              <a:avLst/>
            </a:prstGeom>
            <a:solidFill>
              <a:srgbClr val="FFFF00"/>
            </a:solidFill>
            <a:ln w="2857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endParaRPr>
            </a:p>
          </p:txBody>
        </p:sp>
        <p:sp>
          <p:nvSpPr>
            <p:cNvPr id="99" name="Oval 16"/>
            <p:cNvSpPr>
              <a:spLocks noChangeArrowheads="1"/>
            </p:cNvSpPr>
            <p:nvPr/>
          </p:nvSpPr>
          <p:spPr bwMode="auto">
            <a:xfrm>
              <a:off x="4027981" y="2070070"/>
              <a:ext cx="328650" cy="328650"/>
            </a:xfrm>
            <a:prstGeom prst="ellipse">
              <a:avLst/>
            </a:prstGeom>
            <a:solidFill>
              <a:srgbClr val="FFFF00"/>
            </a:solidFill>
            <a:ln w="2857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endParaRPr>
            </a:p>
          </p:txBody>
        </p:sp>
        <p:sp>
          <p:nvSpPr>
            <p:cNvPr id="100" name="Oval 17"/>
            <p:cNvSpPr>
              <a:spLocks noChangeArrowheads="1"/>
            </p:cNvSpPr>
            <p:nvPr/>
          </p:nvSpPr>
          <p:spPr bwMode="auto">
            <a:xfrm>
              <a:off x="4459781" y="3218442"/>
              <a:ext cx="328650" cy="328650"/>
            </a:xfrm>
            <a:prstGeom prst="ellipse">
              <a:avLst/>
            </a:prstGeom>
            <a:solidFill>
              <a:srgbClr val="0000FF"/>
            </a:solidFill>
            <a:ln w="2857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endParaRPr>
            </a:p>
          </p:txBody>
        </p:sp>
        <p:sp>
          <p:nvSpPr>
            <p:cNvPr id="101" name="Oval 18"/>
            <p:cNvSpPr>
              <a:spLocks noChangeArrowheads="1"/>
            </p:cNvSpPr>
            <p:nvPr/>
          </p:nvSpPr>
          <p:spPr bwMode="auto">
            <a:xfrm>
              <a:off x="4459781" y="4230657"/>
              <a:ext cx="328650" cy="328650"/>
            </a:xfrm>
            <a:prstGeom prst="ellipse">
              <a:avLst/>
            </a:prstGeom>
            <a:solidFill>
              <a:srgbClr val="0000FF"/>
            </a:solidFill>
            <a:ln w="2857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endParaRPr>
            </a:p>
          </p:txBody>
        </p:sp>
        <p:cxnSp>
          <p:nvCxnSpPr>
            <p:cNvPr id="102" name="AutoShape 20"/>
            <p:cNvCxnSpPr>
              <a:cxnSpLocks noChangeShapeType="1"/>
              <a:stCxn id="120" idx="7"/>
              <a:endCxn id="116" idx="3"/>
            </p:cNvCxnSpPr>
            <p:nvPr/>
          </p:nvCxnSpPr>
          <p:spPr bwMode="auto">
            <a:xfrm flipV="1">
              <a:off x="2345154" y="4511177"/>
              <a:ext cx="1370595" cy="775673"/>
            </a:xfrm>
            <a:prstGeom prst="straightConnector1">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3" name="AutoShape 21"/>
            <p:cNvCxnSpPr>
              <a:cxnSpLocks noChangeShapeType="1"/>
              <a:stCxn id="119" idx="7"/>
              <a:endCxn id="115" idx="2"/>
            </p:cNvCxnSpPr>
            <p:nvPr/>
          </p:nvCxnSpPr>
          <p:spPr bwMode="auto">
            <a:xfrm flipV="1">
              <a:off x="1552991" y="4394982"/>
              <a:ext cx="1322465" cy="891868"/>
            </a:xfrm>
            <a:prstGeom prst="straightConnector1">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4" name="AutoShape 22"/>
            <p:cNvCxnSpPr>
              <a:cxnSpLocks noChangeShapeType="1"/>
              <a:stCxn id="121" idx="6"/>
              <a:endCxn id="125" idx="3"/>
            </p:cNvCxnSpPr>
            <p:nvPr/>
          </p:nvCxnSpPr>
          <p:spPr bwMode="auto">
            <a:xfrm flipV="1">
              <a:off x="3185446" y="4511177"/>
              <a:ext cx="1322465" cy="891868"/>
            </a:xfrm>
            <a:prstGeom prst="straightConnector1">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5" name="AutoShape 23"/>
            <p:cNvCxnSpPr>
              <a:cxnSpLocks noChangeShapeType="1"/>
              <a:stCxn id="116" idx="0"/>
              <a:endCxn id="118" idx="4"/>
            </p:cNvCxnSpPr>
            <p:nvPr/>
          </p:nvCxnSpPr>
          <p:spPr bwMode="auto">
            <a:xfrm flipV="1">
              <a:off x="3831944" y="3551245"/>
              <a:ext cx="0" cy="679412"/>
            </a:xfrm>
            <a:prstGeom prst="straightConnector1">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6" name="AutoShape 24"/>
            <p:cNvCxnSpPr>
              <a:cxnSpLocks noChangeShapeType="1"/>
              <a:stCxn id="115" idx="0"/>
              <a:endCxn id="117" idx="4"/>
            </p:cNvCxnSpPr>
            <p:nvPr/>
          </p:nvCxnSpPr>
          <p:spPr bwMode="auto">
            <a:xfrm flipV="1">
              <a:off x="3039781" y="3551245"/>
              <a:ext cx="6738" cy="679412"/>
            </a:xfrm>
            <a:prstGeom prst="straightConnector1">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7" name="AutoShape 25"/>
            <p:cNvCxnSpPr>
              <a:cxnSpLocks noChangeShapeType="1"/>
              <a:stCxn id="125" idx="0"/>
              <a:endCxn id="124" idx="4"/>
            </p:cNvCxnSpPr>
            <p:nvPr/>
          </p:nvCxnSpPr>
          <p:spPr bwMode="auto">
            <a:xfrm flipV="1">
              <a:off x="4624106" y="3547092"/>
              <a:ext cx="0" cy="683565"/>
            </a:xfrm>
            <a:prstGeom prst="straightConnector1">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8" name="AutoShape 26"/>
            <p:cNvCxnSpPr>
              <a:cxnSpLocks noChangeShapeType="1"/>
              <a:stCxn id="118" idx="7"/>
              <a:endCxn id="123" idx="4"/>
            </p:cNvCxnSpPr>
            <p:nvPr/>
          </p:nvCxnSpPr>
          <p:spPr bwMode="auto">
            <a:xfrm flipV="1">
              <a:off x="3948139" y="2398720"/>
              <a:ext cx="244167" cy="872005"/>
            </a:xfrm>
            <a:prstGeom prst="straightConnector1">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9" name="AutoShape 27"/>
            <p:cNvCxnSpPr>
              <a:cxnSpLocks noChangeShapeType="1"/>
              <a:stCxn id="124" idx="0"/>
              <a:endCxn id="123" idx="5"/>
            </p:cNvCxnSpPr>
            <p:nvPr/>
          </p:nvCxnSpPr>
          <p:spPr bwMode="auto">
            <a:xfrm flipH="1" flipV="1">
              <a:off x="4308501" y="2350590"/>
              <a:ext cx="315605" cy="867852"/>
            </a:xfrm>
            <a:prstGeom prst="straightConnector1">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0" name="AutoShape 28"/>
            <p:cNvCxnSpPr>
              <a:cxnSpLocks noChangeShapeType="1"/>
              <a:stCxn id="120" idx="6"/>
              <a:endCxn id="125" idx="2"/>
            </p:cNvCxnSpPr>
            <p:nvPr/>
          </p:nvCxnSpPr>
          <p:spPr bwMode="auto">
            <a:xfrm flipV="1">
              <a:off x="2393284" y="4394982"/>
              <a:ext cx="2066497" cy="1008063"/>
            </a:xfrm>
            <a:prstGeom prst="straightConnector1">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1" name="AutoShape 29"/>
            <p:cNvCxnSpPr>
              <a:cxnSpLocks noChangeShapeType="1"/>
              <a:stCxn id="121" idx="7"/>
              <a:endCxn id="116" idx="3"/>
            </p:cNvCxnSpPr>
            <p:nvPr/>
          </p:nvCxnSpPr>
          <p:spPr bwMode="auto">
            <a:xfrm flipV="1">
              <a:off x="3137316" y="4511177"/>
              <a:ext cx="578433" cy="775673"/>
            </a:xfrm>
            <a:prstGeom prst="straightConnector1">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2" name="AutoShape 30"/>
            <p:cNvCxnSpPr>
              <a:cxnSpLocks noChangeShapeType="1"/>
              <a:stCxn id="114" idx="0"/>
              <a:endCxn id="117" idx="3"/>
            </p:cNvCxnSpPr>
            <p:nvPr/>
          </p:nvCxnSpPr>
          <p:spPr bwMode="auto">
            <a:xfrm flipV="1">
              <a:off x="2247619" y="3503115"/>
              <a:ext cx="682705" cy="727542"/>
            </a:xfrm>
            <a:prstGeom prst="straightConnector1">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3" name="AutoShape 31"/>
            <p:cNvCxnSpPr>
              <a:cxnSpLocks noChangeShapeType="1"/>
              <a:stCxn id="115" idx="7"/>
              <a:endCxn id="118" idx="3"/>
            </p:cNvCxnSpPr>
            <p:nvPr/>
          </p:nvCxnSpPr>
          <p:spPr bwMode="auto">
            <a:xfrm flipV="1">
              <a:off x="3155976" y="3503115"/>
              <a:ext cx="559773" cy="775672"/>
            </a:xfrm>
            <a:prstGeom prst="straightConnector1">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4" name="AutoShape 32"/>
            <p:cNvCxnSpPr>
              <a:cxnSpLocks noChangeShapeType="1"/>
              <a:stCxn id="155" idx="0"/>
              <a:endCxn id="124" idx="5"/>
            </p:cNvCxnSpPr>
            <p:nvPr/>
          </p:nvCxnSpPr>
          <p:spPr bwMode="auto">
            <a:xfrm flipH="1" flipV="1">
              <a:off x="4740301" y="3498962"/>
              <a:ext cx="619970" cy="731695"/>
            </a:xfrm>
            <a:prstGeom prst="straightConnector1">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5" name="AutoShape 33"/>
            <p:cNvCxnSpPr>
              <a:cxnSpLocks noChangeShapeType="1"/>
              <a:stCxn id="121" idx="0"/>
              <a:endCxn id="115" idx="4"/>
            </p:cNvCxnSpPr>
            <p:nvPr/>
          </p:nvCxnSpPr>
          <p:spPr bwMode="auto">
            <a:xfrm flipV="1">
              <a:off x="3021121" y="4559307"/>
              <a:ext cx="18660" cy="679413"/>
            </a:xfrm>
            <a:prstGeom prst="straightConnector1">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6" name="AutoShape 34"/>
            <p:cNvCxnSpPr>
              <a:cxnSpLocks noChangeShapeType="1"/>
              <a:stCxn id="116" idx="1"/>
              <a:endCxn id="117" idx="5"/>
            </p:cNvCxnSpPr>
            <p:nvPr/>
          </p:nvCxnSpPr>
          <p:spPr bwMode="auto">
            <a:xfrm flipH="1" flipV="1">
              <a:off x="3162714" y="3503115"/>
              <a:ext cx="553035" cy="775672"/>
            </a:xfrm>
            <a:prstGeom prst="straightConnector1">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7" name="AutoShape 35"/>
            <p:cNvCxnSpPr>
              <a:cxnSpLocks noChangeShapeType="1"/>
              <a:stCxn id="125" idx="1"/>
              <a:endCxn id="118" idx="5"/>
            </p:cNvCxnSpPr>
            <p:nvPr/>
          </p:nvCxnSpPr>
          <p:spPr bwMode="auto">
            <a:xfrm flipH="1" flipV="1">
              <a:off x="3948139" y="3503115"/>
              <a:ext cx="559772" cy="775672"/>
            </a:xfrm>
            <a:prstGeom prst="straightConnector1">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8" name="AutoShape 36"/>
            <p:cNvCxnSpPr>
              <a:cxnSpLocks noChangeShapeType="1"/>
              <a:stCxn id="119" idx="0"/>
              <a:endCxn id="114" idx="4"/>
            </p:cNvCxnSpPr>
            <p:nvPr/>
          </p:nvCxnSpPr>
          <p:spPr bwMode="auto">
            <a:xfrm flipV="1">
              <a:off x="1436796" y="4559307"/>
              <a:ext cx="810823" cy="679413"/>
            </a:xfrm>
            <a:prstGeom prst="straightConnector1">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9" name="AutoShape 37"/>
            <p:cNvCxnSpPr>
              <a:cxnSpLocks noChangeShapeType="1"/>
              <a:stCxn id="120" idx="0"/>
              <a:endCxn id="115" idx="3"/>
            </p:cNvCxnSpPr>
            <p:nvPr/>
          </p:nvCxnSpPr>
          <p:spPr bwMode="auto">
            <a:xfrm flipV="1">
              <a:off x="2228959" y="4511177"/>
              <a:ext cx="694627" cy="727543"/>
            </a:xfrm>
            <a:prstGeom prst="straightConnector1">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0" name="AutoShape 38"/>
            <p:cNvCxnSpPr>
              <a:cxnSpLocks noChangeShapeType="1"/>
              <a:stCxn id="118" idx="1"/>
              <a:endCxn id="122" idx="4"/>
            </p:cNvCxnSpPr>
            <p:nvPr/>
          </p:nvCxnSpPr>
          <p:spPr bwMode="auto">
            <a:xfrm flipH="1" flipV="1">
              <a:off x="3400144" y="2398720"/>
              <a:ext cx="315605" cy="872005"/>
            </a:xfrm>
            <a:prstGeom prst="straightConnector1">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1" name="AutoShape 39"/>
            <p:cNvCxnSpPr>
              <a:cxnSpLocks noChangeShapeType="1"/>
              <a:stCxn id="124" idx="1"/>
              <a:endCxn id="122" idx="5"/>
            </p:cNvCxnSpPr>
            <p:nvPr/>
          </p:nvCxnSpPr>
          <p:spPr bwMode="auto">
            <a:xfrm flipH="1" flipV="1">
              <a:off x="3516339" y="2350590"/>
              <a:ext cx="991572" cy="915982"/>
            </a:xfrm>
            <a:prstGeom prst="straightConnector1">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2" name="AutoShape 40"/>
            <p:cNvCxnSpPr>
              <a:cxnSpLocks noChangeShapeType="1"/>
              <a:stCxn id="117" idx="7"/>
              <a:endCxn id="123" idx="3"/>
            </p:cNvCxnSpPr>
            <p:nvPr/>
          </p:nvCxnSpPr>
          <p:spPr bwMode="auto">
            <a:xfrm flipV="1">
              <a:off x="3162714" y="2350590"/>
              <a:ext cx="913397" cy="920135"/>
            </a:xfrm>
            <a:prstGeom prst="straightConnector1">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3" name="AutoShape 41"/>
            <p:cNvCxnSpPr>
              <a:cxnSpLocks noChangeShapeType="1"/>
              <a:stCxn id="117" idx="0"/>
              <a:endCxn id="122" idx="3"/>
            </p:cNvCxnSpPr>
            <p:nvPr/>
          </p:nvCxnSpPr>
          <p:spPr bwMode="auto">
            <a:xfrm flipV="1">
              <a:off x="3046519" y="2350590"/>
              <a:ext cx="237430" cy="872005"/>
            </a:xfrm>
            <a:prstGeom prst="straightConnector1">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4" name="AutoShape 42"/>
            <p:cNvCxnSpPr>
              <a:cxnSpLocks noChangeShapeType="1"/>
              <a:stCxn id="116" idx="7"/>
              <a:endCxn id="124" idx="3"/>
            </p:cNvCxnSpPr>
            <p:nvPr/>
          </p:nvCxnSpPr>
          <p:spPr bwMode="auto">
            <a:xfrm flipV="1">
              <a:off x="3948139" y="3498962"/>
              <a:ext cx="559772" cy="779825"/>
            </a:xfrm>
            <a:prstGeom prst="straightConnector1">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5" name="AutoShape 43"/>
            <p:cNvCxnSpPr>
              <a:cxnSpLocks noChangeShapeType="1"/>
              <a:stCxn id="119" idx="6"/>
              <a:endCxn id="116" idx="2"/>
            </p:cNvCxnSpPr>
            <p:nvPr/>
          </p:nvCxnSpPr>
          <p:spPr bwMode="auto">
            <a:xfrm flipV="1">
              <a:off x="1601121" y="4394982"/>
              <a:ext cx="2066498" cy="1008063"/>
            </a:xfrm>
            <a:prstGeom prst="straightConnector1">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6" name="AutoShape 44"/>
            <p:cNvCxnSpPr>
              <a:cxnSpLocks noChangeShapeType="1"/>
              <a:stCxn id="114" idx="7"/>
              <a:endCxn id="118" idx="2"/>
            </p:cNvCxnSpPr>
            <p:nvPr/>
          </p:nvCxnSpPr>
          <p:spPr bwMode="auto">
            <a:xfrm flipV="1">
              <a:off x="2363814" y="3386920"/>
              <a:ext cx="1303805" cy="891867"/>
            </a:xfrm>
            <a:prstGeom prst="straightConnector1">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7" name="AutoShape 45"/>
            <p:cNvCxnSpPr>
              <a:cxnSpLocks noChangeShapeType="1"/>
              <a:endCxn id="118" idx="6"/>
            </p:cNvCxnSpPr>
            <p:nvPr/>
          </p:nvCxnSpPr>
          <p:spPr bwMode="auto">
            <a:xfrm flipH="1" flipV="1">
              <a:off x="3996269" y="3386920"/>
              <a:ext cx="1303805" cy="891867"/>
            </a:xfrm>
            <a:prstGeom prst="straightConnector1">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8" name="AutoShape 65"/>
            <p:cNvCxnSpPr>
              <a:cxnSpLocks noChangeShapeType="1"/>
              <a:endCxn id="122" idx="6"/>
            </p:cNvCxnSpPr>
            <p:nvPr/>
          </p:nvCxnSpPr>
          <p:spPr bwMode="auto">
            <a:xfrm flipH="1" flipV="1">
              <a:off x="3564469" y="2234395"/>
              <a:ext cx="1679607" cy="1032177"/>
            </a:xfrm>
            <a:prstGeom prst="straightConnector1">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29" name="Oval 18"/>
            <p:cNvSpPr>
              <a:spLocks noChangeArrowheads="1"/>
            </p:cNvSpPr>
            <p:nvPr/>
          </p:nvSpPr>
          <p:spPr bwMode="auto">
            <a:xfrm>
              <a:off x="5195946" y="4230657"/>
              <a:ext cx="328650" cy="328650"/>
            </a:xfrm>
            <a:prstGeom prst="ellipse">
              <a:avLst/>
            </a:prstGeom>
            <a:solidFill>
              <a:srgbClr val="0000FF"/>
            </a:solidFill>
            <a:ln w="2857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endParaRPr>
            </a:p>
          </p:txBody>
        </p:sp>
        <p:sp>
          <p:nvSpPr>
            <p:cNvPr id="130" name="Oval 10"/>
            <p:cNvSpPr>
              <a:spLocks noChangeArrowheads="1"/>
            </p:cNvSpPr>
            <p:nvPr/>
          </p:nvSpPr>
          <p:spPr bwMode="auto">
            <a:xfrm>
              <a:off x="2090308" y="3222595"/>
              <a:ext cx="328650" cy="328650"/>
            </a:xfrm>
            <a:prstGeom prst="ellipse">
              <a:avLst/>
            </a:prstGeom>
            <a:solidFill>
              <a:srgbClr val="0000FF"/>
            </a:solidFill>
            <a:ln w="2857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endParaRPr>
            </a:p>
          </p:txBody>
        </p:sp>
        <p:sp>
          <p:nvSpPr>
            <p:cNvPr id="131" name="Oval 17"/>
            <p:cNvSpPr>
              <a:spLocks noChangeArrowheads="1"/>
            </p:cNvSpPr>
            <p:nvPr/>
          </p:nvSpPr>
          <p:spPr bwMode="auto">
            <a:xfrm>
              <a:off x="5195946" y="3218442"/>
              <a:ext cx="328650" cy="328650"/>
            </a:xfrm>
            <a:prstGeom prst="ellipse">
              <a:avLst/>
            </a:prstGeom>
            <a:solidFill>
              <a:srgbClr val="0000FF"/>
            </a:solidFill>
            <a:ln w="2857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endParaRPr>
            </a:p>
          </p:txBody>
        </p:sp>
        <p:cxnSp>
          <p:nvCxnSpPr>
            <p:cNvPr id="132" name="AutoShape 30"/>
            <p:cNvCxnSpPr>
              <a:cxnSpLocks noChangeShapeType="1"/>
              <a:stCxn id="155" idx="0"/>
            </p:cNvCxnSpPr>
            <p:nvPr/>
          </p:nvCxnSpPr>
          <p:spPr bwMode="auto">
            <a:xfrm flipV="1">
              <a:off x="5360271" y="3547092"/>
              <a:ext cx="0" cy="683565"/>
            </a:xfrm>
            <a:prstGeom prst="straightConnector1">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33" name="AutoShape 24"/>
            <p:cNvCxnSpPr>
              <a:cxnSpLocks noChangeShapeType="1"/>
              <a:stCxn id="115" idx="1"/>
            </p:cNvCxnSpPr>
            <p:nvPr/>
          </p:nvCxnSpPr>
          <p:spPr bwMode="auto">
            <a:xfrm flipH="1" flipV="1">
              <a:off x="2370828" y="3503115"/>
              <a:ext cx="552758" cy="775672"/>
            </a:xfrm>
            <a:prstGeom prst="straightConnector1">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34" name="AutoShape 25"/>
            <p:cNvCxnSpPr>
              <a:cxnSpLocks noChangeShapeType="1"/>
              <a:stCxn id="125" idx="7"/>
            </p:cNvCxnSpPr>
            <p:nvPr/>
          </p:nvCxnSpPr>
          <p:spPr bwMode="auto">
            <a:xfrm flipV="1">
              <a:off x="4740301" y="3498962"/>
              <a:ext cx="503775" cy="779825"/>
            </a:xfrm>
            <a:prstGeom prst="straightConnector1">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35" name="AutoShape 41"/>
            <p:cNvCxnSpPr>
              <a:cxnSpLocks noChangeShapeType="1"/>
              <a:endCxn id="122" idx="2"/>
            </p:cNvCxnSpPr>
            <p:nvPr/>
          </p:nvCxnSpPr>
          <p:spPr bwMode="auto">
            <a:xfrm flipV="1">
              <a:off x="2254633" y="2234395"/>
              <a:ext cx="981186" cy="988200"/>
            </a:xfrm>
            <a:prstGeom prst="straightConnector1">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36" name="AutoShape 41"/>
            <p:cNvCxnSpPr>
              <a:cxnSpLocks noChangeShapeType="1"/>
              <a:endCxn id="123" idx="2"/>
            </p:cNvCxnSpPr>
            <p:nvPr/>
          </p:nvCxnSpPr>
          <p:spPr bwMode="auto">
            <a:xfrm flipV="1">
              <a:off x="2370828" y="2234395"/>
              <a:ext cx="1657153" cy="1036330"/>
            </a:xfrm>
            <a:prstGeom prst="straightConnector1">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37" name="AutoShape 27"/>
            <p:cNvCxnSpPr>
              <a:cxnSpLocks noChangeShapeType="1"/>
              <a:endCxn id="123" idx="6"/>
            </p:cNvCxnSpPr>
            <p:nvPr/>
          </p:nvCxnSpPr>
          <p:spPr bwMode="auto">
            <a:xfrm flipH="1" flipV="1">
              <a:off x="4356631" y="2234395"/>
              <a:ext cx="1003640" cy="984047"/>
            </a:xfrm>
            <a:prstGeom prst="straightConnector1">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38" name="TextBox 137"/>
            <p:cNvSpPr txBox="1"/>
            <p:nvPr/>
          </p:nvSpPr>
          <p:spPr>
            <a:xfrm>
              <a:off x="3111613" y="1646725"/>
              <a:ext cx="609462" cy="397010"/>
            </a:xfrm>
            <a:prstGeom prst="rect">
              <a:avLst/>
            </a:prstGeom>
          </p:spPr>
          <p:txBody>
            <a:bodyPr vert="horz" wrap="none" lIns="91440" tIns="45720" rIns="91440" bIns="45720" rtlCol="0">
              <a:normAutofit fontScale="92500" lnSpcReduction="20000"/>
            </a:bodyPr>
            <a:lstStyle/>
            <a:p>
              <a:pPr algn="ctr"/>
              <a:r>
                <a:rPr lang="en-US" dirty="0"/>
                <a:t>G1</a:t>
              </a:r>
            </a:p>
          </p:txBody>
        </p:sp>
        <p:sp>
          <p:nvSpPr>
            <p:cNvPr id="139" name="TextBox 138"/>
            <p:cNvSpPr txBox="1"/>
            <p:nvPr/>
          </p:nvSpPr>
          <p:spPr>
            <a:xfrm>
              <a:off x="3850319" y="1646725"/>
              <a:ext cx="609462" cy="397010"/>
            </a:xfrm>
            <a:prstGeom prst="rect">
              <a:avLst/>
            </a:prstGeom>
          </p:spPr>
          <p:txBody>
            <a:bodyPr vert="horz" wrap="none" lIns="91440" tIns="45720" rIns="91440" bIns="45720" rtlCol="0">
              <a:normAutofit fontScale="92500" lnSpcReduction="20000"/>
            </a:bodyPr>
            <a:lstStyle/>
            <a:p>
              <a:pPr algn="ctr"/>
              <a:r>
                <a:rPr lang="en-US" dirty="0"/>
                <a:t>G2</a:t>
              </a:r>
            </a:p>
          </p:txBody>
        </p:sp>
        <p:sp>
          <p:nvSpPr>
            <p:cNvPr id="140" name="Oval 12"/>
            <p:cNvSpPr>
              <a:spLocks noChangeArrowheads="1"/>
            </p:cNvSpPr>
            <p:nvPr/>
          </p:nvSpPr>
          <p:spPr bwMode="auto">
            <a:xfrm>
              <a:off x="4458595" y="5238720"/>
              <a:ext cx="328650" cy="328650"/>
            </a:xfrm>
            <a:prstGeom prst="ellipse">
              <a:avLst/>
            </a:prstGeom>
            <a:solidFill>
              <a:srgbClr val="FF0000"/>
            </a:solidFill>
            <a:ln w="2857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endParaRPr>
            </a:p>
          </p:txBody>
        </p:sp>
        <p:sp>
          <p:nvSpPr>
            <p:cNvPr id="141" name="Oval 13"/>
            <p:cNvSpPr>
              <a:spLocks noChangeArrowheads="1"/>
            </p:cNvSpPr>
            <p:nvPr/>
          </p:nvSpPr>
          <p:spPr bwMode="auto">
            <a:xfrm>
              <a:off x="5195946" y="5238720"/>
              <a:ext cx="328650" cy="328650"/>
            </a:xfrm>
            <a:prstGeom prst="ellipse">
              <a:avLst/>
            </a:prstGeom>
            <a:solidFill>
              <a:srgbClr val="FF0000"/>
            </a:solidFill>
            <a:ln w="2857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endParaRPr>
            </a:p>
          </p:txBody>
        </p:sp>
        <p:sp>
          <p:nvSpPr>
            <p:cNvPr id="142" name="Oval 14"/>
            <p:cNvSpPr>
              <a:spLocks noChangeArrowheads="1"/>
            </p:cNvSpPr>
            <p:nvPr/>
          </p:nvSpPr>
          <p:spPr bwMode="auto">
            <a:xfrm>
              <a:off x="5988108" y="5238720"/>
              <a:ext cx="328650" cy="328650"/>
            </a:xfrm>
            <a:prstGeom prst="ellipse">
              <a:avLst/>
            </a:prstGeom>
            <a:solidFill>
              <a:srgbClr val="FF0000"/>
            </a:solidFill>
            <a:ln w="2857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endParaRPr>
            </a:p>
          </p:txBody>
        </p:sp>
        <p:sp>
          <p:nvSpPr>
            <p:cNvPr id="143" name="Left Brace 142"/>
            <p:cNvSpPr/>
            <p:nvPr/>
          </p:nvSpPr>
          <p:spPr>
            <a:xfrm rot="16200000">
              <a:off x="2085319" y="5389017"/>
              <a:ext cx="287285" cy="1693584"/>
            </a:xfrm>
            <a:prstGeom prst="leftBrace">
              <a:avLst>
                <a:gd name="adj1" fmla="val 68713"/>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4" name="TextBox 143"/>
            <p:cNvSpPr txBox="1"/>
            <p:nvPr/>
          </p:nvSpPr>
          <p:spPr>
            <a:xfrm>
              <a:off x="1364388" y="6404217"/>
              <a:ext cx="1821060" cy="345440"/>
            </a:xfrm>
            <a:prstGeom prst="rect">
              <a:avLst/>
            </a:prstGeom>
          </p:spPr>
          <p:txBody>
            <a:bodyPr vert="horz" wrap="none" lIns="91440" tIns="45720" rIns="91440" bIns="45720" rtlCol="0">
              <a:normAutofit fontScale="77500" lnSpcReduction="20000"/>
            </a:bodyPr>
            <a:lstStyle/>
            <a:p>
              <a:r>
                <a:rPr lang="en-US" b="1" dirty="0"/>
                <a:t>Action at (</a:t>
              </a:r>
              <a:r>
                <a:rPr lang="en-US" b="1" i="1" dirty="0"/>
                <a:t>t</a:t>
              </a:r>
              <a:r>
                <a:rPr lang="en-US" b="1" dirty="0"/>
                <a:t>-(</a:t>
              </a:r>
              <a:r>
                <a:rPr lang="en-US" b="1" i="1" dirty="0"/>
                <a:t>n</a:t>
              </a:r>
              <a:r>
                <a:rPr lang="en-US" b="1" dirty="0"/>
                <a:t>-1))</a:t>
              </a:r>
            </a:p>
          </p:txBody>
        </p:sp>
        <p:sp>
          <p:nvSpPr>
            <p:cNvPr id="145" name="Left Brace 144"/>
            <p:cNvSpPr/>
            <p:nvPr/>
          </p:nvSpPr>
          <p:spPr>
            <a:xfrm rot="16200000">
              <a:off x="5232031" y="5389018"/>
              <a:ext cx="287285" cy="1693584"/>
            </a:xfrm>
            <a:prstGeom prst="leftBrace">
              <a:avLst>
                <a:gd name="adj1" fmla="val 68713"/>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6" name="TextBox 145"/>
            <p:cNvSpPr txBox="1"/>
            <p:nvPr/>
          </p:nvSpPr>
          <p:spPr>
            <a:xfrm>
              <a:off x="4732665" y="6404218"/>
              <a:ext cx="1151830" cy="345440"/>
            </a:xfrm>
            <a:prstGeom prst="rect">
              <a:avLst/>
            </a:prstGeom>
          </p:spPr>
          <p:txBody>
            <a:bodyPr vert="horz" wrap="none" lIns="91440" tIns="45720" rIns="91440" bIns="45720" rtlCol="0">
              <a:normAutofit fontScale="77500" lnSpcReduction="20000"/>
            </a:bodyPr>
            <a:lstStyle/>
            <a:p>
              <a:r>
                <a:rPr lang="en-US" b="1" dirty="0"/>
                <a:t>Action at (</a:t>
              </a:r>
              <a:r>
                <a:rPr lang="en-US" b="1" i="1" dirty="0"/>
                <a:t>t</a:t>
              </a:r>
              <a:r>
                <a:rPr lang="en-US" b="1" dirty="0"/>
                <a:t>)</a:t>
              </a:r>
            </a:p>
          </p:txBody>
        </p:sp>
        <p:sp>
          <p:nvSpPr>
            <p:cNvPr id="147" name="TextBox 146"/>
            <p:cNvSpPr txBox="1"/>
            <p:nvPr/>
          </p:nvSpPr>
          <p:spPr>
            <a:xfrm>
              <a:off x="3603048" y="5176531"/>
              <a:ext cx="424635" cy="345440"/>
            </a:xfrm>
            <a:prstGeom prst="rect">
              <a:avLst/>
            </a:prstGeom>
          </p:spPr>
          <p:txBody>
            <a:bodyPr vert="horz" wrap="none" lIns="91440" tIns="45720" rIns="91440" bIns="45720" rtlCol="0">
              <a:normAutofit fontScale="77500" lnSpcReduction="20000"/>
            </a:bodyPr>
            <a:lstStyle/>
            <a:p>
              <a:r>
                <a:rPr lang="en-US" b="1" dirty="0"/>
                <a:t>…</a:t>
              </a:r>
            </a:p>
          </p:txBody>
        </p:sp>
        <p:cxnSp>
          <p:nvCxnSpPr>
            <p:cNvPr id="148" name="AutoShape 22"/>
            <p:cNvCxnSpPr>
              <a:cxnSpLocks noChangeShapeType="1"/>
              <a:endCxn id="125" idx="4"/>
            </p:cNvCxnSpPr>
            <p:nvPr/>
          </p:nvCxnSpPr>
          <p:spPr bwMode="auto">
            <a:xfrm flipV="1">
              <a:off x="4622920" y="4559307"/>
              <a:ext cx="1186" cy="679413"/>
            </a:xfrm>
            <a:prstGeom prst="straightConnector1">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49" name="AutoShape 22"/>
            <p:cNvCxnSpPr>
              <a:cxnSpLocks noChangeShapeType="1"/>
              <a:endCxn id="155" idx="3"/>
            </p:cNvCxnSpPr>
            <p:nvPr/>
          </p:nvCxnSpPr>
          <p:spPr bwMode="auto">
            <a:xfrm flipV="1">
              <a:off x="4739115" y="4511177"/>
              <a:ext cx="504961" cy="775673"/>
            </a:xfrm>
            <a:prstGeom prst="straightConnector1">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0" name="AutoShape 22"/>
            <p:cNvCxnSpPr>
              <a:cxnSpLocks noChangeShapeType="1"/>
              <a:endCxn id="116" idx="5"/>
            </p:cNvCxnSpPr>
            <p:nvPr/>
          </p:nvCxnSpPr>
          <p:spPr bwMode="auto">
            <a:xfrm flipH="1" flipV="1">
              <a:off x="3948139" y="4511177"/>
              <a:ext cx="558586" cy="775673"/>
            </a:xfrm>
            <a:prstGeom prst="straightConnector1">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1" name="AutoShape 22"/>
            <p:cNvCxnSpPr>
              <a:cxnSpLocks noChangeShapeType="1"/>
              <a:endCxn id="125" idx="5"/>
            </p:cNvCxnSpPr>
            <p:nvPr/>
          </p:nvCxnSpPr>
          <p:spPr bwMode="auto">
            <a:xfrm flipH="1" flipV="1">
              <a:off x="4740301" y="4511177"/>
              <a:ext cx="503775" cy="775673"/>
            </a:xfrm>
            <a:prstGeom prst="straightConnector1">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2" name="AutoShape 22"/>
            <p:cNvCxnSpPr>
              <a:cxnSpLocks noChangeShapeType="1"/>
              <a:endCxn id="125" idx="6"/>
            </p:cNvCxnSpPr>
            <p:nvPr/>
          </p:nvCxnSpPr>
          <p:spPr bwMode="auto">
            <a:xfrm flipH="1" flipV="1">
              <a:off x="4788431" y="4394982"/>
              <a:ext cx="1247807" cy="891868"/>
            </a:xfrm>
            <a:prstGeom prst="straightConnector1">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3" name="AutoShape 22"/>
            <p:cNvCxnSpPr>
              <a:cxnSpLocks noChangeShapeType="1"/>
              <a:endCxn id="155" idx="4"/>
            </p:cNvCxnSpPr>
            <p:nvPr/>
          </p:nvCxnSpPr>
          <p:spPr bwMode="auto">
            <a:xfrm flipV="1">
              <a:off x="5360271" y="4559307"/>
              <a:ext cx="0" cy="679413"/>
            </a:xfrm>
            <a:prstGeom prst="straightConnector1">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4" name="AutoShape 22"/>
            <p:cNvCxnSpPr>
              <a:cxnSpLocks noChangeShapeType="1"/>
              <a:endCxn id="155" idx="5"/>
            </p:cNvCxnSpPr>
            <p:nvPr/>
          </p:nvCxnSpPr>
          <p:spPr bwMode="auto">
            <a:xfrm flipH="1" flipV="1">
              <a:off x="5476466" y="4511177"/>
              <a:ext cx="675967" cy="727543"/>
            </a:xfrm>
            <a:prstGeom prst="straightConnector1">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5" name="AutoShape 22"/>
            <p:cNvCxnSpPr>
              <a:cxnSpLocks noChangeShapeType="1"/>
              <a:endCxn id="116" idx="6"/>
            </p:cNvCxnSpPr>
            <p:nvPr/>
          </p:nvCxnSpPr>
          <p:spPr bwMode="auto">
            <a:xfrm flipH="1" flipV="1">
              <a:off x="3996269" y="4394982"/>
              <a:ext cx="1991839" cy="1008063"/>
            </a:xfrm>
            <a:prstGeom prst="straightConnector1">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6" name="AutoShape 22"/>
            <p:cNvCxnSpPr>
              <a:cxnSpLocks noChangeShapeType="1"/>
              <a:endCxn id="116" idx="5"/>
            </p:cNvCxnSpPr>
            <p:nvPr/>
          </p:nvCxnSpPr>
          <p:spPr bwMode="auto">
            <a:xfrm flipH="1" flipV="1">
              <a:off x="3948139" y="4511177"/>
              <a:ext cx="1247807" cy="891868"/>
            </a:xfrm>
            <a:prstGeom prst="straightConnector1">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7" name="AutoShape 30"/>
            <p:cNvCxnSpPr>
              <a:cxnSpLocks noChangeShapeType="1"/>
              <a:stCxn id="114" idx="0"/>
            </p:cNvCxnSpPr>
            <p:nvPr/>
          </p:nvCxnSpPr>
          <p:spPr bwMode="auto">
            <a:xfrm flipV="1">
              <a:off x="2247619" y="3551245"/>
              <a:ext cx="7014" cy="679412"/>
            </a:xfrm>
            <a:prstGeom prst="straightConnector1">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graphicFrame>
          <p:nvGraphicFramePr>
            <p:cNvPr id="158" name="Object 157"/>
            <p:cNvGraphicFramePr>
              <a:graphicFrameLocks noChangeAspect="1"/>
            </p:cNvGraphicFramePr>
            <p:nvPr>
              <p:extLst/>
            </p:nvPr>
          </p:nvGraphicFramePr>
          <p:xfrm>
            <a:off x="1247345" y="5546725"/>
            <a:ext cx="842963" cy="560388"/>
          </p:xfrm>
          <a:graphic>
            <a:graphicData uri="http://schemas.openxmlformats.org/presentationml/2006/ole">
              <mc:AlternateContent xmlns:mc="http://schemas.openxmlformats.org/markup-compatibility/2006">
                <mc:Choice xmlns:v="urn:schemas-microsoft-com:vml" Requires="v">
                  <p:oleObj spid="_x0000_s1224" name="Equation" r:id="rId5" imgW="381000" imgH="241300" progId="Equation.3">
                    <p:embed/>
                  </p:oleObj>
                </mc:Choice>
                <mc:Fallback>
                  <p:oleObj name="Equation" r:id="rId5" imgW="381000" imgH="241300" progId="Equation.3">
                    <p:embed/>
                    <p:pic>
                      <p:nvPicPr>
                        <p:cNvPr id="158" name="Object 157"/>
                        <p:cNvPicPr/>
                        <p:nvPr/>
                      </p:nvPicPr>
                      <p:blipFill>
                        <a:blip r:embed="rId6"/>
                        <a:stretch>
                          <a:fillRect/>
                        </a:stretch>
                      </p:blipFill>
                      <p:spPr>
                        <a:xfrm>
                          <a:off x="1247345" y="5546725"/>
                          <a:ext cx="842963" cy="560388"/>
                        </a:xfrm>
                        <a:prstGeom prst="rect">
                          <a:avLst/>
                        </a:prstGeom>
                      </p:spPr>
                    </p:pic>
                  </p:oleObj>
                </mc:Fallback>
              </mc:AlternateContent>
            </a:graphicData>
          </a:graphic>
        </p:graphicFrame>
        <p:graphicFrame>
          <p:nvGraphicFramePr>
            <p:cNvPr id="159" name="Object 158"/>
            <p:cNvGraphicFramePr>
              <a:graphicFrameLocks noChangeAspect="1"/>
            </p:cNvGraphicFramePr>
            <p:nvPr>
              <p:extLst/>
            </p:nvPr>
          </p:nvGraphicFramePr>
          <p:xfrm>
            <a:off x="2036057" y="5546725"/>
            <a:ext cx="846137" cy="560388"/>
          </p:xfrm>
          <a:graphic>
            <a:graphicData uri="http://schemas.openxmlformats.org/presentationml/2006/ole">
              <mc:AlternateContent xmlns:mc="http://schemas.openxmlformats.org/markup-compatibility/2006">
                <mc:Choice xmlns:v="urn:schemas-microsoft-com:vml" Requires="v">
                  <p:oleObj spid="_x0000_s1225" name="Equation" r:id="rId7" imgW="381000" imgH="241300" progId="Equation.3">
                    <p:embed/>
                  </p:oleObj>
                </mc:Choice>
                <mc:Fallback>
                  <p:oleObj name="Equation" r:id="rId7" imgW="381000" imgH="241300" progId="Equation.3">
                    <p:embed/>
                    <p:pic>
                      <p:nvPicPr>
                        <p:cNvPr id="159" name="Object 158"/>
                        <p:cNvPicPr/>
                        <p:nvPr/>
                      </p:nvPicPr>
                      <p:blipFill>
                        <a:blip r:embed="rId8"/>
                        <a:stretch>
                          <a:fillRect/>
                        </a:stretch>
                      </p:blipFill>
                      <p:spPr>
                        <a:xfrm>
                          <a:off x="2036057" y="5546725"/>
                          <a:ext cx="846137" cy="560388"/>
                        </a:xfrm>
                        <a:prstGeom prst="rect">
                          <a:avLst/>
                        </a:prstGeom>
                      </p:spPr>
                    </p:pic>
                  </p:oleObj>
                </mc:Fallback>
              </mc:AlternateContent>
            </a:graphicData>
          </a:graphic>
        </p:graphicFrame>
        <p:graphicFrame>
          <p:nvGraphicFramePr>
            <p:cNvPr id="160" name="Object 159"/>
            <p:cNvGraphicFramePr>
              <a:graphicFrameLocks noChangeAspect="1"/>
            </p:cNvGraphicFramePr>
            <p:nvPr>
              <p:extLst/>
            </p:nvPr>
          </p:nvGraphicFramePr>
          <p:xfrm>
            <a:off x="2856796" y="5546725"/>
            <a:ext cx="846138" cy="560388"/>
          </p:xfrm>
          <a:graphic>
            <a:graphicData uri="http://schemas.openxmlformats.org/presentationml/2006/ole">
              <mc:AlternateContent xmlns:mc="http://schemas.openxmlformats.org/markup-compatibility/2006">
                <mc:Choice xmlns:v="urn:schemas-microsoft-com:vml" Requires="v">
                  <p:oleObj spid="_x0000_s1226" name="Equation" r:id="rId9" imgW="381000" imgH="241300" progId="Equation.3">
                    <p:embed/>
                  </p:oleObj>
                </mc:Choice>
                <mc:Fallback>
                  <p:oleObj name="Equation" r:id="rId9" imgW="381000" imgH="241300" progId="Equation.3">
                    <p:embed/>
                    <p:pic>
                      <p:nvPicPr>
                        <p:cNvPr id="160" name="Object 159"/>
                        <p:cNvPicPr/>
                        <p:nvPr/>
                      </p:nvPicPr>
                      <p:blipFill>
                        <a:blip r:embed="rId10"/>
                        <a:stretch>
                          <a:fillRect/>
                        </a:stretch>
                      </p:blipFill>
                      <p:spPr>
                        <a:xfrm>
                          <a:off x="2856796" y="5546725"/>
                          <a:ext cx="846138" cy="560388"/>
                        </a:xfrm>
                        <a:prstGeom prst="rect">
                          <a:avLst/>
                        </a:prstGeom>
                      </p:spPr>
                    </p:pic>
                  </p:oleObj>
                </mc:Fallback>
              </mc:AlternateContent>
            </a:graphicData>
          </a:graphic>
        </p:graphicFrame>
        <p:graphicFrame>
          <p:nvGraphicFramePr>
            <p:cNvPr id="161" name="Object 160"/>
            <p:cNvGraphicFramePr>
              <a:graphicFrameLocks noChangeAspect="1"/>
            </p:cNvGraphicFramePr>
            <p:nvPr>
              <p:extLst/>
            </p:nvPr>
          </p:nvGraphicFramePr>
          <p:xfrm>
            <a:off x="4424107" y="5561462"/>
            <a:ext cx="366282" cy="530705"/>
          </p:xfrm>
          <a:graphic>
            <a:graphicData uri="http://schemas.openxmlformats.org/presentationml/2006/ole">
              <mc:AlternateContent xmlns:mc="http://schemas.openxmlformats.org/markup-compatibility/2006">
                <mc:Choice xmlns:v="urn:schemas-microsoft-com:vml" Requires="v">
                  <p:oleObj spid="_x0000_s1227" name="Equation" r:id="rId11" imgW="165100" imgH="228600" progId="Equation.3">
                    <p:embed/>
                  </p:oleObj>
                </mc:Choice>
                <mc:Fallback>
                  <p:oleObj name="Equation" r:id="rId11" imgW="165100" imgH="228600" progId="Equation.3">
                    <p:embed/>
                    <p:pic>
                      <p:nvPicPr>
                        <p:cNvPr id="161" name="Object 160"/>
                        <p:cNvPicPr/>
                        <p:nvPr/>
                      </p:nvPicPr>
                      <p:blipFill>
                        <a:blip r:embed="rId12"/>
                        <a:stretch>
                          <a:fillRect/>
                        </a:stretch>
                      </p:blipFill>
                      <p:spPr>
                        <a:xfrm>
                          <a:off x="4424107" y="5561462"/>
                          <a:ext cx="366282" cy="530705"/>
                        </a:xfrm>
                        <a:prstGeom prst="rect">
                          <a:avLst/>
                        </a:prstGeom>
                      </p:spPr>
                    </p:pic>
                  </p:oleObj>
                </mc:Fallback>
              </mc:AlternateContent>
            </a:graphicData>
          </a:graphic>
        </p:graphicFrame>
        <p:graphicFrame>
          <p:nvGraphicFramePr>
            <p:cNvPr id="162" name="Object 161"/>
            <p:cNvGraphicFramePr>
              <a:graphicFrameLocks noChangeAspect="1"/>
            </p:cNvGraphicFramePr>
            <p:nvPr>
              <p:extLst/>
            </p:nvPr>
          </p:nvGraphicFramePr>
          <p:xfrm>
            <a:off x="5228347" y="5561463"/>
            <a:ext cx="366282" cy="530705"/>
          </p:xfrm>
          <a:graphic>
            <a:graphicData uri="http://schemas.openxmlformats.org/presentationml/2006/ole">
              <mc:AlternateContent xmlns:mc="http://schemas.openxmlformats.org/markup-compatibility/2006">
                <mc:Choice xmlns:v="urn:schemas-microsoft-com:vml" Requires="v">
                  <p:oleObj spid="_x0000_s1228" name="Equation" r:id="rId13" imgW="165100" imgH="228600" progId="Equation.3">
                    <p:embed/>
                  </p:oleObj>
                </mc:Choice>
                <mc:Fallback>
                  <p:oleObj name="Equation" r:id="rId13" imgW="165100" imgH="228600" progId="Equation.3">
                    <p:embed/>
                    <p:pic>
                      <p:nvPicPr>
                        <p:cNvPr id="162" name="Object 161"/>
                        <p:cNvPicPr/>
                        <p:nvPr/>
                      </p:nvPicPr>
                      <p:blipFill>
                        <a:blip r:embed="rId14"/>
                        <a:stretch>
                          <a:fillRect/>
                        </a:stretch>
                      </p:blipFill>
                      <p:spPr>
                        <a:xfrm>
                          <a:off x="5228347" y="5561463"/>
                          <a:ext cx="366282" cy="530705"/>
                        </a:xfrm>
                        <a:prstGeom prst="rect">
                          <a:avLst/>
                        </a:prstGeom>
                      </p:spPr>
                    </p:pic>
                  </p:oleObj>
                </mc:Fallback>
              </mc:AlternateContent>
            </a:graphicData>
          </a:graphic>
        </p:graphicFrame>
        <p:graphicFrame>
          <p:nvGraphicFramePr>
            <p:cNvPr id="163" name="Object 162"/>
            <p:cNvGraphicFramePr>
              <a:graphicFrameLocks noChangeAspect="1"/>
            </p:cNvGraphicFramePr>
            <p:nvPr>
              <p:extLst/>
            </p:nvPr>
          </p:nvGraphicFramePr>
          <p:xfrm>
            <a:off x="6039325" y="5561462"/>
            <a:ext cx="366282" cy="530705"/>
          </p:xfrm>
          <a:graphic>
            <a:graphicData uri="http://schemas.openxmlformats.org/presentationml/2006/ole">
              <mc:AlternateContent xmlns:mc="http://schemas.openxmlformats.org/markup-compatibility/2006">
                <mc:Choice xmlns:v="urn:schemas-microsoft-com:vml" Requires="v">
                  <p:oleObj spid="_x0000_s1229" name="Equation" r:id="rId15" imgW="165100" imgH="228600" progId="Equation.3">
                    <p:embed/>
                  </p:oleObj>
                </mc:Choice>
                <mc:Fallback>
                  <p:oleObj name="Equation" r:id="rId15" imgW="165100" imgH="228600" progId="Equation.3">
                    <p:embed/>
                    <p:pic>
                      <p:nvPicPr>
                        <p:cNvPr id="163" name="Object 162"/>
                        <p:cNvPicPr/>
                        <p:nvPr/>
                      </p:nvPicPr>
                      <p:blipFill>
                        <a:blip r:embed="rId16"/>
                        <a:stretch>
                          <a:fillRect/>
                        </a:stretch>
                      </p:blipFill>
                      <p:spPr>
                        <a:xfrm>
                          <a:off x="6039325" y="5561462"/>
                          <a:ext cx="366282" cy="530705"/>
                        </a:xfrm>
                        <a:prstGeom prst="rect">
                          <a:avLst/>
                        </a:prstGeom>
                      </p:spPr>
                    </p:pic>
                  </p:oleObj>
                </mc:Fallback>
              </mc:AlternateContent>
            </a:graphicData>
          </a:graphic>
        </p:graphicFrame>
      </p:grpSp>
    </p:spTree>
    <p:extLst>
      <p:ext uri="{BB962C8B-B14F-4D97-AF65-F5344CB8AC3E}">
        <p14:creationId xmlns:p14="http://schemas.microsoft.com/office/powerpoint/2010/main" val="1213352820"/>
      </p:ext>
    </p:extLst>
  </p:cSld>
  <p:clrMapOvr>
    <a:masterClrMapping/>
  </p:clrMapOvr>
</p:sld>
</file>

<file path=ppt/theme/theme1.xml><?xml version="1.0" encoding="utf-8"?>
<a:theme xmlns:a="http://schemas.openxmlformats.org/drawingml/2006/main" name="IntelliMedia Template 2010-08-17">
  <a:themeElements>
    <a:clrScheme name="IntelliMedia">
      <a:dk1>
        <a:sysClr val="windowText" lastClr="000000"/>
      </a:dk1>
      <a:lt1>
        <a:sysClr val="window" lastClr="FFFFFF"/>
      </a:lt1>
      <a:dk2>
        <a:srgbClr val="1F497D"/>
      </a:dk2>
      <a:lt2>
        <a:srgbClr val="EEECE1"/>
      </a:lt2>
      <a:accent1>
        <a:srgbClr val="510000"/>
      </a:accent1>
      <a:accent2>
        <a:srgbClr val="8F011A"/>
      </a:accent2>
      <a:accent3>
        <a:srgbClr val="B9102B"/>
      </a:accent3>
      <a:accent4>
        <a:srgbClr val="684F60"/>
      </a:accent4>
      <a:accent5>
        <a:srgbClr val="8CAF3E"/>
      </a:accent5>
      <a:accent6>
        <a:srgbClr val="CC4A2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sz="3200"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wrap="none" lIns="91440" tIns="45720" rIns="91440" bIns="45720" rtlCol="0">
        <a:noAutofit/>
      </a:bodyPr>
      <a:lstStyle>
        <a:defPPr algn="l">
          <a:defRPr sz="20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39554</TotalTime>
  <Words>1687</Words>
  <Application>Microsoft Office PowerPoint</Application>
  <PresentationFormat>On-screen Show (4:3)</PresentationFormat>
  <Paragraphs>333</Paragraphs>
  <Slides>34</Slides>
  <Notes>16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0" baseType="lpstr">
      <vt:lpstr>Arial</vt:lpstr>
      <vt:lpstr>Calibri</vt:lpstr>
      <vt:lpstr>Lucida Grande</vt:lpstr>
      <vt:lpstr>Wingdings</vt:lpstr>
      <vt:lpstr>IntelliMedia Template 2010-08-17</vt:lpstr>
      <vt:lpstr>Equation</vt:lpstr>
      <vt:lpstr>Understanding Novelty in Reinforcement Learning-Based Automated Scenario Generation</vt:lpstr>
      <vt:lpstr>Simulation-Based Training</vt:lpstr>
      <vt:lpstr>DeepGen Scenario Generation Framework</vt:lpstr>
      <vt:lpstr>Novelty in Scenario Generation</vt:lpstr>
      <vt:lpstr>Novelty in Scenario Generation</vt:lpstr>
      <vt:lpstr>Four C Model of Creativity</vt:lpstr>
      <vt:lpstr>Outline</vt:lpstr>
      <vt:lpstr>Outline</vt:lpstr>
      <vt:lpstr>Deep Reinforcement Learning</vt:lpstr>
      <vt:lpstr>RL-Based Narrative Generation</vt:lpstr>
      <vt:lpstr>Virtual Battlespace 3</vt:lpstr>
      <vt:lpstr>Call for Fire Training</vt:lpstr>
      <vt:lpstr>Scenario Adaptation Library</vt:lpstr>
      <vt:lpstr>User Experience:  Instructor &amp; Content Developer</vt:lpstr>
      <vt:lpstr>User Experience: Instructor &amp; Content Developer</vt:lpstr>
      <vt:lpstr>User Experience: Trainee</vt:lpstr>
      <vt:lpstr>Outline</vt:lpstr>
      <vt:lpstr>Four C Model of Creativity</vt:lpstr>
      <vt:lpstr>Big-C Creativity</vt:lpstr>
      <vt:lpstr>Little-C Creativity</vt:lpstr>
      <vt:lpstr>Pro-C Creativity</vt:lpstr>
      <vt:lpstr>Mini-C Creativity</vt:lpstr>
      <vt:lpstr>Outline</vt:lpstr>
      <vt:lpstr>Big-C in Automated Scenario Generation</vt:lpstr>
      <vt:lpstr>Big-C in Automated Scenario Generation</vt:lpstr>
      <vt:lpstr>Pro-C in Automated Scenario Generation</vt:lpstr>
      <vt:lpstr>Pro-C in Automated Scenario Generation</vt:lpstr>
      <vt:lpstr>Little-C in Automated Scenario Generation</vt:lpstr>
      <vt:lpstr>Mini-C in Automated Scenario Generation</vt:lpstr>
      <vt:lpstr>Demo Video</vt:lpstr>
      <vt:lpstr>Outline</vt:lpstr>
      <vt:lpstr>Conclusions</vt:lpstr>
      <vt:lpstr>Future Work</vt:lpstr>
      <vt:lpstr>PowerPoint Presentation</vt:lpstr>
    </vt:vector>
  </TitlesOfParts>
  <Company>NCSU</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Bradford Mott</dc:creator>
  <cp:lastModifiedBy>Jonathan Rowe</cp:lastModifiedBy>
  <cp:revision>1374</cp:revision>
  <cp:lastPrinted>2017-06-13T17:15:48Z</cp:lastPrinted>
  <dcterms:created xsi:type="dcterms:W3CDTF">2010-08-17T21:17:46Z</dcterms:created>
  <dcterms:modified xsi:type="dcterms:W3CDTF">2019-05-16T19:16:06Z</dcterms:modified>
</cp:coreProperties>
</file>