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6" r:id="rId2"/>
  </p:sldMasterIdLst>
  <p:notesMasterIdLst>
    <p:notesMasterId r:id="rId41"/>
  </p:notesMasterIdLst>
  <p:sldIdLst>
    <p:sldId id="258" r:id="rId3"/>
    <p:sldId id="266" r:id="rId4"/>
    <p:sldId id="332" r:id="rId5"/>
    <p:sldId id="290" r:id="rId6"/>
    <p:sldId id="297" r:id="rId7"/>
    <p:sldId id="291" r:id="rId8"/>
    <p:sldId id="293" r:id="rId9"/>
    <p:sldId id="296" r:id="rId10"/>
    <p:sldId id="292" r:id="rId11"/>
    <p:sldId id="300" r:id="rId12"/>
    <p:sldId id="302" r:id="rId13"/>
    <p:sldId id="303" r:id="rId14"/>
    <p:sldId id="305" r:id="rId15"/>
    <p:sldId id="333" r:id="rId16"/>
    <p:sldId id="304" r:id="rId17"/>
    <p:sldId id="307" r:id="rId18"/>
    <p:sldId id="309" r:id="rId19"/>
    <p:sldId id="311" r:id="rId20"/>
    <p:sldId id="339" r:id="rId21"/>
    <p:sldId id="314" r:id="rId22"/>
    <p:sldId id="315" r:id="rId23"/>
    <p:sldId id="317" r:id="rId24"/>
    <p:sldId id="318" r:id="rId25"/>
    <p:sldId id="320" r:id="rId26"/>
    <p:sldId id="322" r:id="rId27"/>
    <p:sldId id="323" r:id="rId28"/>
    <p:sldId id="324" r:id="rId29"/>
    <p:sldId id="326" r:id="rId30"/>
    <p:sldId id="327" r:id="rId31"/>
    <p:sldId id="328" r:id="rId32"/>
    <p:sldId id="329" r:id="rId33"/>
    <p:sldId id="330" r:id="rId34"/>
    <p:sldId id="321" r:id="rId35"/>
    <p:sldId id="331" r:id="rId36"/>
    <p:sldId id="336" r:id="rId37"/>
    <p:sldId id="337" r:id="rId38"/>
    <p:sldId id="289" r:id="rId39"/>
    <p:sldId id="257" r:id="rId40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5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77" autoAdjust="0"/>
    <p:restoredTop sz="85374" autoAdjust="0"/>
  </p:normalViewPr>
  <p:slideViewPr>
    <p:cSldViewPr snapToGrid="0" snapToObjects="1" showGuides="1">
      <p:cViewPr varScale="1">
        <p:scale>
          <a:sx n="107" d="100"/>
          <a:sy n="107" d="100"/>
        </p:scale>
        <p:origin x="140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150" y="-90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39A14C2-5825-418A-8D7A-0A1BD07C3E51}" type="datetimeFigureOut">
              <a:rPr lang="en-US" smtClean="0"/>
              <a:t>5/15/19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81D6941-C5BE-4E03-B14B-EE3B1031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14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year PhD student in Computer Science in Dr. James Lester’s </a:t>
            </a:r>
            <a:r>
              <a:rPr lang="en-US" dirty="0" err="1"/>
              <a:t>IntelliMedia</a:t>
            </a:r>
            <a:r>
              <a:rPr lang="en-US" dirty="0"/>
              <a:t> lab at NCSU</a:t>
            </a:r>
          </a:p>
          <a:p>
            <a:r>
              <a:rPr lang="en-US" dirty="0"/>
              <a:t>Survey of recent multimodal research efforts, particularly within adaptive instructional systems, and how these technologies can be supported by GIFT in the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76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 notes </a:t>
            </a:r>
            <a:r>
              <a:rPr lang="en-US" sz="2100" dirty="0">
                <a:solidFill>
                  <a:srgbClr val="000000"/>
                </a:solidFill>
              </a:rPr>
              <a:t>AIS utilized for teaching geometry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100" dirty="0">
              <a:solidFill>
                <a:srgbClr val="000000"/>
              </a:solidFill>
            </a:endParaRPr>
          </a:p>
          <a:p>
            <a:pPr lvl="0">
              <a:lnSpc>
                <a:spcPct val="120000"/>
              </a:lnSpc>
            </a:pPr>
            <a:r>
              <a:rPr lang="en-US" sz="2100" dirty="0">
                <a:solidFill>
                  <a:srgbClr val="000000"/>
                </a:solidFill>
              </a:rPr>
              <a:t>Detecting confidence, frustration, excitement, and interest among students </a:t>
            </a:r>
          </a:p>
          <a:p>
            <a:pPr lvl="0">
              <a:lnSpc>
                <a:spcPct val="120000"/>
              </a:lnSpc>
            </a:pPr>
            <a:r>
              <a:rPr lang="en-US" sz="2100" dirty="0">
                <a:solidFill>
                  <a:srgbClr val="000000"/>
                </a:solidFill>
              </a:rPr>
              <a:t>Step-wise linear regression using facial expression, posture, EDA, and mouse pressure </a:t>
            </a:r>
          </a:p>
          <a:p>
            <a:pPr lvl="0">
              <a:lnSpc>
                <a:spcPct val="120000"/>
              </a:lnSpc>
            </a:pPr>
            <a:endParaRPr lang="en-US" sz="2100" dirty="0">
              <a:solidFill>
                <a:srgbClr val="000000"/>
              </a:solidFill>
            </a:endParaRPr>
          </a:p>
          <a:p>
            <a:pPr lvl="0">
              <a:lnSpc>
                <a:spcPct val="120000"/>
              </a:lnSpc>
            </a:pPr>
            <a:r>
              <a:rPr lang="en-US" sz="2100" dirty="0">
                <a:solidFill>
                  <a:srgbClr val="000000"/>
                </a:solidFill>
              </a:rPr>
              <a:t>Positive correlation between mouse pressure and frustration level</a:t>
            </a:r>
          </a:p>
          <a:p>
            <a:pPr lvl="0">
              <a:lnSpc>
                <a:spcPct val="120000"/>
              </a:lnSpc>
            </a:pPr>
            <a:r>
              <a:rPr lang="en-US" sz="2100" dirty="0">
                <a:solidFill>
                  <a:srgbClr val="000000"/>
                </a:solidFill>
              </a:rPr>
              <a:t>Facial expression indicative of approximately 60% of instances of affective states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5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</a:rPr>
              <a:t>Well-known AIS teaching qualitative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</a:rPr>
              <a:t>Affective states: boredom, confusion, delight, engagement, and frustration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66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</a:rPr>
              <a:t>Well-known ITS that uses teachable agents for science education</a:t>
            </a:r>
          </a:p>
          <a:p>
            <a:endParaRPr lang="en-US" dirty="0"/>
          </a:p>
          <a:p>
            <a:r>
              <a:rPr lang="en-US" dirty="0"/>
              <a:t>Find more recent citations, including Biswas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92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000000"/>
                </a:solidFill>
              </a:rPr>
              <a:t>Detecting arousal and valence levels while watching videos, as shown in second figure</a:t>
            </a:r>
          </a:p>
          <a:p>
            <a:r>
              <a:rPr lang="en-US" sz="1200" dirty="0">
                <a:solidFill>
                  <a:srgbClr val="000000"/>
                </a:solidFill>
              </a:rPr>
              <a:t>Image: example of EEG signal from participant in biometric identification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results for feature-level fusion (FLF) and decision-level fusion (DLF), where negative stimulus was not as easily detected as positive stimulus</a:t>
            </a:r>
          </a:p>
          <a:p>
            <a:r>
              <a:rPr lang="en-US" dirty="0"/>
              <a:t>Make point about more uncommon modalities occurring outside of AISs due to intrusiveness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26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Sensors often capture limited or no temporal context </a:t>
            </a:r>
          </a:p>
          <a:p>
            <a:r>
              <a:rPr lang="en-US" sz="1200" dirty="0"/>
              <a:t>Body lean angle, slouch factor, contraction index, quantity of motion can be extracted from postural data to add temporal context </a:t>
            </a:r>
          </a:p>
          <a:p>
            <a:r>
              <a:rPr lang="en-US" sz="1200" dirty="0"/>
              <a:t>Such information can often be beneficial to ML models </a:t>
            </a:r>
            <a:r>
              <a:rPr lang="en-US" sz="1050" dirty="0"/>
              <a:t>(Henderson et al., 2019)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02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2400" dirty="0"/>
              <a:t>Noisy data (mistracking, background noise, low-quality sensor, etc.)</a:t>
            </a:r>
          </a:p>
          <a:p>
            <a:pPr lvl="0"/>
            <a:r>
              <a:rPr lang="en-US" sz="2400" dirty="0"/>
              <a:t>Missing data (faulty connections, sensor hardware failures, data storage issues, etc.)</a:t>
            </a:r>
            <a:endParaRPr lang="en-US" dirty="0"/>
          </a:p>
          <a:p>
            <a:r>
              <a:rPr lang="en-US" dirty="0"/>
              <a:t>Supervised techniques such as autoencoders require complete data, which might be sparse depending on the modalities available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2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Most data fusion techniques are model-agnostic</a:t>
            </a:r>
          </a:p>
          <a:p>
            <a:pPr lvl="1"/>
            <a:r>
              <a:rPr lang="en-US" sz="2400" dirty="0"/>
              <a:t>Not reliant on a particular ML algorithm</a:t>
            </a:r>
          </a:p>
          <a:p>
            <a:pPr lvl="1"/>
            <a:r>
              <a:rPr lang="en-US" sz="2400" dirty="0"/>
              <a:t>Most fusion occurs before or after classification or regression has occurred</a:t>
            </a:r>
          </a:p>
          <a:p>
            <a:r>
              <a:rPr lang="en-US" dirty="0"/>
              <a:t>Early Fusion</a:t>
            </a:r>
          </a:p>
          <a:p>
            <a:pPr lvl="1"/>
            <a:r>
              <a:rPr lang="en-US" sz="2400" dirty="0"/>
              <a:t>Can occur before or after feature selection or reduction</a:t>
            </a:r>
          </a:p>
          <a:p>
            <a:pPr lvl="1"/>
            <a:r>
              <a:rPr lang="en-US" sz="2400" dirty="0"/>
              <a:t>Simplest fusion method</a:t>
            </a:r>
          </a:p>
          <a:p>
            <a:pPr lvl="1"/>
            <a:r>
              <a:rPr lang="en-US" sz="2400" dirty="0"/>
              <a:t>Only requires a single model</a:t>
            </a:r>
          </a:p>
          <a:p>
            <a:pPr lvl="1"/>
            <a:endParaRPr lang="en-US" sz="2400" dirty="0"/>
          </a:p>
          <a:p>
            <a:pPr lvl="0"/>
            <a:r>
              <a:rPr lang="en-US" sz="2400" dirty="0"/>
              <a:t>Late Fusion</a:t>
            </a:r>
          </a:p>
          <a:p>
            <a:pPr lvl="0"/>
            <a:r>
              <a:rPr lang="en-US" sz="2400" dirty="0"/>
              <a:t>Can be accomplished in several ways</a:t>
            </a:r>
          </a:p>
          <a:p>
            <a:pPr lvl="1"/>
            <a:r>
              <a:rPr lang="en-US" sz="2000" dirty="0"/>
              <a:t>Voting</a:t>
            </a:r>
          </a:p>
          <a:p>
            <a:pPr lvl="1"/>
            <a:r>
              <a:rPr lang="en-US" sz="2000" dirty="0"/>
              <a:t>Weighting</a:t>
            </a:r>
          </a:p>
          <a:p>
            <a:pPr lvl="1"/>
            <a:r>
              <a:rPr lang="en-US" sz="2000" dirty="0"/>
              <a:t>Another ML model</a:t>
            </a:r>
          </a:p>
          <a:p>
            <a:r>
              <a:rPr lang="en-US" sz="2800" dirty="0"/>
              <a:t>More robust than early fusion</a:t>
            </a:r>
          </a:p>
          <a:p>
            <a:pPr lvl="1"/>
            <a:r>
              <a:rPr lang="en-US" sz="2400" dirty="0"/>
              <a:t>Allows for models to be trained even if a modality is missing</a:t>
            </a:r>
          </a:p>
          <a:p>
            <a:pPr lvl="1"/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263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back in</a:t>
            </a:r>
          </a:p>
          <a:p>
            <a:r>
              <a:rPr lang="en-US" dirty="0"/>
              <a:t>Consider removing earlier AIS examples instead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949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Data alignment: accounting for the relationships between sub-components of two or more modalities</a:t>
            </a:r>
          </a:p>
          <a:p>
            <a:r>
              <a:rPr lang="en-US" sz="1200" dirty="0"/>
              <a:t>Particularly relevant when multiple modalities operate or sample at differing frequencies</a:t>
            </a:r>
          </a:p>
          <a:p>
            <a:r>
              <a:rPr lang="en-US" sz="1200" dirty="0"/>
              <a:t>Undertaken using either explicit or implicit alignment techniques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Commonly pertains to time-series data </a:t>
            </a:r>
            <a:endParaRPr lang="en-US" sz="2000" dirty="0"/>
          </a:p>
          <a:p>
            <a:pPr lvl="0"/>
            <a:r>
              <a:rPr lang="en-US" sz="2000" dirty="0"/>
              <a:t>Dynamic programming approach applied to time-series data</a:t>
            </a:r>
          </a:p>
          <a:p>
            <a:pPr lvl="0"/>
            <a:r>
              <a:rPr lang="en-US" sz="2000" dirty="0"/>
              <a:t>Computes similarity between two modalities and inserts additional frames within modalities to find optimal match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25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Multimodal Learning Analytics are important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00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Commonly uses canonical correlation analysis as linear transformation for similarity metric</a:t>
            </a:r>
          </a:p>
          <a:p>
            <a:pPr lvl="1"/>
            <a:r>
              <a:rPr lang="en-US" sz="2000" dirty="0"/>
              <a:t>Implicit requirement for pre-aligned data to train network</a:t>
            </a:r>
          </a:p>
          <a:p>
            <a:pPr lvl="1"/>
            <a:r>
              <a:rPr lang="en-US" sz="2000" dirty="0"/>
              <a:t>Data often lacks explicitly annotated data</a:t>
            </a:r>
          </a:p>
          <a:p>
            <a:r>
              <a:rPr lang="en-US" sz="1200" dirty="0"/>
              <a:t>DTW requires both modalities’ timesteps to be comparable and compatible with the similarity metric</a:t>
            </a:r>
          </a:p>
          <a:p>
            <a:r>
              <a:rPr lang="en-US" sz="1200" dirty="0"/>
              <a:t>Deep learning has also been utilized as an explicit alignment technique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13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design, development, and evaluation of AISs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Can be utilized to integrate adaptive technologies to improve student outcomes</a:t>
            </a:r>
          </a:p>
          <a:p>
            <a:r>
              <a:rPr lang="en-US" sz="1200" dirty="0"/>
              <a:t>Survey: </a:t>
            </a:r>
          </a:p>
          <a:p>
            <a:r>
              <a:rPr lang="en-US" sz="1200" dirty="0"/>
              <a:t>	</a:t>
            </a:r>
            <a:r>
              <a:rPr lang="en-US" sz="2000" dirty="0"/>
              <a:t>Common ML techniques</a:t>
            </a:r>
          </a:p>
          <a:p>
            <a:pPr lvl="1"/>
            <a:r>
              <a:rPr lang="en-US" sz="2000" dirty="0"/>
              <a:t>Key components of multimodal data analytics</a:t>
            </a:r>
          </a:p>
          <a:p>
            <a:pPr lvl="1"/>
            <a:r>
              <a:rPr lang="en-US" sz="2000" dirty="0"/>
              <a:t>Challenges faced by developers of multimodal systems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63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 introduction to multimodal machine learning, and why it is important to adaptive instructional systems</a:t>
            </a:r>
          </a:p>
          <a:p>
            <a:r>
              <a:rPr lang="en-US" dirty="0"/>
              <a:t>Overview of recent multimodal work, particularly involving AISs</a:t>
            </a:r>
          </a:p>
          <a:p>
            <a:r>
              <a:rPr lang="en-US" dirty="0"/>
              <a:t>Challenges and common issues within multimodal systems</a:t>
            </a:r>
          </a:p>
          <a:p>
            <a:r>
              <a:rPr lang="en-US" dirty="0"/>
              <a:t>Current capabilities within GIFT supporting multimodal data analytics and how GIFT can better support future development of multimodal systems</a:t>
            </a:r>
          </a:p>
          <a:p>
            <a:r>
              <a:rPr lang="en-US" dirty="0"/>
              <a:t>Conclusions and recommendations for future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17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multimodal systems are important</a:t>
            </a:r>
          </a:p>
          <a:p>
            <a:r>
              <a:rPr lang="en-US" dirty="0"/>
              <a:t>First, brief definition of “multimodal”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Conceptual representation of human cognitive process compared to unimodal systems</a:t>
            </a:r>
            <a:endParaRPr lang="en-US" dirty="0"/>
          </a:p>
          <a:p>
            <a:r>
              <a:rPr lang="en-US" dirty="0"/>
              <a:t>Human perception of surrounding environments is multimodal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11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Recent advances in computational capabilities, as well as increased access to multi-channel data through sensor and other sources have led to MML being applied to a multitude of domains</a:t>
            </a:r>
          </a:p>
          <a:p>
            <a:r>
              <a:rPr lang="en-US" dirty="0"/>
              <a:t>Image: Performance of multimodal automated image annotation system vs unimodal</a:t>
            </a:r>
          </a:p>
          <a:p>
            <a:endParaRPr lang="en-US" dirty="0"/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</a:rPr>
              <a:t>Remedying negative affective states such as boredom or frustration </a:t>
            </a:r>
            <a:r>
              <a:rPr lang="en-US" sz="2100" dirty="0">
                <a:solidFill>
                  <a:srgbClr val="000000"/>
                </a:solidFill>
              </a:rPr>
              <a:t>(</a:t>
            </a:r>
            <a:r>
              <a:rPr lang="en-US" sz="2100" dirty="0" err="1">
                <a:solidFill>
                  <a:srgbClr val="000000"/>
                </a:solidFill>
              </a:rPr>
              <a:t>DeFalco</a:t>
            </a:r>
            <a:r>
              <a:rPr lang="en-US" sz="2100" dirty="0">
                <a:solidFill>
                  <a:srgbClr val="000000"/>
                </a:solidFill>
              </a:rPr>
              <a:t> et al., 2018; Harley et al., 2015)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</a:rPr>
              <a:t>Predicting positive affective states such as engagement </a:t>
            </a:r>
            <a:r>
              <a:rPr lang="en-US" sz="2100" dirty="0">
                <a:solidFill>
                  <a:srgbClr val="000000"/>
                </a:solidFill>
              </a:rPr>
              <a:t>(</a:t>
            </a:r>
            <a:r>
              <a:rPr lang="en-US" sz="2100" dirty="0" err="1">
                <a:solidFill>
                  <a:srgbClr val="000000"/>
                </a:solidFill>
              </a:rPr>
              <a:t>Grafsgaard</a:t>
            </a:r>
            <a:r>
              <a:rPr lang="en-US" sz="2100" dirty="0">
                <a:solidFill>
                  <a:srgbClr val="000000"/>
                </a:solidFill>
              </a:rPr>
              <a:t> et al., 2014a)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36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Facial expression, speech are easily captured</a:t>
            </a:r>
          </a:p>
          <a:p>
            <a:r>
              <a:rPr lang="en-US" dirty="0"/>
              <a:t>Eye gaze, posture, gesture require easily accessible but more specialized sensors</a:t>
            </a:r>
          </a:p>
          <a:p>
            <a:r>
              <a:rPr lang="en-US" dirty="0"/>
              <a:t>EDA, EEG, and EMG data require highly specialized equipment</a:t>
            </a:r>
          </a:p>
          <a:p>
            <a:r>
              <a:rPr lang="en-US" dirty="0"/>
              <a:t>Sensor-free data is easily collected</a:t>
            </a:r>
          </a:p>
          <a:p>
            <a:r>
              <a:rPr lang="en-US" sz="1200" dirty="0">
                <a:solidFill>
                  <a:srgbClr val="000000"/>
                </a:solidFill>
              </a:rPr>
              <a:t>Facial expression and voice are most commonly-used modalities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37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2800" dirty="0"/>
              <a:t>Recent applications of MML in adaptive instructional systems (AISs)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Machine learning algorithms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Modalities utilized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Addressing common issues and solutions within MML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Data fusion, alignment, and imputation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Practical considerations for multimodal data collection and analysis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Future enhancements to GIFT for further support of MML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89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Performance Assessment: Learning Gain, perhaps through using pretests and posttests as metrics</a:t>
            </a:r>
          </a:p>
          <a:p>
            <a:pPr lvl="2">
              <a:lnSpc>
                <a:spcPct val="120000"/>
              </a:lnSpc>
            </a:pPr>
            <a:r>
              <a:rPr lang="en-US" sz="1900" dirty="0"/>
              <a:t>Frustration </a:t>
            </a:r>
            <a:r>
              <a:rPr lang="en-US" sz="1500" dirty="0"/>
              <a:t>(</a:t>
            </a:r>
            <a:r>
              <a:rPr lang="en-US" sz="1500" dirty="0" err="1"/>
              <a:t>DeFalco</a:t>
            </a:r>
            <a:r>
              <a:rPr lang="en-US" sz="1500" dirty="0"/>
              <a:t> et al., 2018)</a:t>
            </a:r>
          </a:p>
          <a:p>
            <a:pPr lvl="2">
              <a:lnSpc>
                <a:spcPct val="120000"/>
              </a:lnSpc>
            </a:pPr>
            <a:r>
              <a:rPr lang="en-US" sz="1900" dirty="0"/>
              <a:t>Boredom </a:t>
            </a:r>
            <a:r>
              <a:rPr lang="en-US" sz="1500" dirty="0"/>
              <a:t>(Bosch et al., 2016)</a:t>
            </a:r>
          </a:p>
          <a:p>
            <a:pPr lvl="2">
              <a:lnSpc>
                <a:spcPct val="120000"/>
              </a:lnSpc>
            </a:pPr>
            <a:r>
              <a:rPr lang="en-US" sz="1900" dirty="0"/>
              <a:t>Engagement </a:t>
            </a:r>
            <a:r>
              <a:rPr lang="en-US" sz="1500" dirty="0"/>
              <a:t>(</a:t>
            </a:r>
            <a:r>
              <a:rPr lang="en-US" sz="1500" dirty="0" err="1"/>
              <a:t>Grafsgaard</a:t>
            </a:r>
            <a:r>
              <a:rPr lang="en-US" sz="1500" dirty="0"/>
              <a:t> et al., 2014a)</a:t>
            </a:r>
          </a:p>
          <a:p>
            <a:r>
              <a:rPr lang="en-US" dirty="0"/>
              <a:t>Because of the increased generalizability of sensors, multimodal systems have seen increasingly frequent deployment in environments such as…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97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0000"/>
                </a:solidFill>
              </a:rPr>
              <a:t>MetaTutor</a:t>
            </a:r>
            <a:endParaRPr lang="en-US" sz="12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0000"/>
                </a:solidFill>
              </a:rPr>
              <a:t>Wel</a:t>
            </a:r>
            <a:r>
              <a:rPr lang="en-US" sz="1200" dirty="0">
                <a:solidFill>
                  <a:srgbClr val="000000"/>
                </a:solidFill>
              </a:rPr>
              <a:t>-known adaptive science-based learning environment </a:t>
            </a:r>
            <a:endParaRPr lang="en-US" dirty="0"/>
          </a:p>
          <a:p>
            <a:r>
              <a:rPr lang="en-US" dirty="0"/>
              <a:t>Results of paper focus on correlations between students’ self-reports of instances of affect during study with features within each modality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</a:rPr>
              <a:t>Analyzed correlations in modalities with self-reported affect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0000"/>
                </a:solidFill>
              </a:rPr>
              <a:t>JavaTutor</a:t>
            </a:r>
            <a:endParaRPr lang="en-US" sz="12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</a:rPr>
              <a:t>Online remote tutoring system focusing on Java programming developed at NCSU</a:t>
            </a:r>
          </a:p>
          <a:p>
            <a:pPr lvl="0">
              <a:lnSpc>
                <a:spcPct val="120000"/>
              </a:lnSpc>
            </a:pPr>
            <a:r>
              <a:rPr lang="en-US" sz="2200" dirty="0">
                <a:solidFill>
                  <a:srgbClr val="000000"/>
                </a:solidFill>
              </a:rPr>
              <a:t>Correlated self-reported affective states with Microsoft Kinect posture data</a:t>
            </a:r>
          </a:p>
          <a:p>
            <a:pPr lvl="0">
              <a:lnSpc>
                <a:spcPct val="120000"/>
              </a:lnSpc>
            </a:pPr>
            <a:r>
              <a:rPr lang="en-US" sz="2200" dirty="0">
                <a:solidFill>
                  <a:srgbClr val="000000"/>
                </a:solidFill>
              </a:rPr>
              <a:t>Postural activity indicative of increased frustration and decreased engagement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69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2713"/>
            <a:ext cx="7772400" cy="1470025"/>
          </a:xfrm>
        </p:spPr>
        <p:txBody>
          <a:bodyPr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87818"/>
            <a:ext cx="6400800" cy="1483866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3B512-8C96-44FF-8DE0-DAAFE8286F57}" type="datetime1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4671683"/>
            <a:ext cx="6400800" cy="482601"/>
          </a:xfrm>
        </p:spPr>
        <p:txBody>
          <a:bodyPr>
            <a:noAutofit/>
          </a:bodyPr>
          <a:lstStyle>
            <a:lvl1pPr marL="0" indent="0" algn="ctr">
              <a:buNone/>
              <a:defRPr sz="2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institution name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Blank Backgroun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9FEE-FE41-407A-A3CE-4D413CF24897}" type="datetime1">
              <a:rPr lang="en-US" smtClean="0"/>
              <a:t>5/15/19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with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1526-AC2A-4C5F-A359-A0FF9BA69448}" type="datetime1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483E-A5E2-0B43-95AC-696804C982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7200" y="1568450"/>
            <a:ext cx="5257800" cy="457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019800" y="1568450"/>
            <a:ext cx="2667000" cy="457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392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B55B-DD2E-4C36-BD7C-B8C19DF51099}" type="datetime1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mpty Slide - Blank Backgroun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CBFB5-3C9A-4911-A4C7-36B188EA9D14}" type="datetime1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C0DC-CEB9-4898-A0C2-0C6EECF8253F}" type="datetime1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483E-A5E2-0B43-95AC-696804C982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82880" y="685800"/>
            <a:ext cx="8778240" cy="54864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26104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without Footer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82880" y="685799"/>
            <a:ext cx="8778240" cy="598932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35054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with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967"/>
            <a:ext cx="6885750" cy="379649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5B3F4-C32A-4EF9-92B8-0A5183BFE77B}" type="datetime1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483E-A5E2-0B43-95AC-696804C982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82880" y="685800"/>
            <a:ext cx="8778240" cy="41148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28600" y="5029200"/>
            <a:ext cx="8686800" cy="1143000"/>
          </a:xfrm>
        </p:spPr>
        <p:txBody>
          <a:bodyPr numCol="3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792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23462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0B2EC3-9F06-4F4C-9B8A-27C0AD88CCEC}" type="datetime1">
              <a:rPr lang="en-US" smtClean="0"/>
              <a:t>5/15/19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23462"/>
            <a:ext cx="289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23462"/>
            <a:ext cx="192807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8F483E-A5E2-0B43-95AC-696804C982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82880" y="182880"/>
            <a:ext cx="8778240" cy="598932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03118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37160" y="137160"/>
            <a:ext cx="8869680" cy="658368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48909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with Bullet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23462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C6B114-A784-4B0E-888B-7E63DB53F5F4}" type="datetime1">
              <a:rPr lang="en-US" smtClean="0"/>
              <a:t>5/15/19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23462"/>
            <a:ext cx="289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23462"/>
            <a:ext cx="192807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8F483E-A5E2-0B43-95AC-696804C982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8600" y="228600"/>
            <a:ext cx="8686800" cy="41148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228600" y="4572000"/>
            <a:ext cx="8686800" cy="1600200"/>
          </a:xfrm>
        </p:spPr>
        <p:txBody>
          <a:bodyPr numCol="3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409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wo Institution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13990"/>
            <a:ext cx="7772400" cy="1470025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94189" y="3271706"/>
            <a:ext cx="7772400" cy="1115736"/>
          </a:xfrm>
        </p:spPr>
        <p:txBody>
          <a:bodyPr numCol="1"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17D9A-9BF9-4C4A-A2D2-93A2D2282FCB}" type="datetime1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00478" y="4387442"/>
            <a:ext cx="3886200" cy="737363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Institution 1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580386" y="4387442"/>
            <a:ext cx="3886200" cy="737363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latin typeface="+mn-lt"/>
              </a:defRPr>
            </a:lvl1pPr>
          </a:lstStyle>
          <a:p>
            <a:pPr lvl="0"/>
            <a:r>
              <a:rPr lang="en-US" dirty="0"/>
              <a:t>Institution 2</a:t>
            </a:r>
          </a:p>
        </p:txBody>
      </p:sp>
    </p:spTree>
    <p:extLst>
      <p:ext uri="{BB962C8B-B14F-4D97-AF65-F5344CB8AC3E}">
        <p14:creationId xmlns:p14="http://schemas.microsoft.com/office/powerpoint/2010/main" val="170316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Slide (NS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BBCD5-BC09-467F-959B-E636E4E3308D}" type="datetime1">
              <a:rPr lang="en-US" smtClean="0"/>
              <a:t>5/15/19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457200" y="159391"/>
            <a:ext cx="6885432" cy="106540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r>
              <a:rPr lang="en-US" sz="4000" b="0" dirty="0"/>
              <a:t>Acknowledgements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557504" y="1380291"/>
            <a:ext cx="8077200" cy="580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Collaborators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709904" y="4597167"/>
            <a:ext cx="3886200" cy="50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Support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962470"/>
            <a:ext cx="8229600" cy="2567585"/>
          </a:xfrm>
        </p:spPr>
        <p:txBody>
          <a:bodyPr numCol="2">
            <a:noAutofit/>
          </a:bodyPr>
          <a:lstStyle>
            <a:lvl1pPr>
              <a:defRPr sz="2400" i="0" baseline="0"/>
            </a:lvl1pPr>
          </a:lstStyle>
          <a:p>
            <a:pPr lvl="0"/>
            <a:r>
              <a:rPr lang="en-US" dirty="0"/>
              <a:t>Collaborator name (20pt regular), department (16 </a:t>
            </a:r>
            <a:r>
              <a:rPr lang="en-US" dirty="0" err="1"/>
              <a:t>pt</a:t>
            </a:r>
            <a:r>
              <a:rPr lang="en-US" dirty="0"/>
              <a:t> italic)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A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5" name="Title 1"/>
          <p:cNvSpPr txBox="1">
            <a:spLocks/>
          </p:cNvSpPr>
          <p:nvPr userDrawn="1"/>
        </p:nvSpPr>
        <p:spPr bwMode="auto">
          <a:xfrm>
            <a:off x="4596104" y="4597167"/>
            <a:ext cx="3886200" cy="50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Contact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62435" y="5757810"/>
            <a:ext cx="1033669" cy="99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7958" y="5100096"/>
            <a:ext cx="3690092" cy="914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</a:lstStyle>
          <a:p>
            <a:pPr lvl="0"/>
            <a:r>
              <a:rPr lang="en-US" dirty="0"/>
              <a:t>List supporting organizations (include any NSF grant numbers)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4698854" y="5100096"/>
            <a:ext cx="3708691" cy="914400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en-US" dirty="0"/>
              <a:t>My Name: myemail@ncsu.edu</a:t>
            </a:r>
          </a:p>
        </p:txBody>
      </p:sp>
    </p:spTree>
    <p:extLst>
      <p:ext uri="{BB962C8B-B14F-4D97-AF65-F5344CB8AC3E}">
        <p14:creationId xmlns:p14="http://schemas.microsoft.com/office/powerpoint/2010/main" val="3943744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Slide (non-NS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88C6B-CA53-4CE0-81D3-DBAB404BACC4}" type="datetime1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457200" y="159391"/>
            <a:ext cx="6885432" cy="106540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r>
              <a:rPr lang="en-US" sz="4000" b="0" dirty="0"/>
              <a:t>Acknowledgements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557504" y="1380291"/>
            <a:ext cx="8077200" cy="580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Collaborators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709904" y="4597167"/>
            <a:ext cx="3886200" cy="50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Support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962470"/>
            <a:ext cx="8229600" cy="2567585"/>
          </a:xfrm>
        </p:spPr>
        <p:txBody>
          <a:bodyPr numCol="2">
            <a:noAutofit/>
          </a:bodyPr>
          <a:lstStyle>
            <a:lvl1pPr>
              <a:defRPr sz="2400" i="0" baseline="0"/>
            </a:lvl1pPr>
          </a:lstStyle>
          <a:p>
            <a:pPr lvl="0"/>
            <a:r>
              <a:rPr lang="en-US" dirty="0"/>
              <a:t>Collaborator name (20pt regular), department (16 </a:t>
            </a:r>
            <a:r>
              <a:rPr lang="en-US" dirty="0" err="1"/>
              <a:t>pt</a:t>
            </a:r>
            <a:r>
              <a:rPr lang="en-US" dirty="0"/>
              <a:t> italic)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A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5" name="Title 1"/>
          <p:cNvSpPr txBox="1">
            <a:spLocks/>
          </p:cNvSpPr>
          <p:nvPr userDrawn="1"/>
        </p:nvSpPr>
        <p:spPr bwMode="auto">
          <a:xfrm>
            <a:off x="4596104" y="4597167"/>
            <a:ext cx="3886200" cy="50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Contact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7958" y="5100096"/>
            <a:ext cx="3690092" cy="914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b="0" baseline="0"/>
            </a:lvl1pPr>
          </a:lstStyle>
          <a:p>
            <a:pPr lvl="0"/>
            <a:r>
              <a:rPr lang="en-US" dirty="0"/>
              <a:t>List supporting organizations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4698854" y="5100096"/>
            <a:ext cx="3708691" cy="914400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en-US" dirty="0"/>
              <a:t>My Name: myemail@ncsu.edu</a:t>
            </a:r>
          </a:p>
        </p:txBody>
      </p:sp>
    </p:spTree>
    <p:extLst>
      <p:ext uri="{BB962C8B-B14F-4D97-AF65-F5344CB8AC3E}">
        <p14:creationId xmlns:p14="http://schemas.microsoft.com/office/powerpoint/2010/main" val="1316349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2713"/>
            <a:ext cx="7772400" cy="1470025"/>
          </a:xfrm>
        </p:spPr>
        <p:txBody>
          <a:bodyPr>
            <a:normAutofit/>
          </a:bodyPr>
          <a:lstStyle>
            <a:lvl1pPr algn="ctr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87818"/>
            <a:ext cx="6400800" cy="1483866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4ED5-D15A-3F43-B59D-DEC81A1681AA}" type="datetime1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4671683"/>
            <a:ext cx="6400800" cy="482601"/>
          </a:xfrm>
        </p:spPr>
        <p:txBody>
          <a:bodyPr>
            <a:noAutofit/>
          </a:bodyPr>
          <a:lstStyle>
            <a:lvl1pPr marL="0" indent="0" algn="ctr">
              <a:buNone/>
              <a:defRPr sz="2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institution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225E3D-57C2-104E-A134-B07FA55A6B4D}"/>
              </a:ext>
            </a:extLst>
          </p:cNvPr>
          <p:cNvSpPr txBox="1"/>
          <p:nvPr userDrawn="1"/>
        </p:nvSpPr>
        <p:spPr>
          <a:xfrm>
            <a:off x="1020337" y="589899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248715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wo Institu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13990"/>
            <a:ext cx="7772400" cy="1470025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94189" y="3271706"/>
            <a:ext cx="7772400" cy="1115736"/>
          </a:xfrm>
        </p:spPr>
        <p:txBody>
          <a:bodyPr numCol="1"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791F-1876-B64A-8C76-0CBAD08D7A82}" type="datetime1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00478" y="4387442"/>
            <a:ext cx="3886200" cy="737363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Institution 1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580386" y="4387442"/>
            <a:ext cx="3886200" cy="737363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latin typeface="+mn-lt"/>
              </a:defRPr>
            </a:lvl1pPr>
          </a:lstStyle>
          <a:p>
            <a:pPr lvl="0"/>
            <a:r>
              <a:rPr lang="en-US" dirty="0"/>
              <a:t>Institution 2</a:t>
            </a:r>
          </a:p>
        </p:txBody>
      </p:sp>
    </p:spTree>
    <p:extLst>
      <p:ext uri="{BB962C8B-B14F-4D97-AF65-F5344CB8AC3E}">
        <p14:creationId xmlns:p14="http://schemas.microsoft.com/office/powerpoint/2010/main" val="4117019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Many Nam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7895" y="1305601"/>
            <a:ext cx="7772400" cy="1470025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306939"/>
            <a:ext cx="8229600" cy="1097280"/>
          </a:xfrm>
        </p:spPr>
        <p:txBody>
          <a:bodyPr numCol="3">
            <a:noAutofit/>
          </a:bodyPr>
          <a:lstStyle>
            <a:lvl1pPr marL="0" indent="0" algn="ctr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6600-098A-4F48-A573-02EA00AECA96}" type="datetime1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404219"/>
            <a:ext cx="8229600" cy="723886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Institution</a:t>
            </a:r>
          </a:p>
        </p:txBody>
      </p:sp>
    </p:spTree>
    <p:extLst>
      <p:ext uri="{BB962C8B-B14F-4D97-AF65-F5344CB8AC3E}">
        <p14:creationId xmlns:p14="http://schemas.microsoft.com/office/powerpoint/2010/main" val="3266326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Many Names, Two Institu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7895" y="1305601"/>
            <a:ext cx="7772400" cy="1470025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306939"/>
            <a:ext cx="8229600" cy="1097280"/>
          </a:xfrm>
        </p:spPr>
        <p:txBody>
          <a:bodyPr numCol="3">
            <a:noAutofit/>
          </a:bodyPr>
          <a:lstStyle>
            <a:lvl1pPr marL="0" indent="0" algn="ctr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9B685-48BA-7341-ACD7-9B7AC5DDF59D}" type="datetime1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404219"/>
            <a:ext cx="4114800" cy="723886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Institution 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4404219"/>
            <a:ext cx="4114800" cy="723886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/>
            </a:lvl1pPr>
          </a:lstStyle>
          <a:p>
            <a:pPr lvl="0"/>
            <a:r>
              <a:rPr lang="en-US" dirty="0"/>
              <a:t>Institution 2</a:t>
            </a:r>
          </a:p>
        </p:txBody>
      </p:sp>
    </p:spTree>
    <p:extLst>
      <p:ext uri="{BB962C8B-B14F-4D97-AF65-F5344CB8AC3E}">
        <p14:creationId xmlns:p14="http://schemas.microsoft.com/office/powerpoint/2010/main" val="2563293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974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141"/>
            <a:ext cx="8229600" cy="43530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5A66-232C-A143-9146-D9D98C70564D}" type="datetime1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726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ank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346" y="369747"/>
            <a:ext cx="822745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9043"/>
            <a:ext cx="8229600" cy="43371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E30C-72B4-F040-87C5-1CAE3BBCAA2A}" type="datetime1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036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48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26593-6935-5D45-AD2D-3C3BC4087BC0}" type="datetime1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633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ank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48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B6E5-F1E6-334B-860E-B70FC1B5691C}" type="datetime1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Many Name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7895" y="1305601"/>
            <a:ext cx="7772400" cy="1470025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306939"/>
            <a:ext cx="8229600" cy="1097280"/>
          </a:xfrm>
        </p:spPr>
        <p:txBody>
          <a:bodyPr numCol="3">
            <a:noAutofit/>
          </a:bodyPr>
          <a:lstStyle>
            <a:lvl1pPr marL="0" indent="0" algn="ctr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BDF5-6BBA-4BB3-88A5-F2B8BFED31BA}" type="datetime1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404219"/>
            <a:ext cx="8229600" cy="723886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Institution</a:t>
            </a:r>
          </a:p>
        </p:txBody>
      </p:sp>
    </p:spTree>
    <p:extLst>
      <p:ext uri="{BB962C8B-B14F-4D97-AF65-F5344CB8AC3E}">
        <p14:creationId xmlns:p14="http://schemas.microsoft.com/office/powerpoint/2010/main" val="2086086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483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E3E91-6B4F-4B43-B5D9-8BF1D0BA3E08}" type="datetime1">
              <a:rPr lang="en-US" smtClean="0"/>
              <a:t>5/15/19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723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Blank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923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36687-288F-8C4C-9C9D-E160D50BCD73}" type="datetime1">
              <a:rPr lang="en-US" smtClean="0"/>
              <a:t>5/15/19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80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with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974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CE7B6-2B28-CC4A-BED2-973B6E686229}" type="datetime1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483E-A5E2-0B43-95AC-696804C982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7200" y="1568450"/>
            <a:ext cx="5257800" cy="457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019800" y="1568450"/>
            <a:ext cx="26670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9259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00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F724F-6BAF-2043-AE9B-173382A5DFEF}" type="datetime1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99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mpty Slide - Blank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00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1D4C6-B7EC-0743-9808-1110E3459691}" type="datetime1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81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8A127-7825-B04B-B24C-96ACC8BF83A4}" type="datetime1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483E-A5E2-0B43-95AC-696804C982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82880" y="685800"/>
            <a:ext cx="8778240" cy="5486400"/>
          </a:xfrm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321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without Footer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82880" y="685799"/>
            <a:ext cx="8778240" cy="5989320"/>
          </a:xfrm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900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with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967"/>
            <a:ext cx="6885750" cy="379649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DC33B-E57B-124C-88AA-A747D2FCA888}" type="datetime1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483E-A5E2-0B43-95AC-696804C982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82880" y="685800"/>
            <a:ext cx="8778240" cy="4114800"/>
          </a:xfrm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28600" y="5029200"/>
            <a:ext cx="8686800" cy="1143000"/>
          </a:xfrm>
        </p:spPr>
        <p:txBody>
          <a:bodyPr numCol="3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54328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23462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1601E2-6B95-574C-8285-9868FA0B8BAC}" type="datetime1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23462"/>
            <a:ext cx="289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23462"/>
            <a:ext cx="192807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8F483E-A5E2-0B43-95AC-696804C982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82880" y="182880"/>
            <a:ext cx="8778240" cy="5989320"/>
          </a:xfrm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260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37160" y="137160"/>
            <a:ext cx="8869680" cy="6583680"/>
          </a:xfrm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3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Many Names, Two Institution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7895" y="1305601"/>
            <a:ext cx="7772400" cy="1470025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306939"/>
            <a:ext cx="8229600" cy="1097280"/>
          </a:xfrm>
        </p:spPr>
        <p:txBody>
          <a:bodyPr numCol="3">
            <a:noAutofit/>
          </a:bodyPr>
          <a:lstStyle>
            <a:lvl1pPr marL="0" indent="0" algn="ctr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D16C-3B68-4F18-9D65-DE548509B255}" type="datetime1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404219"/>
            <a:ext cx="4114800" cy="723886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Institution 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4404219"/>
            <a:ext cx="4114800" cy="723886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/>
            </a:lvl1pPr>
          </a:lstStyle>
          <a:p>
            <a:pPr lvl="0"/>
            <a:r>
              <a:rPr lang="en-US" dirty="0"/>
              <a:t>Institution 2</a:t>
            </a:r>
          </a:p>
        </p:txBody>
      </p:sp>
    </p:spTree>
    <p:extLst>
      <p:ext uri="{BB962C8B-B14F-4D97-AF65-F5344CB8AC3E}">
        <p14:creationId xmlns:p14="http://schemas.microsoft.com/office/powerpoint/2010/main" val="29398644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with Bullet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23462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82644ED-F613-FC43-B322-DE94C865A440}" type="datetime1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23462"/>
            <a:ext cx="289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23462"/>
            <a:ext cx="192807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8F483E-A5E2-0B43-95AC-696804C982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8600" y="228600"/>
            <a:ext cx="8686800" cy="4114800"/>
          </a:xfrm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228600" y="4572000"/>
            <a:ext cx="8686800" cy="1600200"/>
          </a:xfrm>
        </p:spPr>
        <p:txBody>
          <a:bodyPr numCol="3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60073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Slide (NS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70A92-6F2E-3C4C-A92F-5F786F59E0D8}" type="datetime1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457200" y="159391"/>
            <a:ext cx="6885432" cy="106540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r>
              <a:rPr lang="en-US" sz="4000" b="0" dirty="0"/>
              <a:t>Acknowledgements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718731" y="1531370"/>
            <a:ext cx="7754746" cy="580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Colleagues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709904" y="4679465"/>
            <a:ext cx="3886200" cy="50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Support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111880"/>
            <a:ext cx="8229600" cy="2567585"/>
          </a:xfrm>
        </p:spPr>
        <p:txBody>
          <a:bodyPr numCol="3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 sz="2400" i="0" baseline="0"/>
            </a:lvl1pPr>
          </a:lstStyle>
          <a:p>
            <a:pPr lvl="0"/>
            <a:r>
              <a:rPr lang="en-US" dirty="0"/>
              <a:t>Collaborator name (20pt regular), department (16 </a:t>
            </a:r>
            <a:r>
              <a:rPr lang="en-US" dirty="0" err="1"/>
              <a:t>pt</a:t>
            </a:r>
            <a:r>
              <a:rPr lang="en-US" dirty="0"/>
              <a:t> italic)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A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5" name="Title 1"/>
          <p:cNvSpPr txBox="1">
            <a:spLocks/>
          </p:cNvSpPr>
          <p:nvPr userDrawn="1"/>
        </p:nvSpPr>
        <p:spPr bwMode="auto">
          <a:xfrm>
            <a:off x="4596104" y="4679465"/>
            <a:ext cx="3886200" cy="50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Contact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2435" y="5757810"/>
            <a:ext cx="1033669" cy="99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7958" y="5197335"/>
            <a:ext cx="3690092" cy="914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</a:lstStyle>
          <a:p>
            <a:pPr lvl="0"/>
            <a:r>
              <a:rPr lang="en-US" dirty="0"/>
              <a:t>List supporting organizations (include any NSF grant numbers)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4698854" y="5197335"/>
            <a:ext cx="3708691" cy="914400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en-US" dirty="0"/>
              <a:t>My Name: myemail@ncsu.edu</a:t>
            </a:r>
          </a:p>
        </p:txBody>
      </p:sp>
    </p:spTree>
    <p:extLst>
      <p:ext uri="{BB962C8B-B14F-4D97-AF65-F5344CB8AC3E}">
        <p14:creationId xmlns:p14="http://schemas.microsoft.com/office/powerpoint/2010/main" val="1936427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Slide (non-NS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4244-A5D2-F840-AFF1-BBB63F6666E4}" type="datetime1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457200" y="159391"/>
            <a:ext cx="6885432" cy="106540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r>
              <a:rPr lang="en-US" sz="4000" b="0" dirty="0"/>
              <a:t>Acknowledgments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557504" y="1380291"/>
            <a:ext cx="8077200" cy="580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Colleagues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962470"/>
            <a:ext cx="8229600" cy="2567585"/>
          </a:xfrm>
        </p:spPr>
        <p:txBody>
          <a:bodyPr numCol="2">
            <a:noAutofit/>
          </a:bodyPr>
          <a:lstStyle>
            <a:lvl1pPr>
              <a:defRPr sz="2400" i="0" baseline="0"/>
            </a:lvl1pPr>
          </a:lstStyle>
          <a:p>
            <a:pPr lvl="0"/>
            <a:r>
              <a:rPr lang="en-US" dirty="0"/>
              <a:t>Collaborator name (20pt regular), department (16 </a:t>
            </a:r>
            <a:r>
              <a:rPr lang="en-US" dirty="0" err="1"/>
              <a:t>pt</a:t>
            </a:r>
            <a:r>
              <a:rPr lang="en-US" dirty="0"/>
              <a:t> italic)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A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5" name="Title 1"/>
          <p:cNvSpPr txBox="1">
            <a:spLocks/>
          </p:cNvSpPr>
          <p:nvPr userDrawn="1"/>
        </p:nvSpPr>
        <p:spPr bwMode="auto">
          <a:xfrm>
            <a:off x="3899916" y="4588251"/>
            <a:ext cx="3886200" cy="50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Contact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2741758" y="5149376"/>
            <a:ext cx="3708691" cy="914400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en-US" dirty="0"/>
              <a:t>My Name: myemail@ncsu.edu</a:t>
            </a:r>
          </a:p>
        </p:txBody>
      </p:sp>
    </p:spTree>
    <p:extLst>
      <p:ext uri="{BB962C8B-B14F-4D97-AF65-F5344CB8AC3E}">
        <p14:creationId xmlns:p14="http://schemas.microsoft.com/office/powerpoint/2010/main" val="906925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5308-DE49-4B4C-8951-3FE12499DF3E}" type="datetime1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ank Backgroun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D7542-9D3C-4A60-A3E7-DAC810D5FF5A}" type="datetime1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98FE-E251-43AC-B057-0F6EA49C8E6A}" type="datetime1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ank Backgroun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B1BC-06D1-48A0-86BF-53B751E2BE4E}" type="datetime1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73723-66F3-4D3E-AAE8-8BCAA82E6040}" type="datetime1">
              <a:rPr lang="en-US" smtClean="0"/>
              <a:t>5/15/19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7246"/>
            <a:ext cx="68857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4965"/>
            <a:ext cx="8229600" cy="4141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43310-A3F2-4336-9DFD-9B4239B9229A}" type="datetime1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F483E-A5E2-0B43-95AC-696804C982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50" r:id="rId5"/>
    <p:sldLayoutId id="2147483658" r:id="rId6"/>
    <p:sldLayoutId id="2147483652" r:id="rId7"/>
    <p:sldLayoutId id="2147483661" r:id="rId8"/>
    <p:sldLayoutId id="2147483653" r:id="rId9"/>
    <p:sldLayoutId id="2147483660" r:id="rId10"/>
    <p:sldLayoutId id="2147483669" r:id="rId11"/>
    <p:sldLayoutId id="2147483654" r:id="rId12"/>
    <p:sldLayoutId id="2147483659" r:id="rId13"/>
    <p:sldLayoutId id="2147483667" r:id="rId14"/>
    <p:sldLayoutId id="2147483675" r:id="rId15"/>
    <p:sldLayoutId id="2147483671" r:id="rId16"/>
    <p:sldLayoutId id="2147483668" r:id="rId17"/>
    <p:sldLayoutId id="2147483674" r:id="rId18"/>
    <p:sldLayoutId id="2147483672" r:id="rId19"/>
    <p:sldLayoutId id="2147483665" r:id="rId20"/>
    <p:sldLayoutId id="2147483666" r:id="rId21"/>
  </p:sldLayoutIdLst>
  <p:hf hdr="0" ftr="0" dt="0"/>
  <p:txStyles>
    <p:titleStyle>
      <a:lvl1pPr algn="l" defTabSz="4572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9346" y="366007"/>
            <a:ext cx="82274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4965"/>
            <a:ext cx="8229600" cy="4141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DF2CF-151A-2844-AC54-007A49796DC1}" type="datetime1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F483E-A5E2-0B43-95AC-696804C982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3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</p:sldLayoutIdLst>
  <p:hf sldNum="0" hdr="0" ftr="0" dt="0"/>
  <p:txStyles>
    <p:titleStyle>
      <a:lvl1pPr algn="l" defTabSz="4572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Multimodal Machine Learning in </a:t>
            </a:r>
            <a:br>
              <a:rPr lang="en-US" dirty="0"/>
            </a:br>
            <a:r>
              <a:rPr lang="en-US" dirty="0"/>
              <a:t>Adaptive Instructional Systems: A Survey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Nathan Henderson</a:t>
            </a:r>
          </a:p>
          <a:p>
            <a:r>
              <a:rPr lang="en-US" dirty="0">
                <a:solidFill>
                  <a:schemeClr val="tx1"/>
                </a:solidFill>
              </a:rPr>
              <a:t>Jonathan Rowe</a:t>
            </a:r>
          </a:p>
          <a:p>
            <a:r>
              <a:rPr lang="en-US" dirty="0">
                <a:solidFill>
                  <a:schemeClr val="tx1"/>
                </a:solidFill>
              </a:rPr>
              <a:t>James Lester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North Carolina State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6C694-06CB-4754-8C1E-F84700EA451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79B30DC0-3A3F-7F4E-AAAD-429FC291B57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955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MML for AIS Tasks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351152-88E0-4412-8583-5CE8D1217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3141"/>
            <a:ext cx="4746396" cy="435302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MetaTutor</a:t>
            </a:r>
            <a:r>
              <a:rPr lang="en-US" sz="2800" dirty="0">
                <a:solidFill>
                  <a:srgbClr val="000000"/>
                </a:solidFill>
              </a:rPr>
              <a:t> (Harley et al., 2015)</a:t>
            </a:r>
          </a:p>
          <a:p>
            <a:pPr lvl="1">
              <a:lnSpc>
                <a:spcPct val="120000"/>
              </a:lnSpc>
            </a:pPr>
            <a:r>
              <a:rPr lang="en-US" sz="2600" dirty="0">
                <a:solidFill>
                  <a:srgbClr val="000000"/>
                </a:solidFill>
              </a:rPr>
              <a:t>Detecting engagement in students </a:t>
            </a:r>
          </a:p>
          <a:p>
            <a:pPr lvl="1">
              <a:lnSpc>
                <a:spcPct val="120000"/>
              </a:lnSpc>
            </a:pPr>
            <a:r>
              <a:rPr lang="en-US" sz="2600" dirty="0">
                <a:solidFill>
                  <a:srgbClr val="000000"/>
                </a:solidFill>
              </a:rPr>
              <a:t>Facial expressions and EDA data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JavaTutor</a:t>
            </a:r>
            <a:r>
              <a:rPr lang="en-US" sz="2800" dirty="0">
                <a:solidFill>
                  <a:srgbClr val="000000"/>
                </a:solidFill>
              </a:rPr>
              <a:t> (Vail et al., 2016)</a:t>
            </a:r>
          </a:p>
          <a:p>
            <a:pPr lvl="1">
              <a:lnSpc>
                <a:spcPct val="120000"/>
              </a:lnSpc>
            </a:pPr>
            <a:r>
              <a:rPr lang="en-US" sz="2200" dirty="0">
                <a:solidFill>
                  <a:srgbClr val="000000"/>
                </a:solidFill>
              </a:rPr>
              <a:t>Detecting frustration, engagement, disengagement in students </a:t>
            </a:r>
          </a:p>
          <a:p>
            <a:pPr lvl="1">
              <a:lnSpc>
                <a:spcPct val="120000"/>
              </a:lnSpc>
            </a:pPr>
            <a:r>
              <a:rPr lang="en-US" sz="2200" dirty="0">
                <a:solidFill>
                  <a:srgbClr val="000000"/>
                </a:solidFill>
              </a:rPr>
              <a:t>Microsoft Kinect posture data, depth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5F5DFC-D434-3D4D-96A0-136C2AEF7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606" y="3838256"/>
            <a:ext cx="2496788" cy="187865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1BCD91-599D-474F-8EDE-D0E27E85A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3596" y="1550349"/>
            <a:ext cx="3306809" cy="18786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B1D592-2283-1B4B-BE21-2561CF1FF878}"/>
              </a:ext>
            </a:extLst>
          </p:cNvPr>
          <p:cNvSpPr/>
          <p:nvPr/>
        </p:nvSpPr>
        <p:spPr>
          <a:xfrm>
            <a:off x="5806138" y="3466602"/>
            <a:ext cx="2028632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</a:rPr>
              <a:t>(Harley et al., 2015)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50BA94-48AA-5344-8D75-0D84EF2E2BDF}"/>
              </a:ext>
            </a:extLst>
          </p:cNvPr>
          <p:cNvSpPr/>
          <p:nvPr/>
        </p:nvSpPr>
        <p:spPr>
          <a:xfrm>
            <a:off x="5941655" y="5634082"/>
            <a:ext cx="1757597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</a:rPr>
              <a:t>(Vail et al., 2016)</a:t>
            </a:r>
          </a:p>
        </p:txBody>
      </p:sp>
    </p:spTree>
    <p:extLst>
      <p:ext uri="{BB962C8B-B14F-4D97-AF65-F5344CB8AC3E}">
        <p14:creationId xmlns:p14="http://schemas.microsoft.com/office/powerpoint/2010/main" val="1043931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</a:rPr>
              <a:t>Multimodal Linear Model of Student Affect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0C4684-2F4D-6146-8EAC-3A7C20642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E739AC-8ED7-494E-AB80-075B9543F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90" y="1851518"/>
            <a:ext cx="7787619" cy="40716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9693FC-78FC-FC4F-9AC5-BCB1A8660AD2}"/>
              </a:ext>
            </a:extLst>
          </p:cNvPr>
          <p:cNvSpPr/>
          <p:nvPr/>
        </p:nvSpPr>
        <p:spPr>
          <a:xfrm>
            <a:off x="3381715" y="5923127"/>
            <a:ext cx="1998432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</a:rPr>
              <a:t>Arroyo et al. (2009)</a:t>
            </a:r>
          </a:p>
        </p:txBody>
      </p:sp>
    </p:spTree>
    <p:extLst>
      <p:ext uri="{BB962C8B-B14F-4D97-AF65-F5344CB8AC3E}">
        <p14:creationId xmlns:p14="http://schemas.microsoft.com/office/powerpoint/2010/main" val="3162190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MML for AIS Tasks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351152-88E0-4412-8583-5CE8D1217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2746"/>
            <a:ext cx="5010346" cy="4492127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</a:rPr>
              <a:t>Physics Playground (Bosch et al., 2015)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</a:rPr>
              <a:t>Constructing binary classifiers for detection of various affective states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</a:rPr>
              <a:t>Facial expressions, head and torso positioning, and gross body movement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</a:rPr>
              <a:t>Classifiers constructed using clustering techniques and Bayes Nets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DFD161-76BF-C24A-9634-AC6DC4AF2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936" y="2661157"/>
            <a:ext cx="3332133" cy="2485877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600743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MML for AIS Tasks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351152-88E0-4412-8583-5CE8D1217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2747"/>
            <a:ext cx="4604994" cy="4613416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800" dirty="0">
                <a:solidFill>
                  <a:srgbClr val="000000"/>
                </a:solidFill>
              </a:rPr>
              <a:t>Betty’s Brain </a:t>
            </a:r>
            <a:r>
              <a:rPr lang="en-US" sz="2000" dirty="0">
                <a:solidFill>
                  <a:srgbClr val="000000"/>
                </a:solidFill>
              </a:rPr>
              <a:t>(Rajendran et al., 2018)</a:t>
            </a:r>
            <a:endParaRPr lang="en-US" sz="1050" dirty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</a:rPr>
              <a:t>Learning outcomes and performance assessment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</a:rPr>
              <a:t>Eye-gaze tracking, pupil dilation 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</a:rPr>
              <a:t>Gradient tree boosting algorithm to model student reading 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6F3E8C-10A6-EF42-B710-4F5280841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348" y="3957053"/>
            <a:ext cx="3173452" cy="19020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B342EA-FEF3-3946-842A-B198DC3CB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348" y="1699692"/>
            <a:ext cx="3169482" cy="218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82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MML for non-AIS Tasks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351152-88E0-4412-8583-5CE8D1217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2747"/>
            <a:ext cx="5255443" cy="461341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</a:rPr>
              <a:t>Biometric identification </a:t>
            </a:r>
            <a:r>
              <a:rPr lang="en-US" sz="1800" dirty="0">
                <a:solidFill>
                  <a:srgbClr val="000000"/>
                </a:solidFill>
              </a:rPr>
              <a:t>(Rahman &amp; Gavrilova, 2017)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</a:rPr>
              <a:t>Kinect posture data, EEG data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</a:rPr>
              <a:t>K-nearest neighbor clustering, histogram-oriented gradient features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</a:rPr>
              <a:t>Detecting arousal and valence levels </a:t>
            </a:r>
            <a:r>
              <a:rPr lang="en-US" sz="1800" dirty="0">
                <a:solidFill>
                  <a:srgbClr val="000000"/>
                </a:solidFill>
              </a:rPr>
              <a:t>(Girardi, </a:t>
            </a:r>
            <a:r>
              <a:rPr lang="en-US" sz="1800" dirty="0" err="1">
                <a:solidFill>
                  <a:srgbClr val="000000"/>
                </a:solidFill>
              </a:rPr>
              <a:t>Lanubile</a:t>
            </a:r>
            <a:r>
              <a:rPr lang="en-US" sz="1800" dirty="0">
                <a:solidFill>
                  <a:srgbClr val="000000"/>
                </a:solidFill>
              </a:rPr>
              <a:t>, &amp; </a:t>
            </a:r>
            <a:r>
              <a:rPr lang="en-US" sz="1800" dirty="0" err="1">
                <a:solidFill>
                  <a:srgbClr val="000000"/>
                </a:solidFill>
              </a:rPr>
              <a:t>Novielli</a:t>
            </a:r>
            <a:r>
              <a:rPr lang="en-US" sz="1800" dirty="0">
                <a:solidFill>
                  <a:srgbClr val="000000"/>
                </a:solidFill>
              </a:rPr>
              <a:t>, 2017)</a:t>
            </a:r>
            <a:endParaRPr lang="en-US" sz="1900" dirty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2100" dirty="0">
                <a:solidFill>
                  <a:srgbClr val="000000"/>
                </a:solidFill>
              </a:rPr>
              <a:t>EEG, EDA, </a:t>
            </a:r>
            <a:r>
              <a:rPr lang="en-US" sz="2100" dirty="0"/>
              <a:t>Electromyography (</a:t>
            </a:r>
            <a:r>
              <a:rPr lang="en-US" sz="2100" dirty="0">
                <a:solidFill>
                  <a:srgbClr val="000000"/>
                </a:solidFill>
              </a:rPr>
              <a:t>EMG) data </a:t>
            </a:r>
          </a:p>
          <a:p>
            <a:pPr lvl="1">
              <a:lnSpc>
                <a:spcPct val="120000"/>
              </a:lnSpc>
            </a:pPr>
            <a:r>
              <a:rPr lang="en-US" sz="2100" dirty="0">
                <a:solidFill>
                  <a:srgbClr val="000000"/>
                </a:solidFill>
              </a:rPr>
              <a:t>Naïve Bayes classifiers, support vector machines (SVMs), J48 decision trees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B4387F-BA15-8849-914A-87F8AE099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830" y="1572960"/>
            <a:ext cx="3181783" cy="1856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C82AAF-BE8D-544E-B80C-C93F62B09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830" y="3819455"/>
            <a:ext cx="3077970" cy="199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18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MML for non-AIS Tasks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351152-88E0-4412-8583-5CE8D1217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3141"/>
            <a:ext cx="4435311" cy="435302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</a:rPr>
              <a:t>Stress Detection </a:t>
            </a:r>
            <a:r>
              <a:rPr lang="en-US" sz="1900" dirty="0">
                <a:solidFill>
                  <a:srgbClr val="000000"/>
                </a:solidFill>
              </a:rPr>
              <a:t>(</a:t>
            </a:r>
            <a:r>
              <a:rPr lang="en-US" sz="1900" dirty="0" err="1">
                <a:solidFill>
                  <a:srgbClr val="000000"/>
                </a:solidFill>
              </a:rPr>
              <a:t>Kalimeri</a:t>
            </a:r>
            <a:r>
              <a:rPr lang="en-US" sz="1900" dirty="0">
                <a:solidFill>
                  <a:srgbClr val="000000"/>
                </a:solidFill>
              </a:rPr>
              <a:t> &amp; </a:t>
            </a:r>
            <a:r>
              <a:rPr lang="en-US" sz="1900" dirty="0" err="1">
                <a:solidFill>
                  <a:srgbClr val="000000"/>
                </a:solidFill>
              </a:rPr>
              <a:t>Saitis</a:t>
            </a:r>
            <a:r>
              <a:rPr lang="en-US" sz="1900" dirty="0">
                <a:solidFill>
                  <a:srgbClr val="000000"/>
                </a:solidFill>
              </a:rPr>
              <a:t>, 2016)</a:t>
            </a:r>
            <a:endParaRPr lang="en-US" sz="1100" dirty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</a:rPr>
              <a:t>EDA, EEG data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</a:rPr>
              <a:t>Random forest classifiers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</a:rPr>
              <a:t>Detecting arousal and valence levels </a:t>
            </a:r>
            <a:r>
              <a:rPr lang="en-US" sz="1900" dirty="0">
                <a:solidFill>
                  <a:srgbClr val="000000"/>
                </a:solidFill>
              </a:rPr>
              <a:t>(</a:t>
            </a:r>
            <a:r>
              <a:rPr lang="en-US" sz="1900" dirty="0" err="1">
                <a:solidFill>
                  <a:srgbClr val="000000"/>
                </a:solidFill>
              </a:rPr>
              <a:t>Soleymani</a:t>
            </a:r>
            <a:r>
              <a:rPr lang="en-US" sz="1900" dirty="0">
                <a:solidFill>
                  <a:srgbClr val="000000"/>
                </a:solidFill>
              </a:rPr>
              <a:t> et al., 2016)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</a:rPr>
              <a:t>EEG, facial expression data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</a:rPr>
              <a:t>Long short-term memory (LSTM) recurrent neural networks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</a:rPr>
              <a:t>Continuous conditional random fields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B57BB7-8A9B-9144-B847-BE506ED0D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572" y="2030437"/>
            <a:ext cx="3915602" cy="36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66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351152-88E0-4412-8583-5CE8D1217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Introduction</a:t>
            </a:r>
          </a:p>
          <a:p>
            <a:pPr>
              <a:lnSpc>
                <a:spcPct val="120000"/>
              </a:lnSpc>
            </a:pPr>
            <a:r>
              <a:rPr lang="en-US" dirty="0"/>
              <a:t>Related Work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800000"/>
                </a:solidFill>
              </a:rPr>
              <a:t>Challenges in Multimodal Machine Learning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</a:rPr>
              <a:t>Multimodal Machine Learning in GIFT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</a:rPr>
              <a:t>Conclusion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03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Context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08E648-A7F4-0041-A157-394592338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Temporal information is often beneficial to MML models</a:t>
            </a:r>
          </a:p>
          <a:p>
            <a:r>
              <a:rPr lang="en-US" sz="2400" dirty="0"/>
              <a:t>Features like body lean angle and quantity of motion were extracted from postural data to add temporal context</a:t>
            </a:r>
            <a:r>
              <a:rPr lang="en-US" dirty="0"/>
              <a:t> </a:t>
            </a:r>
            <a:r>
              <a:rPr lang="en-US" sz="1800" dirty="0"/>
              <a:t>(Sanghvi et al., 2011)</a:t>
            </a:r>
          </a:p>
          <a:p>
            <a:r>
              <a:rPr lang="en-US" sz="2400" dirty="0"/>
              <a:t>Uses videos of students playing a virtual chess game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B87353-1929-884D-9AAC-583D5EBCD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699" y="3946688"/>
            <a:ext cx="5216602" cy="24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88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Multimodal Data Preprocessing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08E648-A7F4-0041-A157-394592338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7858"/>
            <a:ext cx="8229600" cy="21766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Imbalanced class problem</a:t>
            </a:r>
          </a:p>
          <a:p>
            <a:pPr lvl="1"/>
            <a:r>
              <a:rPr lang="en-US" sz="2000" dirty="0"/>
              <a:t>Example: instances of engagement occur more frequently than surprise or frustration</a:t>
            </a:r>
          </a:p>
          <a:p>
            <a:pPr lvl="1"/>
            <a:r>
              <a:rPr lang="en-US" sz="2000" dirty="0"/>
              <a:t>Resolved through minority cloning (oversampling of positive instances) or Synthetic Minority Over-sampling Technique (SMOTE) </a:t>
            </a:r>
            <a:r>
              <a:rPr lang="en-US" sz="1600" dirty="0"/>
              <a:t>(Chawla et al., 2002)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537A2D-C11E-6F48-97E3-7AD9282D4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043" y="3949831"/>
            <a:ext cx="6713914" cy="204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14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Multimodal Data Imputation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08E648-A7F4-0041-A157-394592338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2644"/>
            <a:ext cx="8229600" cy="4353022"/>
          </a:xfrm>
        </p:spPr>
        <p:txBody>
          <a:bodyPr>
            <a:normAutofit/>
          </a:bodyPr>
          <a:lstStyle/>
          <a:p>
            <a:r>
              <a:rPr lang="en-US" sz="2800" dirty="0"/>
              <a:t>Common solution is discarding data samples containing invalid modalities</a:t>
            </a:r>
          </a:p>
          <a:p>
            <a:r>
              <a:rPr lang="en-US" sz="2800" dirty="0"/>
              <a:t>Can significantly decrease size of available dataset</a:t>
            </a:r>
          </a:p>
          <a:p>
            <a:r>
              <a:rPr lang="en-US" sz="2800" dirty="0"/>
              <a:t>Alternative approach is to approximate or “impute” invalid data points based on existing data</a:t>
            </a:r>
          </a:p>
          <a:p>
            <a:pPr lvl="1"/>
            <a:r>
              <a:rPr lang="en-US" sz="2400" dirty="0"/>
              <a:t>Mean imputation</a:t>
            </a:r>
          </a:p>
          <a:p>
            <a:pPr lvl="1"/>
            <a:r>
              <a:rPr lang="en-US" sz="2400" dirty="0"/>
              <a:t>Autoencoders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7722DA-3D27-FE4F-B595-8B915BD1B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454" y="3835021"/>
            <a:ext cx="3528525" cy="265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16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Multimodal Learning Analytics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25058D30-54D0-5D44-967A-30CA3F559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512747"/>
            <a:ext cx="8261993" cy="4514850"/>
          </a:xfrm>
        </p:spPr>
      </p:pic>
    </p:spTree>
    <p:extLst>
      <p:ext uri="{BB962C8B-B14F-4D97-AF65-F5344CB8AC3E}">
        <p14:creationId xmlns:p14="http://schemas.microsoft.com/office/powerpoint/2010/main" val="1245793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Multimodal Data Fusion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08E648-A7F4-0041-A157-394592338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Data fusion: integration of data from multiple modalities for classification or regression purposes</a:t>
            </a:r>
          </a:p>
          <a:p>
            <a:r>
              <a:rPr lang="en-US" sz="2800" dirty="0"/>
              <a:t>Early fusion: concatenation of feature vectors from separate modalities </a:t>
            </a:r>
          </a:p>
          <a:p>
            <a:pPr lvl="1"/>
            <a:r>
              <a:rPr lang="en-US" sz="2400" dirty="0"/>
              <a:t>“Feature-level fusion”</a:t>
            </a:r>
          </a:p>
          <a:p>
            <a:r>
              <a:rPr lang="en-US" sz="2800" dirty="0"/>
              <a:t>Late fusion: training a separate model for each modality and fusing the respective outputs</a:t>
            </a:r>
          </a:p>
          <a:p>
            <a:pPr lvl="1"/>
            <a:r>
              <a:rPr lang="en-US" sz="2400" dirty="0"/>
              <a:t>“Decision-level fusion”</a:t>
            </a:r>
          </a:p>
          <a:p>
            <a:pPr lvl="1"/>
            <a:r>
              <a:rPr lang="en-US" sz="2400" dirty="0"/>
              <a:t>Allows for different models to be used on each modality, possible boosting overall 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984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Fusion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5F2DD29-CBD5-DA46-901A-602FB0927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1672" y="1512747"/>
            <a:ext cx="6900656" cy="327606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D70F86-FD70-884B-A4AD-2B9307AF41A8}"/>
              </a:ext>
            </a:extLst>
          </p:cNvPr>
          <p:cNvSpPr/>
          <p:nvPr/>
        </p:nvSpPr>
        <p:spPr>
          <a:xfrm>
            <a:off x="3344131" y="4788816"/>
            <a:ext cx="2455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(Henderson et al., 2019)</a:t>
            </a:r>
          </a:p>
        </p:txBody>
      </p:sp>
    </p:spTree>
    <p:extLst>
      <p:ext uri="{BB962C8B-B14F-4D97-AF65-F5344CB8AC3E}">
        <p14:creationId xmlns:p14="http://schemas.microsoft.com/office/powerpoint/2010/main" val="1459681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Fusion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8446A12-7314-0743-9513-CC1740261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3998" y="1512747"/>
            <a:ext cx="7436001" cy="292670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8F8B62-B8E6-6F4F-BAEA-8C91F2AADB77}"/>
              </a:ext>
            </a:extLst>
          </p:cNvPr>
          <p:cNvSpPr/>
          <p:nvPr/>
        </p:nvSpPr>
        <p:spPr>
          <a:xfrm>
            <a:off x="3344129" y="4439453"/>
            <a:ext cx="2455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(Henderson et al., 2019)</a:t>
            </a:r>
          </a:p>
        </p:txBody>
      </p:sp>
    </p:spTree>
    <p:extLst>
      <p:ext uri="{BB962C8B-B14F-4D97-AF65-F5344CB8AC3E}">
        <p14:creationId xmlns:p14="http://schemas.microsoft.com/office/powerpoint/2010/main" val="2545662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Multimodal Data Fusion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08E648-A7F4-0041-A157-394592338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773141"/>
            <a:ext cx="5100471" cy="4353022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Biometric Identification </a:t>
            </a:r>
            <a:r>
              <a:rPr lang="en-US" sz="1900" dirty="0"/>
              <a:t>(Rahman &amp; Gavrilova, 2017)</a:t>
            </a:r>
          </a:p>
          <a:p>
            <a:pPr lvl="1"/>
            <a:r>
              <a:rPr lang="en-US" sz="2000" dirty="0"/>
              <a:t>EEG and Kinect posture data</a:t>
            </a:r>
          </a:p>
          <a:p>
            <a:pPr lvl="1"/>
            <a:r>
              <a:rPr lang="en-US" sz="2000" dirty="0"/>
              <a:t>Late fusion</a:t>
            </a:r>
          </a:p>
          <a:p>
            <a:r>
              <a:rPr lang="en-US" sz="2400" dirty="0"/>
              <a:t>Stress level detection </a:t>
            </a:r>
            <a:r>
              <a:rPr lang="en-US" sz="1900" dirty="0"/>
              <a:t>(</a:t>
            </a:r>
            <a:r>
              <a:rPr lang="en-US" sz="1900" dirty="0" err="1"/>
              <a:t>Kalimeri</a:t>
            </a:r>
            <a:r>
              <a:rPr lang="en-US" sz="1900" dirty="0"/>
              <a:t> &amp; </a:t>
            </a:r>
            <a:r>
              <a:rPr lang="en-US" sz="1900" dirty="0" err="1"/>
              <a:t>Saitis</a:t>
            </a:r>
            <a:r>
              <a:rPr lang="en-US" sz="1900" dirty="0"/>
              <a:t>, 2016)</a:t>
            </a:r>
          </a:p>
          <a:p>
            <a:pPr lvl="1"/>
            <a:r>
              <a:rPr lang="en-US" sz="2000" dirty="0"/>
              <a:t>EEG and EDA data</a:t>
            </a:r>
          </a:p>
          <a:p>
            <a:pPr lvl="1"/>
            <a:r>
              <a:rPr lang="en-US" sz="2000" dirty="0"/>
              <a:t>Early fusion</a:t>
            </a:r>
          </a:p>
          <a:p>
            <a:r>
              <a:rPr lang="en-US" sz="2400" dirty="0"/>
              <a:t>Affect detection </a:t>
            </a:r>
            <a:r>
              <a:rPr lang="en-US" sz="1900" dirty="0"/>
              <a:t>(Patwardhan &amp; Knapp, 2016)</a:t>
            </a:r>
          </a:p>
          <a:p>
            <a:pPr lvl="1"/>
            <a:r>
              <a:rPr lang="en-US" sz="2000" dirty="0"/>
              <a:t>Body tracking</a:t>
            </a:r>
          </a:p>
          <a:p>
            <a:pPr lvl="1"/>
            <a:r>
              <a:rPr lang="en-US" sz="2000" dirty="0"/>
              <a:t>Late fusion</a:t>
            </a:r>
          </a:p>
          <a:p>
            <a:r>
              <a:rPr lang="en-US" sz="2400" dirty="0"/>
              <a:t>Frustration detection </a:t>
            </a:r>
            <a:r>
              <a:rPr lang="en-US" sz="1900" dirty="0"/>
              <a:t>(Henderson et al., 2019)</a:t>
            </a:r>
          </a:p>
          <a:p>
            <a:pPr lvl="1"/>
            <a:r>
              <a:rPr lang="en-US" sz="2000" dirty="0"/>
              <a:t>Kinect posture data, derived velocity data</a:t>
            </a:r>
          </a:p>
          <a:p>
            <a:pPr lvl="1"/>
            <a:r>
              <a:rPr lang="en-US" sz="2000" dirty="0"/>
              <a:t>Early fusion, late fusion</a:t>
            </a:r>
          </a:p>
          <a:p>
            <a:pPr lvl="1"/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90C75-A1E1-6C4A-A665-EC3C6FB0D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671" y="1913765"/>
            <a:ext cx="3129129" cy="28984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B4522A-7CEB-314C-A275-62A3D4876CAF}"/>
              </a:ext>
            </a:extLst>
          </p:cNvPr>
          <p:cNvSpPr/>
          <p:nvPr/>
        </p:nvSpPr>
        <p:spPr>
          <a:xfrm>
            <a:off x="6005551" y="4812259"/>
            <a:ext cx="22333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(Rahman &amp; Gavrilova, 2017)</a:t>
            </a:r>
          </a:p>
        </p:txBody>
      </p:sp>
    </p:spTree>
    <p:extLst>
      <p:ext uri="{BB962C8B-B14F-4D97-AF65-F5344CB8AC3E}">
        <p14:creationId xmlns:p14="http://schemas.microsoft.com/office/powerpoint/2010/main" val="4061049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Alignment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08E648-A7F4-0041-A157-394592338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3141"/>
            <a:ext cx="8229600" cy="2455959"/>
          </a:xfrm>
        </p:spPr>
        <p:txBody>
          <a:bodyPr>
            <a:normAutofit/>
          </a:bodyPr>
          <a:lstStyle/>
          <a:p>
            <a:r>
              <a:rPr lang="en-US" sz="2400" dirty="0"/>
              <a:t>Explicit alignment: aims to increase correlation between two modalities’ components</a:t>
            </a:r>
          </a:p>
          <a:p>
            <a:r>
              <a:rPr lang="en-US" sz="2400" dirty="0"/>
              <a:t>Increased emphasis on a similarity metric to evaluate alignment quality </a:t>
            </a:r>
          </a:p>
          <a:p>
            <a:r>
              <a:rPr lang="en-US" sz="2400" dirty="0"/>
              <a:t>A common approach is Dynamic Time Warping (DTW) </a:t>
            </a:r>
            <a:r>
              <a:rPr lang="en-US" sz="1800" dirty="0"/>
              <a:t>(</a:t>
            </a:r>
            <a:r>
              <a:rPr lang="en-US" sz="1800" dirty="0" err="1"/>
              <a:t>Wöllmer</a:t>
            </a:r>
            <a:r>
              <a:rPr lang="en-US" sz="1800" dirty="0"/>
              <a:t>, et al., 2009)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F55B4-7770-EF46-ABA8-B2D084485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613" y="4229100"/>
            <a:ext cx="5542774" cy="197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61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Alignment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08E648-A7F4-0041-A157-394592338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8037"/>
            <a:ext cx="8229600" cy="4353022"/>
          </a:xfrm>
        </p:spPr>
        <p:txBody>
          <a:bodyPr>
            <a:normAutofit/>
          </a:bodyPr>
          <a:lstStyle/>
          <a:p>
            <a:r>
              <a:rPr lang="en-US" sz="2400" dirty="0"/>
              <a:t>Implicit alignment: used for tasks where explicit alignment is not useful or feasible</a:t>
            </a:r>
          </a:p>
          <a:p>
            <a:pPr lvl="1"/>
            <a:r>
              <a:rPr lang="en-US" sz="2000" dirty="0"/>
              <a:t>Speech recognition, machine translation</a:t>
            </a:r>
            <a:endParaRPr lang="en-US" sz="1600" dirty="0"/>
          </a:p>
          <a:p>
            <a:r>
              <a:rPr lang="en-US" sz="2000" dirty="0"/>
              <a:t>Deep learning has become primary method of implicit alignment</a:t>
            </a:r>
          </a:p>
          <a:p>
            <a:pPr lvl="1"/>
            <a:r>
              <a:rPr lang="en-US" sz="2000" dirty="0"/>
              <a:t>Supervised alignment techniques require pre-labeled and aligned data</a:t>
            </a:r>
          </a:p>
          <a:p>
            <a:pPr lvl="1"/>
            <a:r>
              <a:rPr lang="en-US" sz="2000" dirty="0"/>
              <a:t>Common models include autoencoders and cross-modality retrieval models</a:t>
            </a:r>
            <a:r>
              <a:rPr lang="en-US" sz="1600" dirty="0"/>
              <a:t> (</a:t>
            </a:r>
            <a:r>
              <a:rPr lang="en-US" sz="1600" dirty="0" err="1"/>
              <a:t>Jaques</a:t>
            </a:r>
            <a:r>
              <a:rPr lang="en-US" sz="1600" dirty="0"/>
              <a:t> et al., 2017)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E5F96-6720-EB41-929C-46FDC25EA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160" y="4338373"/>
            <a:ext cx="3865680" cy="220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93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351152-88E0-4412-8583-5CE8D1217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Introduction</a:t>
            </a:r>
          </a:p>
          <a:p>
            <a:pPr>
              <a:lnSpc>
                <a:spcPct val="120000"/>
              </a:lnSpc>
            </a:pPr>
            <a:r>
              <a:rPr lang="en-US" dirty="0"/>
              <a:t>Related Work</a:t>
            </a:r>
          </a:p>
          <a:p>
            <a:pPr>
              <a:lnSpc>
                <a:spcPct val="120000"/>
              </a:lnSpc>
            </a:pPr>
            <a:r>
              <a:rPr lang="en-US" dirty="0"/>
              <a:t>Challenges in Multimodal Machine Learning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800000"/>
                </a:solidFill>
              </a:rPr>
              <a:t>Multimodal Machine Learning in GIFT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</a:rPr>
              <a:t>Conclusion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21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MML in GIFT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08E648-A7F4-0041-A157-394592338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GIFT has been used to develop and deploy AISs in a number of studies</a:t>
            </a:r>
          </a:p>
          <a:p>
            <a:r>
              <a:rPr lang="en-US" sz="2400" dirty="0"/>
              <a:t>Several has utilized GIFT’s Sensor Module for the collection of multimodal data</a:t>
            </a:r>
          </a:p>
          <a:p>
            <a:r>
              <a:rPr lang="en-US" sz="2400" dirty="0"/>
              <a:t>However, GIFT provides limited support for downstream analysis and modeling for MML techniques</a:t>
            </a:r>
          </a:p>
          <a:p>
            <a:r>
              <a:rPr lang="en-US" sz="2400" dirty="0"/>
              <a:t>We offer recommendations for enhancements to GIFT to better support multimodal AISs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07AF6-3CCF-FE46-957B-36E1B0D03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199" y="4787900"/>
            <a:ext cx="2642419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59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Modality Support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08E648-A7F4-0041-A157-394592338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3141"/>
            <a:ext cx="5340285" cy="435302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Current support for following modalities:</a:t>
            </a:r>
          </a:p>
          <a:p>
            <a:pPr lvl="1"/>
            <a:r>
              <a:rPr lang="en-US" sz="2000" dirty="0"/>
              <a:t>Posture</a:t>
            </a:r>
          </a:p>
          <a:p>
            <a:pPr lvl="1"/>
            <a:r>
              <a:rPr lang="en-US" sz="2000" dirty="0"/>
              <a:t>Gesture</a:t>
            </a:r>
          </a:p>
          <a:p>
            <a:pPr lvl="1"/>
            <a:r>
              <a:rPr lang="en-US" sz="2000" dirty="0"/>
              <a:t>Facial expression</a:t>
            </a:r>
          </a:p>
          <a:p>
            <a:pPr lvl="1"/>
            <a:r>
              <a:rPr lang="en-US" sz="2000" dirty="0"/>
              <a:t>EDA</a:t>
            </a:r>
          </a:p>
          <a:p>
            <a:pPr lvl="1"/>
            <a:r>
              <a:rPr lang="en-US" sz="2000" dirty="0"/>
              <a:t>EEG</a:t>
            </a:r>
          </a:p>
          <a:p>
            <a:r>
              <a:rPr lang="en-US" sz="2400" dirty="0"/>
              <a:t>Additional data channels can be added to GIFT-based AISs</a:t>
            </a:r>
          </a:p>
          <a:p>
            <a:pPr lvl="1"/>
            <a:r>
              <a:rPr lang="en-US" sz="2000" dirty="0"/>
              <a:t>Eye tracking</a:t>
            </a:r>
          </a:p>
          <a:p>
            <a:pPr lvl="1"/>
            <a:r>
              <a:rPr lang="en-US" sz="2000" dirty="0"/>
              <a:t>EMG</a:t>
            </a:r>
          </a:p>
          <a:p>
            <a:pPr lvl="1"/>
            <a:r>
              <a:rPr lang="en-US" sz="2000" dirty="0"/>
              <a:t>Additional sensor hardware support</a:t>
            </a:r>
          </a:p>
          <a:p>
            <a:r>
              <a:rPr lang="en-US" sz="2400" dirty="0"/>
              <a:t>Support for multiple sensors for a single modality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00FAE9-5669-4F42-A868-DBEC3BF66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837913"/>
            <a:ext cx="1675698" cy="34134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5D6959-EE52-194F-8BF1-C084A445301B}"/>
              </a:ext>
            </a:extLst>
          </p:cNvPr>
          <p:cNvSpPr/>
          <p:nvPr/>
        </p:nvSpPr>
        <p:spPr>
          <a:xfrm>
            <a:off x="5865814" y="5251371"/>
            <a:ext cx="30504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(Girardi, </a:t>
            </a:r>
            <a:r>
              <a:rPr lang="en-US" sz="1600" dirty="0" err="1"/>
              <a:t>Lanubile</a:t>
            </a:r>
            <a:r>
              <a:rPr lang="en-US" sz="1600" dirty="0"/>
              <a:t>, &amp; </a:t>
            </a:r>
            <a:r>
              <a:rPr lang="en-US" sz="1600" dirty="0" err="1"/>
              <a:t>Noviell</a:t>
            </a:r>
            <a:r>
              <a:rPr lang="en-US" sz="1600" dirty="0"/>
              <a:t>, 2017)</a:t>
            </a:r>
          </a:p>
        </p:txBody>
      </p:sp>
    </p:spTree>
    <p:extLst>
      <p:ext uri="{BB962C8B-B14F-4D97-AF65-F5344CB8AC3E}">
        <p14:creationId xmlns:p14="http://schemas.microsoft.com/office/powerpoint/2010/main" val="627511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for GIFT Multimodality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08E648-A7F4-0041-A157-394592338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Integration of data preprocessing techniques into Sensor Module</a:t>
            </a:r>
          </a:p>
          <a:p>
            <a:pPr lvl="1"/>
            <a:r>
              <a:rPr lang="en-US" sz="2000" dirty="0"/>
              <a:t>Prior to data transmission to the GIFT Learner Module</a:t>
            </a:r>
          </a:p>
          <a:p>
            <a:r>
              <a:rPr lang="en-US" sz="2400" dirty="0"/>
              <a:t>Feature scaling</a:t>
            </a:r>
          </a:p>
          <a:p>
            <a:pPr lvl="1"/>
            <a:r>
              <a:rPr lang="en-US" sz="2000" dirty="0"/>
              <a:t>Normalization, standardization</a:t>
            </a:r>
          </a:p>
          <a:p>
            <a:pPr lvl="1"/>
            <a:r>
              <a:rPr lang="en-US" sz="2000" dirty="0"/>
              <a:t>Necessary for several ML algorithms (particularly deep learning)</a:t>
            </a:r>
          </a:p>
          <a:p>
            <a:r>
              <a:rPr lang="en-US" sz="2400" dirty="0"/>
              <a:t>Resolving class imbalances</a:t>
            </a:r>
          </a:p>
          <a:p>
            <a:pPr lvl="1"/>
            <a:r>
              <a:rPr lang="en-US" sz="2000" dirty="0"/>
              <a:t>Minority sample cloning, SMOTE</a:t>
            </a:r>
          </a:p>
          <a:p>
            <a:pPr lvl="1"/>
            <a:r>
              <a:rPr lang="en-US" sz="2000" dirty="0"/>
              <a:t>Requires data to be labeled prior to preprocessing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593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351152-88E0-4412-8583-5CE8D1217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800000"/>
                </a:solidFill>
              </a:rPr>
              <a:t>Introduction</a:t>
            </a:r>
          </a:p>
          <a:p>
            <a:pPr>
              <a:lnSpc>
                <a:spcPct val="120000"/>
              </a:lnSpc>
            </a:pPr>
            <a:r>
              <a:rPr lang="en-US" dirty="0"/>
              <a:t>Related Work</a:t>
            </a:r>
          </a:p>
          <a:p>
            <a:pPr>
              <a:lnSpc>
                <a:spcPct val="120000"/>
              </a:lnSpc>
            </a:pPr>
            <a:r>
              <a:rPr lang="en-US" dirty="0"/>
              <a:t>Challenges in Multimodal Machine Learning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</a:rPr>
              <a:t>Multimodal Machine Learning in GIFT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</a:rPr>
              <a:t>Conclusion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05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Extraction Methods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08E648-A7F4-0041-A157-394592338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3141"/>
            <a:ext cx="8229599" cy="2648030"/>
          </a:xfrm>
        </p:spPr>
        <p:txBody>
          <a:bodyPr>
            <a:normAutofit/>
          </a:bodyPr>
          <a:lstStyle/>
          <a:p>
            <a:r>
              <a:rPr lang="en-US" sz="2000" dirty="0"/>
              <a:t>Prevents Learner Module from having to process redundant or uninformative data</a:t>
            </a:r>
          </a:p>
          <a:p>
            <a:r>
              <a:rPr lang="en-US" sz="2000" dirty="0"/>
              <a:t>Principle Component Analysis</a:t>
            </a:r>
          </a:p>
          <a:p>
            <a:r>
              <a:rPr lang="en-US" sz="2000" dirty="0"/>
              <a:t>Variance thresholding</a:t>
            </a:r>
          </a:p>
          <a:p>
            <a:r>
              <a:rPr lang="en-US" sz="2000" dirty="0"/>
              <a:t>Reduces runtime requirements, computational resource needs</a:t>
            </a:r>
          </a:p>
          <a:p>
            <a:r>
              <a:rPr lang="en-US" sz="2000" dirty="0"/>
              <a:t>Supervised feature reduction or selection methods require labeled data</a:t>
            </a:r>
          </a:p>
          <a:p>
            <a:pPr lvl="1"/>
            <a:r>
              <a:rPr lang="en-US" sz="1800" dirty="0"/>
              <a:t>Forward feature selection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0A4B2-C732-5445-B1D5-9094F4B1C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804" y="4255901"/>
            <a:ext cx="3929396" cy="21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02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Imputation Methods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08E648-A7F4-0041-A157-394592338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773141"/>
            <a:ext cx="4645094" cy="435302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Reduce negative impact of missing data in GIFT analysis pipeline</a:t>
            </a:r>
          </a:p>
          <a:p>
            <a:r>
              <a:rPr lang="en-US" sz="2400" dirty="0"/>
              <a:t>Mean imputation</a:t>
            </a:r>
          </a:p>
          <a:p>
            <a:pPr lvl="1"/>
            <a:r>
              <a:rPr lang="en-US" sz="2000" dirty="0"/>
              <a:t>Does not require previously-labeled data or model training</a:t>
            </a:r>
          </a:p>
          <a:p>
            <a:r>
              <a:rPr lang="en-US" sz="2400" dirty="0"/>
              <a:t>Autoencoder-based imputation</a:t>
            </a:r>
          </a:p>
          <a:p>
            <a:pPr lvl="1"/>
            <a:r>
              <a:rPr lang="en-US" sz="2000" dirty="0"/>
              <a:t>More accurate imputation</a:t>
            </a:r>
          </a:p>
          <a:p>
            <a:pPr lvl="1"/>
            <a:r>
              <a:rPr lang="en-US" sz="2000" dirty="0"/>
              <a:t>Requires previously-labeled data, prior model training</a:t>
            </a:r>
          </a:p>
          <a:p>
            <a:pPr lvl="1"/>
            <a:r>
              <a:rPr lang="en-US" sz="2000" dirty="0"/>
              <a:t>Less effective when a majority of data is missing or invalid</a:t>
            </a:r>
          </a:p>
          <a:p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D1A7E7-CF1C-D248-8BC4-1BCE69E1A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294" y="1642968"/>
            <a:ext cx="3445836" cy="448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55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Fusion Methods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08E648-A7F4-0041-A157-394592338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Aid Learner Module in dealing with multiple data channels</a:t>
            </a:r>
          </a:p>
          <a:p>
            <a:r>
              <a:rPr lang="en-US" sz="2400" dirty="0"/>
              <a:t>Early Fusion	</a:t>
            </a:r>
          </a:p>
          <a:p>
            <a:pPr lvl="1"/>
            <a:r>
              <a:rPr lang="en-US" sz="2000" dirty="0"/>
              <a:t>Programmatically simple to integrate</a:t>
            </a:r>
          </a:p>
          <a:p>
            <a:pPr lvl="1"/>
            <a:r>
              <a:rPr lang="en-US" sz="2000" dirty="0"/>
              <a:t>Modality features concatenated prior to being passed to Learner Module</a:t>
            </a:r>
          </a:p>
          <a:p>
            <a:r>
              <a:rPr lang="en-US" sz="2400" dirty="0"/>
              <a:t>Late Fusion</a:t>
            </a:r>
          </a:p>
          <a:p>
            <a:pPr lvl="1"/>
            <a:r>
              <a:rPr lang="en-US" sz="2000" dirty="0"/>
              <a:t>Requires multiple independently trained models</a:t>
            </a:r>
          </a:p>
          <a:p>
            <a:pPr lvl="1"/>
            <a:r>
              <a:rPr lang="en-US" sz="2000" dirty="0"/>
              <a:t>Requires voting schema</a:t>
            </a:r>
          </a:p>
          <a:p>
            <a:pPr lvl="1"/>
            <a:r>
              <a:rPr lang="en-US" sz="2000" dirty="0"/>
              <a:t>Higher computational workload</a:t>
            </a:r>
          </a:p>
          <a:p>
            <a:pPr lvl="1"/>
            <a:r>
              <a:rPr lang="en-US" sz="2000" dirty="0"/>
              <a:t>Shown to outperform Early Fusion</a:t>
            </a:r>
            <a:r>
              <a:rPr lang="en-US" sz="1600" dirty="0"/>
              <a:t> (Rahman &amp; Gavrilova, 2017)</a:t>
            </a:r>
          </a:p>
          <a:p>
            <a:pPr lvl="1"/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034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Alignment Techniques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08E648-A7F4-0041-A157-394592338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3141"/>
            <a:ext cx="8229600" cy="3017159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Handling of disparate data streams</a:t>
            </a:r>
          </a:p>
          <a:p>
            <a:r>
              <a:rPr lang="en-US" sz="2800" dirty="0"/>
              <a:t>Explicit alignment: Dynamic Time Warping</a:t>
            </a:r>
          </a:p>
          <a:p>
            <a:pPr lvl="1"/>
            <a:r>
              <a:rPr lang="en-US" sz="2400" dirty="0"/>
              <a:t>DTW works well with linear relationships across modalities, but does not work well with non-linear relationships</a:t>
            </a:r>
          </a:p>
          <a:p>
            <a:r>
              <a:rPr lang="en-US" sz="2800" dirty="0"/>
              <a:t>Implicit Alignment: Deep Learning</a:t>
            </a:r>
          </a:p>
          <a:p>
            <a:pPr lvl="1"/>
            <a:r>
              <a:rPr lang="en-US" sz="2400" dirty="0"/>
              <a:t>Requires pre-labeled aligned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138952-1D14-C648-865E-1957CCE62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4607738"/>
            <a:ext cx="4571999" cy="18785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D96E1E-7C7B-C848-A181-D246222C8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46" y="4609746"/>
            <a:ext cx="4447309" cy="18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58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of ML tools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08E648-A7F4-0041-A157-394592338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Allows GIFT to implement an entire multimodal data processing pipeline</a:t>
            </a:r>
            <a:endParaRPr lang="en-US" sz="1600" dirty="0"/>
          </a:p>
          <a:p>
            <a:pPr lvl="1"/>
            <a:r>
              <a:rPr lang="en-US" sz="2000" dirty="0"/>
              <a:t>Data capture</a:t>
            </a:r>
          </a:p>
          <a:p>
            <a:pPr lvl="1"/>
            <a:r>
              <a:rPr lang="en-US" sz="2000" dirty="0"/>
              <a:t>Preprocessing</a:t>
            </a:r>
          </a:p>
          <a:p>
            <a:pPr lvl="1"/>
            <a:r>
              <a:rPr lang="en-US" sz="2000" dirty="0"/>
              <a:t>Imputation (if necessary)</a:t>
            </a:r>
          </a:p>
          <a:p>
            <a:pPr lvl="1"/>
            <a:r>
              <a:rPr lang="en-US" sz="2000" dirty="0"/>
              <a:t>Modeling</a:t>
            </a:r>
          </a:p>
          <a:p>
            <a:r>
              <a:rPr lang="en-US" sz="2400" dirty="0"/>
              <a:t>Supervised ML techniques require labeled training data</a:t>
            </a:r>
          </a:p>
          <a:p>
            <a:r>
              <a:rPr lang="en-US" sz="2400" dirty="0"/>
              <a:t>Data-intensive methods such as CNNs, RNNs require adequate computational support (GPU support)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24D07E-59A4-954D-BD5B-D72DCDED7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580" y="2143738"/>
            <a:ext cx="2499674" cy="195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702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351152-88E0-4412-8583-5CE8D1217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Introduction</a:t>
            </a:r>
          </a:p>
          <a:p>
            <a:pPr>
              <a:lnSpc>
                <a:spcPct val="120000"/>
              </a:lnSpc>
            </a:pPr>
            <a:r>
              <a:rPr lang="en-US" dirty="0"/>
              <a:t>Related Work</a:t>
            </a:r>
          </a:p>
          <a:p>
            <a:pPr>
              <a:lnSpc>
                <a:spcPct val="120000"/>
              </a:lnSpc>
            </a:pPr>
            <a:r>
              <a:rPr lang="en-US" dirty="0"/>
              <a:t>Challenges in Multimodal Machine Learning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</a:rPr>
              <a:t>Multimodal Machine Learning in GIFT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800000"/>
                </a:solidFill>
              </a:rPr>
              <a:t>Conclusion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871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08E648-A7F4-0041-A157-394592338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MML plays a critical role in development of AISs</a:t>
            </a:r>
          </a:p>
          <a:p>
            <a:r>
              <a:rPr lang="en-US" sz="2400" dirty="0"/>
              <a:t>Enables AISs to implement data-rich models of student learning</a:t>
            </a:r>
          </a:p>
          <a:p>
            <a:r>
              <a:rPr lang="en-US" sz="2400" dirty="0"/>
              <a:t>We have provided a survey of recent work on multimodal machine learning in AIS and non-AIS domains</a:t>
            </a:r>
          </a:p>
          <a:p>
            <a:r>
              <a:rPr lang="en-US" sz="2400" dirty="0"/>
              <a:t>There is a significant opportunity for enhancements to GIFT that would broaden support for MML in AISs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5114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6009-6D26-4950-8FB5-D1CD3CAEE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E3C4B-B8C6-4B3D-9594-BA197A8F1A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numCol="1"/>
          <a:lstStyle/>
          <a:p>
            <a:r>
              <a:rPr lang="en-US" sz="2000" dirty="0"/>
              <a:t>Randall Spain (Computer Science)</a:t>
            </a:r>
          </a:p>
          <a:p>
            <a:r>
              <a:rPr lang="en-US" sz="2000" dirty="0"/>
              <a:t>Andy Smith (Computer Science)</a:t>
            </a:r>
          </a:p>
          <a:p>
            <a:r>
              <a:rPr lang="en-US" sz="2000" dirty="0"/>
              <a:t>Andrew Emerson (Computer Science)</a:t>
            </a:r>
          </a:p>
          <a:p>
            <a:r>
              <a:rPr lang="en-US" sz="2000" dirty="0"/>
              <a:t>Sarah Reaves (Computer Science)</a:t>
            </a:r>
          </a:p>
          <a:p>
            <a:r>
              <a:rPr lang="en-US" sz="2000" dirty="0" err="1"/>
              <a:t>Wookhee</a:t>
            </a:r>
            <a:r>
              <a:rPr lang="en-US" sz="2000" dirty="0"/>
              <a:t> Min (Computer Science)</a:t>
            </a:r>
          </a:p>
          <a:p>
            <a:r>
              <a:rPr lang="en-US" sz="2000" dirty="0"/>
              <a:t>Bradford Mott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6346E26-A64B-A345-A6BF-1694C4F4DA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Nathan Henderson: </a:t>
            </a:r>
            <a:r>
              <a:rPr lang="en-US" dirty="0" err="1"/>
              <a:t>nlhender@ncsu.edu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89FF57-490C-B14D-8952-AAAC4B29CBC2}"/>
              </a:ext>
            </a:extLst>
          </p:cNvPr>
          <p:cNvSpPr txBox="1"/>
          <p:nvPr/>
        </p:nvSpPr>
        <p:spPr>
          <a:xfrm>
            <a:off x="1364776" y="489954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99A96A-B7F0-354D-9CA1-218DB3A0EC87}"/>
              </a:ext>
            </a:extLst>
          </p:cNvPr>
          <p:cNvSpPr txBox="1"/>
          <p:nvPr/>
        </p:nvSpPr>
        <p:spPr>
          <a:xfrm>
            <a:off x="3780430" y="166502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AA5B88-22E0-024B-B0E2-D51E68BCCF30}"/>
              </a:ext>
            </a:extLst>
          </p:cNvPr>
          <p:cNvSpPr txBox="1"/>
          <p:nvPr/>
        </p:nvSpPr>
        <p:spPr>
          <a:xfrm>
            <a:off x="1765300" y="49022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8B8FF9-2B99-A240-A07D-810DA0DDED51}"/>
              </a:ext>
            </a:extLst>
          </p:cNvPr>
          <p:cNvSpPr txBox="1"/>
          <p:nvPr/>
        </p:nvSpPr>
        <p:spPr>
          <a:xfrm>
            <a:off x="4787900" y="48514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EEDD1C-1422-D84F-8D94-2DD6C7E89AC4}"/>
              </a:ext>
            </a:extLst>
          </p:cNvPr>
          <p:cNvSpPr txBox="1"/>
          <p:nvPr/>
        </p:nvSpPr>
        <p:spPr>
          <a:xfrm>
            <a:off x="4844955" y="170597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0EE35B-B667-EE49-A4C2-B4B5CC51806A}"/>
              </a:ext>
            </a:extLst>
          </p:cNvPr>
          <p:cNvSpPr txBox="1"/>
          <p:nvPr/>
        </p:nvSpPr>
        <p:spPr>
          <a:xfrm>
            <a:off x="3289110" y="75062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639877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7D2261-E628-4BA3-82B2-36D0EC5A2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Multimodal?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351152-88E0-4412-8583-5CE8D1217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773141"/>
            <a:ext cx="5183578" cy="435302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Multimodal: involving multiple concurrent data channels, or “modalities”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Multimodal machine learning (MML) shown to yield improved models over unimodal systems 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Affect detection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Goal recognition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F18483-E3B4-5948-904A-B0FF2632106B}"/>
              </a:ext>
            </a:extLst>
          </p:cNvPr>
          <p:cNvSpPr txBox="1"/>
          <p:nvPr/>
        </p:nvSpPr>
        <p:spPr>
          <a:xfrm>
            <a:off x="5542961" y="1706252"/>
            <a:ext cx="2837468" cy="233784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E5F226-A8B7-D547-B925-9189408A3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778" y="1813285"/>
            <a:ext cx="3364285" cy="1680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2080E5-D4F3-1743-A5EE-45BFBD290F15}"/>
              </a:ext>
            </a:extLst>
          </p:cNvPr>
          <p:cNvSpPr/>
          <p:nvPr/>
        </p:nvSpPr>
        <p:spPr>
          <a:xfrm>
            <a:off x="6482945" y="3431335"/>
            <a:ext cx="16799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(Kapoor et al., 2005)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FE12BC-5CAD-4442-B9B2-46469ED3A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545" y="4444574"/>
            <a:ext cx="2692400" cy="1511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9A3EAA-0C0A-6741-BE39-45882B266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091" y="4129985"/>
            <a:ext cx="2172787" cy="223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8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MML Applications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351152-88E0-4412-8583-5CE8D1217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773141"/>
            <a:ext cx="5746859" cy="435302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000" dirty="0">
                <a:solidFill>
                  <a:srgbClr val="000000"/>
                </a:solidFill>
              </a:rPr>
              <a:t>MML is utilized for a variety of tasks:</a:t>
            </a:r>
          </a:p>
          <a:p>
            <a:pPr lvl="1">
              <a:lnSpc>
                <a:spcPct val="120000"/>
              </a:lnSpc>
            </a:pPr>
            <a:r>
              <a:rPr lang="en-US" sz="2600" dirty="0">
                <a:solidFill>
                  <a:srgbClr val="000000"/>
                </a:solidFill>
              </a:rPr>
              <a:t>Speech classification </a:t>
            </a:r>
            <a:r>
              <a:rPr lang="en-US" sz="2100" dirty="0">
                <a:solidFill>
                  <a:srgbClr val="000000"/>
                </a:solidFill>
              </a:rPr>
              <a:t>(</a:t>
            </a:r>
            <a:r>
              <a:rPr lang="en-US" sz="2100" dirty="0" err="1">
                <a:solidFill>
                  <a:srgbClr val="000000"/>
                </a:solidFill>
              </a:rPr>
              <a:t>Ngiam</a:t>
            </a:r>
            <a:r>
              <a:rPr lang="en-US" sz="2100" dirty="0">
                <a:solidFill>
                  <a:srgbClr val="000000"/>
                </a:solidFill>
              </a:rPr>
              <a:t> et al., 2016)</a:t>
            </a:r>
          </a:p>
          <a:p>
            <a:pPr lvl="1">
              <a:lnSpc>
                <a:spcPct val="120000"/>
              </a:lnSpc>
            </a:pPr>
            <a:r>
              <a:rPr lang="en-US" sz="2600" dirty="0">
                <a:solidFill>
                  <a:srgbClr val="000000"/>
                </a:solidFill>
              </a:rPr>
              <a:t>Image annotation </a:t>
            </a:r>
            <a:r>
              <a:rPr lang="en-US" sz="2100" dirty="0">
                <a:solidFill>
                  <a:srgbClr val="000000"/>
                </a:solidFill>
              </a:rPr>
              <a:t>(Srivastava &amp; 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2100" dirty="0">
                <a:solidFill>
                  <a:srgbClr val="000000"/>
                </a:solidFill>
              </a:rPr>
              <a:t>       </a:t>
            </a:r>
            <a:r>
              <a:rPr lang="en-US" sz="2100" dirty="0" err="1">
                <a:solidFill>
                  <a:srgbClr val="000000"/>
                </a:solidFill>
              </a:rPr>
              <a:t>Salakhutdinov</a:t>
            </a:r>
            <a:r>
              <a:rPr lang="en-US" sz="2100" dirty="0">
                <a:solidFill>
                  <a:srgbClr val="000000"/>
                </a:solidFill>
              </a:rPr>
              <a:t>, 2012)</a:t>
            </a:r>
          </a:p>
          <a:p>
            <a:pPr lvl="1">
              <a:lnSpc>
                <a:spcPct val="120000"/>
              </a:lnSpc>
            </a:pPr>
            <a:r>
              <a:rPr lang="en-US" sz="2600" dirty="0">
                <a:solidFill>
                  <a:srgbClr val="000000"/>
                </a:solidFill>
              </a:rPr>
              <a:t>Sentiment analysis</a:t>
            </a:r>
            <a:r>
              <a:rPr lang="en-US" sz="2100" dirty="0">
                <a:solidFill>
                  <a:srgbClr val="000000"/>
                </a:solidFill>
              </a:rPr>
              <a:t> (</a:t>
            </a:r>
            <a:r>
              <a:rPr lang="en-US" sz="2100" dirty="0" err="1">
                <a:solidFill>
                  <a:srgbClr val="000000"/>
                </a:solidFill>
              </a:rPr>
              <a:t>Porio</a:t>
            </a:r>
            <a:r>
              <a:rPr lang="en-US" sz="2100" dirty="0">
                <a:solidFill>
                  <a:srgbClr val="000000"/>
                </a:solidFill>
              </a:rPr>
              <a:t> et al., 2015)</a:t>
            </a:r>
          </a:p>
          <a:p>
            <a:pPr lvl="1">
              <a:lnSpc>
                <a:spcPct val="120000"/>
              </a:lnSpc>
            </a:pPr>
            <a:r>
              <a:rPr lang="en-US" sz="2600" dirty="0">
                <a:solidFill>
                  <a:srgbClr val="000000"/>
                </a:solidFill>
              </a:rPr>
              <a:t>Stress detection </a:t>
            </a:r>
            <a:r>
              <a:rPr lang="en-US" sz="2100" dirty="0">
                <a:solidFill>
                  <a:srgbClr val="000000"/>
                </a:solidFill>
              </a:rPr>
              <a:t>(</a:t>
            </a:r>
            <a:r>
              <a:rPr lang="en-US" sz="2100" dirty="0" err="1">
                <a:solidFill>
                  <a:srgbClr val="000000"/>
                </a:solidFill>
              </a:rPr>
              <a:t>Kalimeri</a:t>
            </a:r>
            <a:r>
              <a:rPr lang="en-US" sz="2100" dirty="0">
                <a:solidFill>
                  <a:srgbClr val="000000"/>
                </a:solidFill>
              </a:rPr>
              <a:t> &amp; </a:t>
            </a:r>
            <a:r>
              <a:rPr lang="en-US" sz="2100" dirty="0" err="1">
                <a:solidFill>
                  <a:srgbClr val="000000"/>
                </a:solidFill>
              </a:rPr>
              <a:t>Saltis</a:t>
            </a:r>
            <a:r>
              <a:rPr lang="en-US" sz="2100" dirty="0">
                <a:solidFill>
                  <a:srgbClr val="000000"/>
                </a:solidFill>
              </a:rPr>
              <a:t>, 2016)</a:t>
            </a:r>
          </a:p>
          <a:p>
            <a:pPr lvl="1">
              <a:lnSpc>
                <a:spcPct val="120000"/>
              </a:lnSpc>
            </a:pPr>
            <a:r>
              <a:rPr lang="en-US" sz="2600" dirty="0">
                <a:solidFill>
                  <a:srgbClr val="000000"/>
                </a:solidFill>
              </a:rPr>
              <a:t>Biometric identification </a:t>
            </a:r>
            <a:r>
              <a:rPr lang="en-US" sz="2100" dirty="0">
                <a:solidFill>
                  <a:srgbClr val="000000"/>
                </a:solidFill>
              </a:rPr>
              <a:t>(Rahman &amp; Gavrilova, 2017)</a:t>
            </a:r>
          </a:p>
          <a:p>
            <a:pPr>
              <a:lnSpc>
                <a:spcPct val="120000"/>
              </a:lnSpc>
            </a:pPr>
            <a:r>
              <a:rPr lang="en-US" sz="3000" dirty="0">
                <a:solidFill>
                  <a:srgbClr val="000000"/>
                </a:solidFill>
              </a:rPr>
              <a:t>In AISs, common application is</a:t>
            </a:r>
            <a:r>
              <a:rPr lang="en-US" sz="3000" b="1" dirty="0">
                <a:solidFill>
                  <a:srgbClr val="000000"/>
                </a:solidFill>
              </a:rPr>
              <a:t> affect detection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</a:rPr>
              <a:t>Shaping learning outcomes </a:t>
            </a:r>
            <a:r>
              <a:rPr lang="en-US" sz="2100" dirty="0">
                <a:solidFill>
                  <a:srgbClr val="000000"/>
                </a:solidFill>
              </a:rPr>
              <a:t>(</a:t>
            </a:r>
            <a:r>
              <a:rPr lang="en-US" sz="2100" dirty="0" err="1">
                <a:solidFill>
                  <a:srgbClr val="000000"/>
                </a:solidFill>
              </a:rPr>
              <a:t>Grafsgaard</a:t>
            </a:r>
            <a:r>
              <a:rPr lang="en-US" sz="2100" dirty="0">
                <a:solidFill>
                  <a:srgbClr val="000000"/>
                </a:solidFill>
              </a:rPr>
              <a:t> et al., 2014b)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CF30F2-D3A2-BD4D-9EB8-23B9FF2337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704"/>
          <a:stretch/>
        </p:blipFill>
        <p:spPr>
          <a:xfrm>
            <a:off x="6365638" y="1665026"/>
            <a:ext cx="2470954" cy="19441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CF27FA-CB4B-1043-9101-605BF2BF8E8A}"/>
              </a:ext>
            </a:extLst>
          </p:cNvPr>
          <p:cNvSpPr/>
          <p:nvPr/>
        </p:nvSpPr>
        <p:spPr>
          <a:xfrm>
            <a:off x="6509673" y="5446232"/>
            <a:ext cx="2326919" cy="2991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000000"/>
                </a:solidFill>
              </a:rPr>
              <a:t>(Srivastava &amp; </a:t>
            </a:r>
            <a:r>
              <a:rPr lang="en-US" sz="1200" dirty="0" err="1">
                <a:solidFill>
                  <a:srgbClr val="000000"/>
                </a:solidFill>
              </a:rPr>
              <a:t>Salakhutdinov</a:t>
            </a:r>
            <a:r>
              <a:rPr lang="en-US" sz="1200" dirty="0">
                <a:solidFill>
                  <a:srgbClr val="000000"/>
                </a:solidFill>
              </a:rPr>
              <a:t>, 2012)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79AB31-ADF4-ED4D-AF5F-45DF4087C3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96"/>
          <a:stretch/>
        </p:blipFill>
        <p:spPr>
          <a:xfrm>
            <a:off x="6437656" y="3609143"/>
            <a:ext cx="2326918" cy="192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2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Modalities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351152-88E0-4412-8583-5CE8D1217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191000" cy="4525963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800" u="sng" dirty="0"/>
              <a:t>Sensor-Based Modalities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Eye gaze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Facial expression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Speech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Posture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Gesture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Electrodermal Activity (EDA)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Electroencephalography (EEG) 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Electromyography (EMG)</a:t>
            </a:r>
            <a:endParaRPr lang="en-US" sz="1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D3E01F-15D1-224D-8A3F-B5B27907BD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u="sng" dirty="0"/>
              <a:t>Sensor-Free Modalities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Keystroke data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Mouse movement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Interaction trace logs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557337-DDB4-2240-80BF-B14A15238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891316"/>
            <a:ext cx="3909658" cy="18344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D3D886-2B0E-3E47-A627-2E5830A3CB7C}"/>
              </a:ext>
            </a:extLst>
          </p:cNvPr>
          <p:cNvSpPr/>
          <p:nvPr/>
        </p:nvSpPr>
        <p:spPr>
          <a:xfrm>
            <a:off x="5161692" y="5725803"/>
            <a:ext cx="27302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(Girardi, </a:t>
            </a:r>
            <a:r>
              <a:rPr lang="en-US" sz="1400" dirty="0" err="1"/>
              <a:t>Lanubile</a:t>
            </a:r>
            <a:r>
              <a:rPr lang="en-US" sz="1400" dirty="0"/>
              <a:t>, &amp; </a:t>
            </a:r>
            <a:r>
              <a:rPr lang="en-US" sz="1400" dirty="0" err="1"/>
              <a:t>Novielli</a:t>
            </a:r>
            <a:r>
              <a:rPr lang="en-US" sz="1400" dirty="0"/>
              <a:t>, 2017)</a:t>
            </a:r>
          </a:p>
        </p:txBody>
      </p:sp>
    </p:spTree>
    <p:extLst>
      <p:ext uri="{BB962C8B-B14F-4D97-AF65-F5344CB8AC3E}">
        <p14:creationId xmlns:p14="http://schemas.microsoft.com/office/powerpoint/2010/main" val="461142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351152-88E0-4412-8583-5CE8D1217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2747"/>
            <a:ext cx="4575335" cy="497550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sz="2800" dirty="0"/>
              <a:t>Multimodal systems can produce large volumes of data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Data storage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Computational resource requirements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Scalability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Sensors in sensor-based multimodal systems can be unreliable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Noise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Mistracking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Interference</a:t>
            </a:r>
          </a:p>
          <a:p>
            <a:pPr lvl="2">
              <a:lnSpc>
                <a:spcPct val="120000"/>
              </a:lnSpc>
            </a:pP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EC70D-B916-B344-922F-76DBFD3DD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535" y="1195771"/>
            <a:ext cx="3654265" cy="2797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029AE4-548C-E74B-96F0-4A6E723F6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744" y="3993568"/>
            <a:ext cx="3796911" cy="213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1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351152-88E0-4412-8583-5CE8D1217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Introduction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800000"/>
                </a:solidFill>
              </a:rPr>
              <a:t>Related Work</a:t>
            </a:r>
          </a:p>
          <a:p>
            <a:pPr>
              <a:lnSpc>
                <a:spcPct val="120000"/>
              </a:lnSpc>
            </a:pPr>
            <a:r>
              <a:rPr lang="en-US" dirty="0"/>
              <a:t>Challenges in Multimodal Machine Learning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</a:rPr>
              <a:t>Multimodal Machine Learning in GIFT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</a:rPr>
              <a:t>Conclusion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2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F25-C8DE-45F9-A38E-6339D81A0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Multimodal Tasks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351152-88E0-4412-8583-5CE8D1217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1984"/>
            <a:ext cx="8229600" cy="451417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800" dirty="0"/>
              <a:t>Recent uses of multimodal machine learning (MML):</a:t>
            </a:r>
          </a:p>
          <a:p>
            <a:pPr lvl="1">
              <a:lnSpc>
                <a:spcPct val="120000"/>
              </a:lnSpc>
            </a:pPr>
            <a:r>
              <a:rPr lang="en-US" sz="2200" dirty="0"/>
              <a:t>Detection and classification of various affective states </a:t>
            </a:r>
            <a:r>
              <a:rPr lang="en-US" sz="1700" dirty="0"/>
              <a:t>(</a:t>
            </a:r>
            <a:r>
              <a:rPr lang="en-US" sz="1700" dirty="0" err="1"/>
              <a:t>DeFalco</a:t>
            </a:r>
            <a:r>
              <a:rPr lang="en-US" sz="1700" dirty="0"/>
              <a:t> et al., 2018)</a:t>
            </a:r>
            <a:endParaRPr lang="en-US" sz="1900" dirty="0"/>
          </a:p>
          <a:p>
            <a:pPr lvl="1">
              <a:lnSpc>
                <a:spcPct val="120000"/>
              </a:lnSpc>
            </a:pPr>
            <a:r>
              <a:rPr lang="en-US" sz="2200" dirty="0"/>
              <a:t>Performance assessment </a:t>
            </a:r>
            <a:r>
              <a:rPr lang="en-US" sz="1700" dirty="0"/>
              <a:t>(</a:t>
            </a:r>
            <a:r>
              <a:rPr lang="en-US" sz="1700" dirty="0" err="1"/>
              <a:t>Grafsgaard</a:t>
            </a:r>
            <a:r>
              <a:rPr lang="en-US" sz="1700" dirty="0"/>
              <a:t> et al., 2014b)</a:t>
            </a:r>
          </a:p>
          <a:p>
            <a:pPr lvl="1">
              <a:lnSpc>
                <a:spcPct val="120000"/>
              </a:lnSpc>
            </a:pPr>
            <a:r>
              <a:rPr lang="en-US" sz="2200" dirty="0"/>
              <a:t>Metacognition modeling </a:t>
            </a:r>
            <a:r>
              <a:rPr lang="en-US" sz="1700" dirty="0"/>
              <a:t>(Bradbury, Taub, &amp; Azevedo, 2017)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Environments for multimodal data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/>
              <a:t>     collection</a:t>
            </a:r>
          </a:p>
          <a:p>
            <a:pPr lvl="1">
              <a:lnSpc>
                <a:spcPct val="120000"/>
              </a:lnSpc>
            </a:pPr>
            <a:r>
              <a:rPr lang="en-US" sz="2200" dirty="0"/>
              <a:t>Laboratory</a:t>
            </a:r>
            <a:r>
              <a:rPr lang="en-US" sz="1700" dirty="0"/>
              <a:t> (Taub et al., 2017)</a:t>
            </a:r>
          </a:p>
          <a:p>
            <a:pPr lvl="1">
              <a:lnSpc>
                <a:spcPct val="120000"/>
              </a:lnSpc>
            </a:pPr>
            <a:r>
              <a:rPr lang="en-US" sz="2200" dirty="0"/>
              <a:t>Classroom </a:t>
            </a:r>
            <a:r>
              <a:rPr lang="en-US" sz="1700" dirty="0"/>
              <a:t>(Bosch et al., 2016)</a:t>
            </a:r>
          </a:p>
          <a:p>
            <a:pPr lvl="1">
              <a:lnSpc>
                <a:spcPct val="120000"/>
              </a:lnSpc>
            </a:pPr>
            <a:r>
              <a:rPr lang="en-US" sz="2200" dirty="0"/>
              <a:t>Military training</a:t>
            </a:r>
            <a:r>
              <a:rPr lang="en-US" sz="1700" dirty="0"/>
              <a:t> (</a:t>
            </a:r>
            <a:r>
              <a:rPr lang="en-US" sz="1700" dirty="0" err="1"/>
              <a:t>DeFalco</a:t>
            </a:r>
            <a:r>
              <a:rPr lang="en-US" sz="1700" dirty="0"/>
              <a:t> et al., 2018)</a:t>
            </a:r>
          </a:p>
          <a:p>
            <a:pPr lvl="2">
              <a:lnSpc>
                <a:spcPct val="120000"/>
              </a:lnSpc>
            </a:pP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F3B38-73EA-4E03-A8FB-4ED3CDD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Content Placeholder 4" descr="DSC_0304.jpg">
            <a:extLst>
              <a:ext uri="{FF2B5EF4-FFF2-40B4-BE49-F238E27FC236}">
                <a16:creationId xmlns:a16="http://schemas.microsoft.com/office/drawing/2014/main" id="{C2093857-E8F4-7541-A431-25B437E3D6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031" y="4259002"/>
            <a:ext cx="2797995" cy="1867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0145094"/>
      </p:ext>
    </p:extLst>
  </p:cSld>
  <p:clrMapOvr>
    <a:masterClrMapping/>
  </p:clrMapOvr>
</p:sld>
</file>

<file path=ppt/theme/theme1.xml><?xml version="1.0" encoding="utf-8"?>
<a:theme xmlns:a="http://schemas.openxmlformats.org/drawingml/2006/main" name="IntelliMedia Template 2010-08-17">
  <a:themeElements>
    <a:clrScheme name="IntelliMedi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10000"/>
      </a:accent1>
      <a:accent2>
        <a:srgbClr val="8F011A"/>
      </a:accent2>
      <a:accent3>
        <a:srgbClr val="B9102B"/>
      </a:accent3>
      <a:accent4>
        <a:srgbClr val="684F60"/>
      </a:accent4>
      <a:accent5>
        <a:srgbClr val="8CAF3E"/>
      </a:accent5>
      <a:accent6>
        <a:srgbClr val="CC4A27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 fontScale="92500" lnSpcReduction="20000"/>
      </a:bodyPr>
      <a:lstStyle>
        <a:defPPr>
          <a:defRPr b="1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IntelliMedia Template 2010-08-17">
  <a:themeElements>
    <a:clrScheme name="IntelliMedi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10000"/>
      </a:accent1>
      <a:accent2>
        <a:srgbClr val="8F011A"/>
      </a:accent2>
      <a:accent3>
        <a:srgbClr val="B9102B"/>
      </a:accent3>
      <a:accent4>
        <a:srgbClr val="684F60"/>
      </a:accent4>
      <a:accent5>
        <a:srgbClr val="8CAF3E"/>
      </a:accent5>
      <a:accent6>
        <a:srgbClr val="CC4A27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 sz="3200" dirty="0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none" lIns="91440" tIns="45720" rIns="91440" bIns="45720" rtlCol="0">
        <a:noAutofit/>
      </a:bodyPr>
      <a:lstStyle>
        <a:defPPr algn="l">
          <a:defRPr sz="200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IntelliMediaPowerPoint</Template>
  <TotalTime>17668</TotalTime>
  <Words>2355</Words>
  <Application>Microsoft Macintosh PowerPoint</Application>
  <PresentationFormat>On-screen Show (4:3)</PresentationFormat>
  <Paragraphs>411</Paragraphs>
  <Slides>38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Lucida Grande</vt:lpstr>
      <vt:lpstr>Wingdings</vt:lpstr>
      <vt:lpstr>IntelliMedia Template 2010-08-17</vt:lpstr>
      <vt:lpstr>1_IntelliMedia Template 2010-08-17</vt:lpstr>
      <vt:lpstr>Multimodal Machine Learning in  Adaptive Instructional Systems: A Survey</vt:lpstr>
      <vt:lpstr>Multimodal Learning Analytics</vt:lpstr>
      <vt:lpstr>Outline</vt:lpstr>
      <vt:lpstr>Why Multimodal?</vt:lpstr>
      <vt:lpstr>MML Applications</vt:lpstr>
      <vt:lpstr>Common Modalities</vt:lpstr>
      <vt:lpstr>Issues</vt:lpstr>
      <vt:lpstr>Outline</vt:lpstr>
      <vt:lpstr>Multimodal Tasks</vt:lpstr>
      <vt:lpstr>MML for AIS Tasks</vt:lpstr>
      <vt:lpstr>Multimodal Linear Model of Student Affect</vt:lpstr>
      <vt:lpstr>MML for AIS Tasks</vt:lpstr>
      <vt:lpstr>MML for AIS Tasks</vt:lpstr>
      <vt:lpstr>MML for non-AIS Tasks</vt:lpstr>
      <vt:lpstr>MML for non-AIS Tasks</vt:lpstr>
      <vt:lpstr>Outline</vt:lpstr>
      <vt:lpstr>Temporal Context</vt:lpstr>
      <vt:lpstr>Multimodal Data Preprocessing</vt:lpstr>
      <vt:lpstr>Multimodal Data Imputation</vt:lpstr>
      <vt:lpstr>Multimodal Data Fusion</vt:lpstr>
      <vt:lpstr>Early Fusion</vt:lpstr>
      <vt:lpstr>Late Fusion</vt:lpstr>
      <vt:lpstr>Multimodal Data Fusion</vt:lpstr>
      <vt:lpstr>Data Alignment</vt:lpstr>
      <vt:lpstr>Data Alignment</vt:lpstr>
      <vt:lpstr>Outline</vt:lpstr>
      <vt:lpstr>MML in GIFT</vt:lpstr>
      <vt:lpstr>Expanding Modality Support</vt:lpstr>
      <vt:lpstr>Challenges for GIFT Multimodality</vt:lpstr>
      <vt:lpstr>Feature Extraction Methods</vt:lpstr>
      <vt:lpstr>Data Imputation Methods</vt:lpstr>
      <vt:lpstr>Data Fusion Methods</vt:lpstr>
      <vt:lpstr>Data Alignment Techniques</vt:lpstr>
      <vt:lpstr>Implementation of ML tools</vt:lpstr>
      <vt:lpstr>Outline</vt:lpstr>
      <vt:lpstr>Conclusion</vt:lpstr>
      <vt:lpstr>PowerPoint Presentation</vt:lpstr>
      <vt:lpstr>PowerPoint Presentation</vt:lpstr>
    </vt:vector>
  </TitlesOfParts>
  <Company>NCSU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Emerson</dc:creator>
  <cp:lastModifiedBy>Nathan Henderson</cp:lastModifiedBy>
  <cp:revision>1006</cp:revision>
  <cp:lastPrinted>2018-07-04T15:14:14Z</cp:lastPrinted>
  <dcterms:created xsi:type="dcterms:W3CDTF">2018-05-18T21:04:52Z</dcterms:created>
  <dcterms:modified xsi:type="dcterms:W3CDTF">2019-05-16T02:55:01Z</dcterms:modified>
</cp:coreProperties>
</file>