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5"/>
  </p:notesMasterIdLst>
  <p:sldIdLst>
    <p:sldId id="256" r:id="rId2"/>
    <p:sldId id="258" r:id="rId3"/>
    <p:sldId id="269" r:id="rId4"/>
    <p:sldId id="270" r:id="rId5"/>
    <p:sldId id="271" r:id="rId6"/>
    <p:sldId id="267" r:id="rId7"/>
    <p:sldId id="272" r:id="rId8"/>
    <p:sldId id="268" r:id="rId9"/>
    <p:sldId id="273" r:id="rId10"/>
    <p:sldId id="274" r:id="rId11"/>
    <p:sldId id="275" r:id="rId12"/>
    <p:sldId id="276" r:id="rId13"/>
    <p:sldId id="279" r:id="rId14"/>
    <p:sldId id="277" r:id="rId15"/>
    <p:sldId id="278" r:id="rId16"/>
    <p:sldId id="284" r:id="rId17"/>
    <p:sldId id="280" r:id="rId18"/>
    <p:sldId id="281" r:id="rId19"/>
    <p:sldId id="282" r:id="rId20"/>
    <p:sldId id="283" r:id="rId21"/>
    <p:sldId id="285" r:id="rId22"/>
    <p:sldId id="266" r:id="rId23"/>
    <p:sldId id="26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40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3195F-7473-4CAE-AF66-2D34EAC488A9}" type="datetimeFigureOut">
              <a:rPr lang="en-US" smtClean="0"/>
              <a:t>5/15/2019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FFDDD-354A-499B-939C-6973719151F2}" type="slidenum">
              <a:rPr lang="en-US" smtClean="0"/>
              <a:t>‹#›</a:t>
            </a:fld>
            <a:endParaRPr lang="en-US"/>
          </a:p>
        </p:txBody>
      </p:sp>
    </p:spTree>
    <p:extLst>
      <p:ext uri="{BB962C8B-B14F-4D97-AF65-F5344CB8AC3E}">
        <p14:creationId xmlns:p14="http://schemas.microsoft.com/office/powerpoint/2010/main" val="2220158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o Partner Logo(s) (16:9)">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0762" y="1371600"/>
            <a:ext cx="8620506" cy="2286000"/>
          </a:xfrm>
        </p:spPr>
        <p:txBody>
          <a:bodyPr anchor="ctr" anchorCtr="1">
            <a:normAutofit/>
          </a:bodyPr>
          <a:lstStyle>
            <a:lvl1pPr algn="ctr">
              <a:defRPr sz="2400" baseline="0"/>
            </a:lvl1pPr>
          </a:lstStyle>
          <a:p>
            <a:r>
              <a:rPr lang="en-US" dirty="0" smtClean="0"/>
              <a:t>Presentation Title [Arial 32PT]</a:t>
            </a:r>
            <a:endParaRPr lang="en-US" dirty="0"/>
          </a:p>
        </p:txBody>
      </p:sp>
      <p:sp>
        <p:nvSpPr>
          <p:cNvPr id="3" name="Subtitle 2"/>
          <p:cNvSpPr>
            <a:spLocks noGrp="1"/>
          </p:cNvSpPr>
          <p:nvPr>
            <p:ph type="subTitle" idx="1" hasCustomPrompt="1"/>
          </p:nvPr>
        </p:nvSpPr>
        <p:spPr>
          <a:xfrm>
            <a:off x="260762" y="4384360"/>
            <a:ext cx="8620506" cy="2041840"/>
          </a:xfrm>
        </p:spPr>
        <p:txBody>
          <a:bodyPr anchor="ctr" anchorCtr="1">
            <a:norm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Presenters [Arial 24PT]</a:t>
            </a:r>
            <a:endParaRPr lang="en-US" dirty="0"/>
          </a:p>
        </p:txBody>
      </p:sp>
      <p:sp>
        <p:nvSpPr>
          <p:cNvPr id="11" name="Content Placeholder 10"/>
          <p:cNvSpPr>
            <a:spLocks noGrp="1"/>
          </p:cNvSpPr>
          <p:nvPr>
            <p:ph sz="quarter" idx="13" hasCustomPrompt="1"/>
          </p:nvPr>
        </p:nvSpPr>
        <p:spPr>
          <a:xfrm>
            <a:off x="260762" y="3792380"/>
            <a:ext cx="8620506" cy="457200"/>
          </a:xfrm>
        </p:spPr>
        <p:txBody>
          <a:bodyPr anchor="ctr" anchorCtr="1">
            <a:noAutofit/>
          </a:bodyPr>
          <a:lstStyle>
            <a:lvl1pPr marL="0" indent="0" algn="ctr">
              <a:buNone/>
              <a:defRPr sz="1800"/>
            </a:lvl1pPr>
          </a:lstStyle>
          <a:p>
            <a:pPr lvl="0"/>
            <a:r>
              <a:rPr lang="en-US" dirty="0" smtClean="0"/>
              <a:t>Date [Arial 24PT]</a:t>
            </a:r>
            <a:endParaRPr lang="en-US" dirty="0"/>
          </a:p>
        </p:txBody>
      </p:sp>
      <p:sp>
        <p:nvSpPr>
          <p:cNvPr id="14" name="Content Placeholder 13"/>
          <p:cNvSpPr>
            <a:spLocks noGrp="1"/>
          </p:cNvSpPr>
          <p:nvPr>
            <p:ph sz="quarter" idx="14" hasCustomPrompt="1"/>
          </p:nvPr>
        </p:nvSpPr>
        <p:spPr>
          <a:xfrm>
            <a:off x="3009900" y="0"/>
            <a:ext cx="5871368" cy="786384"/>
          </a:xfrm>
        </p:spPr>
        <p:txBody>
          <a:bodyPr>
            <a:noAutofit/>
          </a:bodyPr>
          <a:lstStyle>
            <a:lvl1pPr marL="0" indent="0">
              <a:buNone/>
              <a:defRPr sz="1350">
                <a:solidFill>
                  <a:schemeClr val="accent2"/>
                </a:solidFill>
              </a:defRPr>
            </a:lvl1pPr>
          </a:lstStyle>
          <a:p>
            <a:pPr lvl="0"/>
            <a:r>
              <a:rPr lang="en-US" dirty="0" smtClean="0"/>
              <a:t>Title Slide for use when no customer/partner logos required- NO LOGOS OR OTHER MATERIAL PERMITTED IN THIS AREA - Remove this box after selecting and completing appropriate Cover Slide</a:t>
            </a:r>
          </a:p>
        </p:txBody>
      </p:sp>
    </p:spTree>
    <p:extLst>
      <p:ext uri="{BB962C8B-B14F-4D97-AF65-F5344CB8AC3E}">
        <p14:creationId xmlns:p14="http://schemas.microsoft.com/office/powerpoint/2010/main" val="119258835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7" name="Rectangle 6"/>
          <p:cNvSpPr/>
          <p:nvPr/>
        </p:nvSpPr>
        <p:spPr>
          <a:xfrm>
            <a:off x="8686800" y="6528816"/>
            <a:ext cx="279885" cy="276999"/>
          </a:xfrm>
          <a:prstGeom prst="rect">
            <a:avLst/>
          </a:prstGeom>
        </p:spPr>
        <p:txBody>
          <a:bodyPr wrap="none" lIns="0" anchor="ctr" anchorCtr="0">
            <a:spAutoFit/>
          </a:bodyPr>
          <a:lstStyle/>
          <a:p>
            <a:pPr lvl="0" algn="r">
              <a:spcBef>
                <a:spcPct val="0"/>
              </a:spcBef>
              <a:buFontTx/>
              <a:buNone/>
            </a:pPr>
            <a:fld id="{113D2104-176A-4C7E-9899-52C29A471B15}" type="slidenum">
              <a:rPr lang="en-US" sz="1200" smtClean="0">
                <a:solidFill>
                  <a:srgbClr val="686767"/>
                </a:solidFill>
                <a:latin typeface="+mn-lt"/>
              </a:rPr>
              <a:pPr lvl="0" algn="r">
                <a:spcBef>
                  <a:spcPct val="0"/>
                </a:spcBef>
                <a:buFontTx/>
                <a:buNone/>
              </a:pPr>
              <a:t>‹#›</a:t>
            </a:fld>
            <a:endParaRPr lang="en-US" sz="1200" dirty="0">
              <a:solidFill>
                <a:srgbClr val="686767"/>
              </a:solidFill>
              <a:latin typeface="+mn-lt"/>
            </a:endParaRPr>
          </a:p>
        </p:txBody>
      </p:sp>
      <p:sp>
        <p:nvSpPr>
          <p:cNvPr id="3" name="Content Placeholder 2"/>
          <p:cNvSpPr>
            <a:spLocks noGrp="1"/>
          </p:cNvSpPr>
          <p:nvPr>
            <p:ph idx="1"/>
          </p:nvPr>
        </p:nvSpPr>
        <p:spPr>
          <a:xfrm>
            <a:off x="344049" y="1234440"/>
            <a:ext cx="8453907" cy="5211706"/>
          </a:xfrm>
        </p:spPr>
        <p:txBody>
          <a:bodyPr/>
          <a:lstStyle>
            <a:lvl1pPr>
              <a:defRPr sz="2200">
                <a:solidFill>
                  <a:srgbClr val="686767"/>
                </a:solidFill>
                <a:latin typeface="+mn-lt"/>
                <a:cs typeface="Verdana"/>
              </a:defRPr>
            </a:lvl1pPr>
            <a:lvl2pPr>
              <a:defRPr>
                <a:solidFill>
                  <a:srgbClr val="686767"/>
                </a:solidFill>
                <a:latin typeface="+mn-lt"/>
                <a:cs typeface="Verdana"/>
              </a:defRPr>
            </a:lvl2pPr>
            <a:lvl3pPr marL="1142942" marR="0" indent="-228589" algn="l" defTabSz="914400" rtl="0" eaLnBrk="1" fontAlgn="base" latinLnBrk="0" hangingPunct="1">
              <a:lnSpc>
                <a:spcPct val="100000"/>
              </a:lnSpc>
              <a:spcBef>
                <a:spcPct val="20000"/>
              </a:spcBef>
              <a:spcAft>
                <a:spcPct val="0"/>
              </a:spcAft>
              <a:buClrTx/>
              <a:buSzTx/>
              <a:buFont typeface="Wingdings" pitchFamily="2" charset="2"/>
              <a:buChar char="§"/>
              <a:tabLst/>
              <a:defRPr sz="1800">
                <a:solidFill>
                  <a:srgbClr val="686767"/>
                </a:solidFill>
                <a:latin typeface="+mn-lt"/>
                <a:cs typeface="Verdana"/>
              </a:defRPr>
            </a:lvl3pPr>
            <a:lvl4pPr marL="1371531" marR="0" indent="0" algn="l" defTabSz="914400" rtl="0" eaLnBrk="1" fontAlgn="base" latinLnBrk="0" hangingPunct="1">
              <a:lnSpc>
                <a:spcPct val="100000"/>
              </a:lnSpc>
              <a:spcBef>
                <a:spcPct val="20000"/>
              </a:spcBef>
              <a:spcAft>
                <a:spcPct val="0"/>
              </a:spcAft>
              <a:buClrTx/>
              <a:buSzTx/>
              <a:buFontTx/>
              <a:buNone/>
              <a:tabLst/>
              <a:defRPr sz="1600">
                <a:solidFill>
                  <a:srgbClr val="686767"/>
                </a:solidFill>
                <a:latin typeface="+mn-lt"/>
                <a:cs typeface="Verdana"/>
              </a:defRPr>
            </a:lvl4pPr>
            <a:lvl5pPr>
              <a:defRPr>
                <a:solidFill>
                  <a:srgbClr val="02253A"/>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0" name="Text Placeholder 9"/>
          <p:cNvSpPr>
            <a:spLocks noGrp="1"/>
          </p:cNvSpPr>
          <p:nvPr>
            <p:ph type="body" sz="quarter" idx="11" hasCustomPrompt="1"/>
          </p:nvPr>
        </p:nvSpPr>
        <p:spPr>
          <a:xfrm>
            <a:off x="3209925" y="3500"/>
            <a:ext cx="5934075" cy="773113"/>
          </a:xfrm>
        </p:spPr>
        <p:txBody>
          <a:bodyPr anchor="ctr" anchorCtr="0">
            <a:normAutofit/>
          </a:bodyPr>
          <a:lstStyle>
            <a:lvl1pPr marL="0" marR="0" indent="0" algn="l" defTabSz="914400" rtl="0" eaLnBrk="1" fontAlgn="base" latinLnBrk="0" hangingPunct="1">
              <a:lnSpc>
                <a:spcPct val="100000"/>
              </a:lnSpc>
              <a:spcBef>
                <a:spcPct val="20000"/>
              </a:spcBef>
              <a:spcAft>
                <a:spcPct val="0"/>
              </a:spcAft>
              <a:buClrTx/>
              <a:buSzTx/>
              <a:buFont typeface="Wingdings" pitchFamily="2" charset="2"/>
              <a:buNone/>
              <a:tabLst/>
              <a:defRPr sz="3200" b="1">
                <a:latin typeface="+mj-lt"/>
              </a:defRPr>
            </a:lvl1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lang="en-US" dirty="0" smtClean="0"/>
              <a:t>Title [Arial 32 PT]</a:t>
            </a:r>
          </a:p>
        </p:txBody>
      </p:sp>
    </p:spTree>
    <p:extLst>
      <p:ext uri="{BB962C8B-B14F-4D97-AF65-F5344CB8AC3E}">
        <p14:creationId xmlns:p14="http://schemas.microsoft.com/office/powerpoint/2010/main" val="160184294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4: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baseline="0">
                <a:latin typeface="Arial" panose="020B0604020202020204" pitchFamily="34" charset="0"/>
                <a:cs typeface="Arial" panose="020B0604020202020204" pitchFamily="34" charset="0"/>
              </a:defRPr>
            </a:lvl4pPr>
            <a:lvl5pPr>
              <a:defRPr baseline="0">
                <a:latin typeface="Arial" panose="020B0604020202020204" pitchFamily="34" charset="0"/>
                <a:cs typeface="Arial" panose="020B0604020202020204" pitchFamily="34" charset="0"/>
              </a:defRPr>
            </a:lvl5pPr>
            <a:lvl6pPr>
              <a:defRPr baseline="0">
                <a:latin typeface="Arial" panose="020B0604020202020204" pitchFamily="34" charset="0"/>
                <a:cs typeface="Arial" panose="020B0604020202020204" pitchFamily="34" charset="0"/>
              </a:defRPr>
            </a:lvl6pPr>
            <a:lvl7pPr>
              <a:defRPr baseline="0">
                <a:latin typeface="Arial" panose="020B0604020202020204" pitchFamily="34" charset="0"/>
                <a:cs typeface="Arial" panose="020B0604020202020204" pitchFamily="34" charset="0"/>
              </a:defRPr>
            </a:lvl7pPr>
            <a:lvl8pPr>
              <a:defRPr baseline="0">
                <a:latin typeface="Arial" panose="020B0604020202020204" pitchFamily="34" charset="0"/>
                <a:cs typeface="Arial" panose="020B0604020202020204" pitchFamily="34" charset="0"/>
              </a:defRPr>
            </a:lvl8pPr>
            <a:lvl9pPr>
              <a:defRPr baseline="0">
                <a:latin typeface="Arial" panose="020B0604020202020204" pitchFamily="34" charset="0"/>
                <a:cs typeface="Arial" panose="020B0604020202020204" pitchFamily="34" charset="0"/>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BC12974-9E60-42C5-9D84-5F35497ACEC4}" type="slidenum">
              <a:rPr lang="en-US" smtClean="0"/>
              <a:pPr/>
              <a:t>‹#›</a:t>
            </a:fld>
            <a:endParaRPr lang="en-US" dirty="0"/>
          </a:p>
        </p:txBody>
      </p:sp>
    </p:spTree>
    <p:extLst>
      <p:ext uri="{BB962C8B-B14F-4D97-AF65-F5344CB8AC3E}">
        <p14:creationId xmlns:p14="http://schemas.microsoft.com/office/powerpoint/2010/main" val="66726280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Text (4: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60604" y="1371598"/>
            <a:ext cx="4183380" cy="5029200"/>
          </a:xfrm>
        </p:spPr>
        <p:txBody>
          <a:bodyPr/>
          <a:lstStyle>
            <a:lvl1pPr>
              <a:defRPr baseline="0">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baseline="0">
                <a:latin typeface="Arial" panose="020B0604020202020204" pitchFamily="34" charset="0"/>
                <a:cs typeface="Arial" panose="020B0604020202020204" pitchFamily="34" charset="0"/>
              </a:defRPr>
            </a:lvl4pPr>
            <a:lvl5pPr>
              <a:defRPr baseline="0">
                <a:latin typeface="Arial" panose="020B0604020202020204" pitchFamily="34" charset="0"/>
                <a:cs typeface="Arial" panose="020B0604020202020204" pitchFamily="34" charset="0"/>
              </a:defRPr>
            </a:lvl5pPr>
            <a:lvl6pPr>
              <a:defRPr baseline="0">
                <a:latin typeface="Arial" panose="020B0604020202020204" pitchFamily="34" charset="0"/>
                <a:cs typeface="Arial" panose="020B0604020202020204" pitchFamily="34" charset="0"/>
              </a:defRPr>
            </a:lvl6pPr>
            <a:lvl7pPr>
              <a:defRPr baseline="0">
                <a:latin typeface="Arial" panose="020B0604020202020204" pitchFamily="34" charset="0"/>
                <a:cs typeface="Arial" panose="020B0604020202020204" pitchFamily="34" charset="0"/>
              </a:defRPr>
            </a:lvl7pPr>
            <a:lvl8pPr>
              <a:defRPr baseline="0">
                <a:latin typeface="Arial" panose="020B0604020202020204" pitchFamily="34" charset="0"/>
                <a:cs typeface="Arial" panose="020B0604020202020204" pitchFamily="34" charset="0"/>
              </a:defRPr>
            </a:lvl8pPr>
            <a:lvl9pPr>
              <a:defRPr baseline="0">
                <a:latin typeface="Arial" panose="020B0604020202020204" pitchFamily="34" charset="0"/>
                <a:cs typeface="Arial" panose="020B0604020202020204" pitchFamily="34" charset="0"/>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BC12974-9E60-42C5-9D84-5F35497ACEC4}" type="slidenum">
              <a:rPr lang="en-US" smtClean="0"/>
              <a:pPr/>
              <a:t>‹#›</a:t>
            </a:fld>
            <a:endParaRPr lang="en-US" dirty="0"/>
          </a:p>
        </p:txBody>
      </p:sp>
      <p:sp>
        <p:nvSpPr>
          <p:cNvPr id="7" name="Content Placeholder 6"/>
          <p:cNvSpPr>
            <a:spLocks noGrp="1"/>
          </p:cNvSpPr>
          <p:nvPr>
            <p:ph sz="quarter" idx="13"/>
          </p:nvPr>
        </p:nvSpPr>
        <p:spPr>
          <a:xfrm>
            <a:off x="4700016" y="1371598"/>
            <a:ext cx="4183380" cy="50339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355521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 Image (4:3)">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6072188" y="1371598"/>
            <a:ext cx="2811066" cy="5029200"/>
          </a:xfrm>
        </p:spPr>
        <p:txBody>
          <a:bodyPr/>
          <a:lstStyle/>
          <a:p>
            <a:r>
              <a:rPr lang="en-US" smtClean="0"/>
              <a:t>Click icon to add picture</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60603" y="1371598"/>
            <a:ext cx="5554980" cy="5029200"/>
          </a:xfrm>
        </p:spPr>
        <p:txBody>
          <a:bodyPr/>
          <a:lstStyle>
            <a:lvl1pPr>
              <a:defRPr baseline="0">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baseline="0">
                <a:latin typeface="Arial" panose="020B0604020202020204" pitchFamily="34" charset="0"/>
                <a:cs typeface="Arial" panose="020B0604020202020204" pitchFamily="34" charset="0"/>
              </a:defRPr>
            </a:lvl4pPr>
            <a:lvl5pPr>
              <a:defRPr baseline="0">
                <a:latin typeface="Arial" panose="020B0604020202020204" pitchFamily="34" charset="0"/>
                <a:cs typeface="Arial" panose="020B0604020202020204" pitchFamily="34" charset="0"/>
              </a:defRPr>
            </a:lvl5pPr>
            <a:lvl6pPr>
              <a:defRPr baseline="0">
                <a:latin typeface="Arial" panose="020B0604020202020204" pitchFamily="34" charset="0"/>
                <a:cs typeface="Arial" panose="020B0604020202020204" pitchFamily="34" charset="0"/>
              </a:defRPr>
            </a:lvl6pPr>
            <a:lvl7pPr>
              <a:defRPr baseline="0">
                <a:latin typeface="Arial" panose="020B0604020202020204" pitchFamily="34" charset="0"/>
                <a:cs typeface="Arial" panose="020B0604020202020204" pitchFamily="34" charset="0"/>
              </a:defRPr>
            </a:lvl7pPr>
            <a:lvl8pPr>
              <a:defRPr baseline="0">
                <a:latin typeface="Arial" panose="020B0604020202020204" pitchFamily="34" charset="0"/>
                <a:cs typeface="Arial" panose="020B0604020202020204" pitchFamily="34" charset="0"/>
              </a:defRPr>
            </a:lvl8pPr>
            <a:lvl9pPr>
              <a:defRPr baseline="0">
                <a:latin typeface="Arial" panose="020B0604020202020204" pitchFamily="34" charset="0"/>
                <a:cs typeface="Arial" panose="020B0604020202020204" pitchFamily="34" charset="0"/>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BC12974-9E60-42C5-9D84-5F35497ACEC4}" type="slidenum">
              <a:rPr lang="en-US" smtClean="0"/>
              <a:pPr/>
              <a:t>‹#›</a:t>
            </a:fld>
            <a:endParaRPr lang="en-US" dirty="0"/>
          </a:p>
        </p:txBody>
      </p:sp>
    </p:spTree>
    <p:extLst>
      <p:ext uri="{BB962C8B-B14F-4D97-AF65-F5344CB8AC3E}">
        <p14:creationId xmlns:p14="http://schemas.microsoft.com/office/powerpoint/2010/main" val="322061237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2 Images (4:3)">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6072188" y="1371598"/>
            <a:ext cx="2811066" cy="2331720"/>
          </a:xfrm>
        </p:spPr>
        <p:txBody>
          <a:bodyPr/>
          <a:lstStyle/>
          <a:p>
            <a:r>
              <a:rPr lang="en-US" smtClean="0"/>
              <a:t>Click icon to add picture</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60603" y="1371598"/>
            <a:ext cx="5554980" cy="5029200"/>
          </a:xfrm>
        </p:spPr>
        <p:txBody>
          <a:bodyPr/>
          <a:lstStyle>
            <a:lvl1pPr>
              <a:defRPr baseline="0">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baseline="0">
                <a:latin typeface="Arial" panose="020B0604020202020204" pitchFamily="34" charset="0"/>
                <a:cs typeface="Arial" panose="020B0604020202020204" pitchFamily="34" charset="0"/>
              </a:defRPr>
            </a:lvl4pPr>
            <a:lvl5pPr>
              <a:defRPr baseline="0">
                <a:latin typeface="Arial" panose="020B0604020202020204" pitchFamily="34" charset="0"/>
                <a:cs typeface="Arial" panose="020B0604020202020204" pitchFamily="34" charset="0"/>
              </a:defRPr>
            </a:lvl5pPr>
            <a:lvl6pPr>
              <a:defRPr baseline="0">
                <a:latin typeface="Arial" panose="020B0604020202020204" pitchFamily="34" charset="0"/>
                <a:cs typeface="Arial" panose="020B0604020202020204" pitchFamily="34" charset="0"/>
              </a:defRPr>
            </a:lvl6pPr>
            <a:lvl7pPr>
              <a:defRPr baseline="0">
                <a:latin typeface="Arial" panose="020B0604020202020204" pitchFamily="34" charset="0"/>
                <a:cs typeface="Arial" panose="020B0604020202020204" pitchFamily="34" charset="0"/>
              </a:defRPr>
            </a:lvl7pPr>
            <a:lvl8pPr>
              <a:defRPr baseline="0">
                <a:latin typeface="Arial" panose="020B0604020202020204" pitchFamily="34" charset="0"/>
                <a:cs typeface="Arial" panose="020B0604020202020204" pitchFamily="34" charset="0"/>
              </a:defRPr>
            </a:lvl8pPr>
            <a:lvl9pPr>
              <a:defRPr baseline="0">
                <a:latin typeface="Arial" panose="020B0604020202020204" pitchFamily="34" charset="0"/>
                <a:cs typeface="Arial" panose="020B0604020202020204" pitchFamily="34" charset="0"/>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BC12974-9E60-42C5-9D84-5F35497ACEC4}" type="slidenum">
              <a:rPr lang="en-US" smtClean="0"/>
              <a:pPr/>
              <a:t>‹#›</a:t>
            </a:fld>
            <a:endParaRPr lang="en-US" dirty="0"/>
          </a:p>
        </p:txBody>
      </p:sp>
      <p:sp>
        <p:nvSpPr>
          <p:cNvPr id="7" name="Picture Placeholder 6"/>
          <p:cNvSpPr>
            <a:spLocks noGrp="1"/>
          </p:cNvSpPr>
          <p:nvPr>
            <p:ph type="pic" sz="quarter" idx="15"/>
          </p:nvPr>
        </p:nvSpPr>
        <p:spPr>
          <a:xfrm>
            <a:off x="6072189" y="4069078"/>
            <a:ext cx="2811065" cy="2331720"/>
          </a:xfrm>
        </p:spPr>
        <p:txBody>
          <a:bodyPr/>
          <a:lstStyle/>
          <a:p>
            <a:r>
              <a:rPr lang="en-US" smtClean="0"/>
              <a:t>Click icon to add picture</a:t>
            </a:r>
            <a:endParaRPr lang="en-US"/>
          </a:p>
        </p:txBody>
      </p:sp>
    </p:spTree>
    <p:extLst>
      <p:ext uri="{BB962C8B-B14F-4D97-AF65-F5344CB8AC3E}">
        <p14:creationId xmlns:p14="http://schemas.microsoft.com/office/powerpoint/2010/main" val="193422050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3 Images (4:3)">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6072188" y="1371598"/>
            <a:ext cx="2811066" cy="1463040"/>
          </a:xfrm>
        </p:spPr>
        <p:txBody>
          <a:bodyPr/>
          <a:lstStyle/>
          <a:p>
            <a:r>
              <a:rPr lang="en-US" smtClean="0"/>
              <a:t>Click icon to add picture</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60603" y="1371598"/>
            <a:ext cx="5554980" cy="5029200"/>
          </a:xfrm>
        </p:spPr>
        <p:txBody>
          <a:bodyPr/>
          <a:lstStyle>
            <a:lvl1pPr>
              <a:defRPr baseline="0">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baseline="0">
                <a:latin typeface="Arial" panose="020B0604020202020204" pitchFamily="34" charset="0"/>
                <a:cs typeface="Arial" panose="020B0604020202020204" pitchFamily="34" charset="0"/>
              </a:defRPr>
            </a:lvl4pPr>
            <a:lvl5pPr>
              <a:defRPr baseline="0">
                <a:latin typeface="Arial" panose="020B0604020202020204" pitchFamily="34" charset="0"/>
                <a:cs typeface="Arial" panose="020B0604020202020204" pitchFamily="34" charset="0"/>
              </a:defRPr>
            </a:lvl5pPr>
            <a:lvl6pPr>
              <a:defRPr baseline="0">
                <a:latin typeface="Arial" panose="020B0604020202020204" pitchFamily="34" charset="0"/>
                <a:cs typeface="Arial" panose="020B0604020202020204" pitchFamily="34" charset="0"/>
              </a:defRPr>
            </a:lvl6pPr>
            <a:lvl7pPr>
              <a:defRPr baseline="0">
                <a:latin typeface="Arial" panose="020B0604020202020204" pitchFamily="34" charset="0"/>
                <a:cs typeface="Arial" panose="020B0604020202020204" pitchFamily="34" charset="0"/>
              </a:defRPr>
            </a:lvl7pPr>
            <a:lvl8pPr>
              <a:defRPr baseline="0">
                <a:latin typeface="Arial" panose="020B0604020202020204" pitchFamily="34" charset="0"/>
                <a:cs typeface="Arial" panose="020B0604020202020204" pitchFamily="34" charset="0"/>
              </a:defRPr>
            </a:lvl8pPr>
            <a:lvl9pPr>
              <a:defRPr baseline="0">
                <a:latin typeface="Arial" panose="020B0604020202020204" pitchFamily="34" charset="0"/>
                <a:cs typeface="Arial" panose="020B0604020202020204" pitchFamily="34" charset="0"/>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BC12974-9E60-42C5-9D84-5F35497ACEC4}" type="slidenum">
              <a:rPr lang="en-US" smtClean="0"/>
              <a:pPr/>
              <a:t>‹#›</a:t>
            </a:fld>
            <a:endParaRPr lang="en-US" dirty="0"/>
          </a:p>
        </p:txBody>
      </p:sp>
      <p:sp>
        <p:nvSpPr>
          <p:cNvPr id="7" name="Picture Placeholder 6"/>
          <p:cNvSpPr>
            <a:spLocks noGrp="1"/>
          </p:cNvSpPr>
          <p:nvPr>
            <p:ph type="pic" sz="quarter" idx="15"/>
          </p:nvPr>
        </p:nvSpPr>
        <p:spPr>
          <a:xfrm>
            <a:off x="6072189" y="3154678"/>
            <a:ext cx="2811065" cy="1463040"/>
          </a:xfrm>
        </p:spPr>
        <p:txBody>
          <a:bodyPr/>
          <a:lstStyle/>
          <a:p>
            <a:r>
              <a:rPr lang="en-US" smtClean="0"/>
              <a:t>Click icon to add picture</a:t>
            </a:r>
            <a:endParaRPr lang="en-US"/>
          </a:p>
        </p:txBody>
      </p:sp>
      <p:sp>
        <p:nvSpPr>
          <p:cNvPr id="8" name="Picture Placeholder 7"/>
          <p:cNvSpPr>
            <a:spLocks noGrp="1"/>
          </p:cNvSpPr>
          <p:nvPr>
            <p:ph type="pic" sz="quarter" idx="16"/>
          </p:nvPr>
        </p:nvSpPr>
        <p:spPr>
          <a:xfrm>
            <a:off x="6072188" y="4937758"/>
            <a:ext cx="2811066" cy="1463040"/>
          </a:xfrm>
        </p:spPr>
        <p:txBody>
          <a:bodyPr/>
          <a:lstStyle/>
          <a:p>
            <a:r>
              <a:rPr lang="en-US" smtClean="0"/>
              <a:t>Click icon to add picture</a:t>
            </a:r>
            <a:endParaRPr lang="en-US"/>
          </a:p>
        </p:txBody>
      </p:sp>
    </p:spTree>
    <p:extLst>
      <p:ext uri="{BB962C8B-B14F-4D97-AF65-F5344CB8AC3E}">
        <p14:creationId xmlns:p14="http://schemas.microsoft.com/office/powerpoint/2010/main" val="238974320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o Logo (4:3)">
    <p:spTree>
      <p:nvGrpSpPr>
        <p:cNvPr id="1" name=""/>
        <p:cNvGrpSpPr/>
        <p:nvPr/>
      </p:nvGrpSpPr>
      <p:grpSpPr>
        <a:xfrm>
          <a:off x="0" y="0"/>
          <a:ext cx="0" cy="0"/>
          <a:chOff x="0" y="0"/>
          <a:chExt cx="0" cy="0"/>
        </a:xfrm>
      </p:grpSpPr>
      <p:grpSp>
        <p:nvGrpSpPr>
          <p:cNvPr id="7" name="Group 6"/>
          <p:cNvGrpSpPr/>
          <p:nvPr/>
        </p:nvGrpSpPr>
        <p:grpSpPr>
          <a:xfrm>
            <a:off x="0" y="0"/>
            <a:ext cx="9144000" cy="6437376"/>
            <a:chOff x="0" y="0"/>
            <a:chExt cx="9144000" cy="6437376"/>
          </a:xfrm>
        </p:grpSpPr>
        <p:sp>
          <p:nvSpPr>
            <p:cNvPr id="8" name="Rectangle 7"/>
            <p:cNvSpPr/>
            <p:nvPr/>
          </p:nvSpPr>
          <p:spPr bwMode="auto">
            <a:xfrm>
              <a:off x="0" y="786384"/>
              <a:ext cx="9144000" cy="5650992"/>
            </a:xfrm>
            <a:prstGeom prst="rect">
              <a:avLst/>
            </a:prstGeom>
            <a:solidFill>
              <a:srgbClr val="F1F3F4"/>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1" y="0"/>
              <a:ext cx="9143999" cy="786384"/>
            </a:xfrm>
            <a:prstGeom prst="rect">
              <a:avLst/>
            </a:prstGeom>
            <a:solidFill>
              <a:srgbClr val="FFFFFF"/>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 name="Content Placeholder 2"/>
          <p:cNvSpPr>
            <a:spLocks noGrp="1"/>
          </p:cNvSpPr>
          <p:nvPr>
            <p:ph idx="1"/>
          </p:nvPr>
        </p:nvSpPr>
        <p:spPr/>
        <p:txBody>
          <a:bodyPr/>
          <a:lstStyle>
            <a:lvl1pPr>
              <a:defRPr baseline="0">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baseline="0">
                <a:latin typeface="Arial" panose="020B0604020202020204" pitchFamily="34" charset="0"/>
                <a:cs typeface="Arial" panose="020B0604020202020204" pitchFamily="34" charset="0"/>
              </a:defRPr>
            </a:lvl4pPr>
            <a:lvl5pPr>
              <a:defRPr baseline="0">
                <a:latin typeface="Arial" panose="020B0604020202020204" pitchFamily="34" charset="0"/>
                <a:cs typeface="Arial" panose="020B0604020202020204" pitchFamily="34" charset="0"/>
              </a:defRPr>
            </a:lvl5pPr>
            <a:lvl6pPr>
              <a:defRPr baseline="0">
                <a:latin typeface="Arial" panose="020B0604020202020204" pitchFamily="34" charset="0"/>
                <a:cs typeface="Arial" panose="020B0604020202020204" pitchFamily="34" charset="0"/>
              </a:defRPr>
            </a:lvl6pPr>
            <a:lvl7pPr>
              <a:defRPr baseline="0">
                <a:latin typeface="Arial" panose="020B0604020202020204" pitchFamily="34" charset="0"/>
                <a:cs typeface="Arial" panose="020B0604020202020204" pitchFamily="34" charset="0"/>
              </a:defRPr>
            </a:lvl7pPr>
            <a:lvl8pPr>
              <a:defRPr baseline="0">
                <a:latin typeface="Arial" panose="020B0604020202020204" pitchFamily="34" charset="0"/>
                <a:cs typeface="Arial" panose="020B0604020202020204" pitchFamily="34" charset="0"/>
              </a:defRPr>
            </a:lvl8pPr>
            <a:lvl9pPr>
              <a:defRPr baseline="0">
                <a:latin typeface="Arial" panose="020B0604020202020204" pitchFamily="34" charset="0"/>
                <a:cs typeface="Arial" panose="020B0604020202020204" pitchFamily="34" charset="0"/>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BC12974-9E60-42C5-9D84-5F35497ACEC4}" type="slidenum">
              <a:rPr lang="en-US" smtClean="0"/>
              <a:pPr/>
              <a:t>‹#›</a:t>
            </a:fld>
            <a:endParaRPr lang="en-US" dirty="0"/>
          </a:p>
        </p:txBody>
      </p:sp>
      <p:sp>
        <p:nvSpPr>
          <p:cNvPr id="2" name="Title 1"/>
          <p:cNvSpPr>
            <a:spLocks noGrp="1"/>
          </p:cNvSpPr>
          <p:nvPr>
            <p:ph type="title"/>
          </p:nvPr>
        </p:nvSpPr>
        <p:spPr>
          <a:xfrm>
            <a:off x="260604" y="0"/>
            <a:ext cx="8622792" cy="78638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75213090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Slide (4: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BC12974-9E60-42C5-9D84-5F35497ACEC4}" type="slidenum">
              <a:rPr lang="en-US" smtClean="0"/>
              <a:pPr/>
              <a:t>‹#›</a:t>
            </a:fld>
            <a:endParaRPr lang="en-US" dirty="0"/>
          </a:p>
        </p:txBody>
      </p:sp>
      <p:sp>
        <p:nvSpPr>
          <p:cNvPr id="7" name="Content Placeholder 6"/>
          <p:cNvSpPr>
            <a:spLocks noGrp="1"/>
          </p:cNvSpPr>
          <p:nvPr>
            <p:ph sz="quarter" idx="13" hasCustomPrompt="1"/>
          </p:nvPr>
        </p:nvSpPr>
        <p:spPr>
          <a:xfrm>
            <a:off x="260748" y="2221366"/>
            <a:ext cx="8622506" cy="2743200"/>
          </a:xfrm>
        </p:spPr>
        <p:txBody>
          <a:bodyPr anchor="ctr" anchorCtr="1">
            <a:normAutofit/>
          </a:bodyPr>
          <a:lstStyle>
            <a:lvl1pPr marL="0" indent="0">
              <a:buNone/>
              <a:defRPr sz="2400" b="1" baseline="0"/>
            </a:lvl1pPr>
          </a:lstStyle>
          <a:p>
            <a:pPr lvl="0"/>
            <a:r>
              <a:rPr lang="en-US" dirty="0" smtClean="0"/>
              <a:t>Click to edit divider title [Arial 32PT]</a:t>
            </a:r>
            <a:endParaRPr lang="en-US" dirty="0"/>
          </a:p>
        </p:txBody>
      </p:sp>
    </p:spTree>
    <p:extLst>
      <p:ext uri="{BB962C8B-B14F-4D97-AF65-F5344CB8AC3E}">
        <p14:creationId xmlns:p14="http://schemas.microsoft.com/office/powerpoint/2010/main" val="379757355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losing Slide (4: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875825"/>
            <a:ext cx="8229600" cy="228600"/>
          </a:xfrm>
        </p:spPr>
        <p:txBody>
          <a:bodyPr anchor="ctr" anchorCtr="1">
            <a:noAutofit/>
          </a:bodyPr>
          <a:lstStyle>
            <a:lvl1pPr algn="ctr">
              <a:tabLst>
                <a:tab pos="1067991" algn="l"/>
              </a:tabLst>
              <a:defRPr sz="1500" baseline="0"/>
            </a:lvl1pPr>
          </a:lstStyle>
          <a:p>
            <a:r>
              <a:rPr lang="en-US" dirty="0" smtClean="0"/>
              <a:t>Name, Title</a:t>
            </a:r>
            <a:endParaRPr lang="en-US" dirty="0"/>
          </a:p>
        </p:txBody>
      </p:sp>
      <p:sp>
        <p:nvSpPr>
          <p:cNvPr id="3" name="Subtitle 2"/>
          <p:cNvSpPr>
            <a:spLocks noGrp="1"/>
          </p:cNvSpPr>
          <p:nvPr>
            <p:ph type="subTitle" idx="1" hasCustomPrompt="1"/>
          </p:nvPr>
        </p:nvSpPr>
        <p:spPr>
          <a:xfrm>
            <a:off x="457200" y="4723308"/>
            <a:ext cx="8229600" cy="228600"/>
          </a:xfrm>
        </p:spPr>
        <p:txBody>
          <a:bodyPr anchor="ctr" anchorCtr="1">
            <a:noAutofit/>
          </a:bodyPr>
          <a:lstStyle>
            <a:lvl1pPr marL="0" indent="0" algn="ctr">
              <a:lnSpc>
                <a:spcPct val="100000"/>
              </a:lnSpc>
              <a:spcBef>
                <a:spcPts val="0"/>
              </a:spcBef>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dirty="0" smtClean="0"/>
              <a:t>xxxxxxxx@aptima.com</a:t>
            </a:r>
            <a:endParaRPr lang="en-US" dirty="0"/>
          </a:p>
        </p:txBody>
      </p:sp>
      <p:sp>
        <p:nvSpPr>
          <p:cNvPr id="11" name="Content Placeholder 10"/>
          <p:cNvSpPr>
            <a:spLocks noGrp="1"/>
          </p:cNvSpPr>
          <p:nvPr>
            <p:ph sz="quarter" idx="13" hasCustomPrompt="1"/>
          </p:nvPr>
        </p:nvSpPr>
        <p:spPr>
          <a:xfrm>
            <a:off x="457200" y="2189800"/>
            <a:ext cx="8229600" cy="228600"/>
          </a:xfrm>
        </p:spPr>
        <p:txBody>
          <a:bodyPr anchor="ctr" anchorCtr="1">
            <a:noAutofit/>
          </a:bodyPr>
          <a:lstStyle>
            <a:lvl1pPr marL="0" indent="0" algn="ctr">
              <a:lnSpc>
                <a:spcPct val="100000"/>
              </a:lnSpc>
              <a:spcBef>
                <a:spcPts val="0"/>
              </a:spcBef>
              <a:buNone/>
              <a:defRPr sz="1200"/>
            </a:lvl1pPr>
          </a:lstStyle>
          <a:p>
            <a:pPr lvl="0"/>
            <a:r>
              <a:rPr lang="en-US" dirty="0" smtClean="0"/>
              <a:t>Aptima, Inc.</a:t>
            </a:r>
          </a:p>
        </p:txBody>
      </p:sp>
      <p:sp>
        <p:nvSpPr>
          <p:cNvPr id="5" name="Content Placeholder 4"/>
          <p:cNvSpPr>
            <a:spLocks noGrp="1"/>
          </p:cNvSpPr>
          <p:nvPr>
            <p:ph sz="quarter" idx="14" hasCustomPrompt="1"/>
          </p:nvPr>
        </p:nvSpPr>
        <p:spPr>
          <a:xfrm>
            <a:off x="457200" y="3824406"/>
            <a:ext cx="8229600" cy="228600"/>
          </a:xfrm>
        </p:spPr>
        <p:txBody>
          <a:bodyPr anchor="ctr" anchorCtr="1">
            <a:noAutofit/>
          </a:bodyPr>
          <a:lstStyle>
            <a:lvl1pPr marL="0" indent="0">
              <a:buNone/>
              <a:defRPr sz="1500" b="1"/>
            </a:lvl1pPr>
            <a:lvl2pPr>
              <a:defRPr sz="1500" b="1"/>
            </a:lvl2pPr>
            <a:lvl3pPr>
              <a:defRPr sz="1500" b="1"/>
            </a:lvl3pPr>
            <a:lvl4pPr>
              <a:defRPr sz="1500" b="1"/>
            </a:lvl4pPr>
            <a:lvl5pPr>
              <a:defRPr sz="1500" b="1"/>
            </a:lvl5pPr>
          </a:lstStyle>
          <a:p>
            <a:pPr lvl="0"/>
            <a:r>
              <a:rPr lang="en-US" dirty="0" smtClean="0"/>
              <a:t>Name, Title</a:t>
            </a:r>
            <a:endParaRPr lang="en-US" dirty="0"/>
          </a:p>
        </p:txBody>
      </p:sp>
      <p:sp>
        <p:nvSpPr>
          <p:cNvPr id="6" name="TextBox 5"/>
          <p:cNvSpPr txBox="1"/>
          <p:nvPr/>
        </p:nvSpPr>
        <p:spPr>
          <a:xfrm>
            <a:off x="457200" y="5739886"/>
            <a:ext cx="8229600" cy="400110"/>
          </a:xfrm>
          <a:prstGeom prst="rect">
            <a:avLst/>
          </a:prstGeom>
          <a:noFill/>
        </p:spPr>
        <p:txBody>
          <a:bodyPr wrap="square" rtlCol="0" anchor="ctr" anchorCtr="1">
            <a:noAutofit/>
          </a:bodyPr>
          <a:lstStyle/>
          <a:p>
            <a:r>
              <a:rPr lang="en-US" sz="1500" b="1" dirty="0" smtClean="0"/>
              <a:t>www.aptima.com</a:t>
            </a:r>
            <a:endParaRPr lang="en-US" sz="1500" b="1" dirty="0"/>
          </a:p>
        </p:txBody>
      </p:sp>
      <p:sp>
        <p:nvSpPr>
          <p:cNvPr id="8" name="Content Placeholder 7"/>
          <p:cNvSpPr>
            <a:spLocks noGrp="1"/>
          </p:cNvSpPr>
          <p:nvPr>
            <p:ph sz="quarter" idx="15" hasCustomPrompt="1"/>
          </p:nvPr>
        </p:nvSpPr>
        <p:spPr>
          <a:xfrm>
            <a:off x="457200" y="2479202"/>
            <a:ext cx="8229600" cy="228600"/>
          </a:xfrm>
        </p:spPr>
        <p:txBody>
          <a:bodyPr anchor="ctr" anchorCtr="1">
            <a:noAutofit/>
          </a:bodyPr>
          <a:lstStyle>
            <a:lvl1pPr marL="0" indent="0">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smtClean="0"/>
              <a:t>XXX Street, Suite XXX, City, ST XXXXX</a:t>
            </a:r>
            <a:endParaRPr lang="en-US" dirty="0"/>
          </a:p>
        </p:txBody>
      </p:sp>
      <p:sp>
        <p:nvSpPr>
          <p:cNvPr id="10" name="Content Placeholder 9"/>
          <p:cNvSpPr>
            <a:spLocks noGrp="1"/>
          </p:cNvSpPr>
          <p:nvPr>
            <p:ph sz="quarter" idx="16" hasCustomPrompt="1"/>
          </p:nvPr>
        </p:nvSpPr>
        <p:spPr>
          <a:xfrm>
            <a:off x="457200" y="2764145"/>
            <a:ext cx="8229600" cy="228600"/>
          </a:xfrm>
        </p:spPr>
        <p:txBody>
          <a:bodyPr anchor="ctr" anchorCtr="1">
            <a:noAutofit/>
          </a:bodyPr>
          <a:lstStyle>
            <a:lvl1pPr marL="0" indent="0">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smtClean="0"/>
              <a:t>xxxxxxxx@aptima.com</a:t>
            </a:r>
            <a:endParaRPr lang="en-US" dirty="0"/>
          </a:p>
        </p:txBody>
      </p:sp>
      <p:sp>
        <p:nvSpPr>
          <p:cNvPr id="13" name="Content Placeholder 12"/>
          <p:cNvSpPr>
            <a:spLocks noGrp="1"/>
          </p:cNvSpPr>
          <p:nvPr>
            <p:ph sz="quarter" idx="17" hasCustomPrompt="1"/>
          </p:nvPr>
        </p:nvSpPr>
        <p:spPr>
          <a:xfrm>
            <a:off x="457200" y="3050315"/>
            <a:ext cx="8229600" cy="228600"/>
          </a:xfrm>
        </p:spPr>
        <p:txBody>
          <a:bodyPr anchor="ctr" anchorCtr="1">
            <a:noAutofit/>
          </a:bodyPr>
          <a:lstStyle>
            <a:lvl1pPr marL="0" indent="0">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smtClean="0"/>
              <a:t>Direct XXX-XXX-XXXX</a:t>
            </a:r>
            <a:endParaRPr lang="en-US" dirty="0"/>
          </a:p>
        </p:txBody>
      </p:sp>
      <p:sp>
        <p:nvSpPr>
          <p:cNvPr id="17" name="Content Placeholder 16"/>
          <p:cNvSpPr>
            <a:spLocks noGrp="1"/>
          </p:cNvSpPr>
          <p:nvPr>
            <p:ph sz="quarter" idx="18" hasCustomPrompt="1"/>
          </p:nvPr>
        </p:nvSpPr>
        <p:spPr>
          <a:xfrm>
            <a:off x="457200" y="3335668"/>
            <a:ext cx="8229600" cy="228600"/>
          </a:xfrm>
        </p:spPr>
        <p:txBody>
          <a:bodyPr anchor="ctr" anchorCtr="1">
            <a:noAutofit/>
          </a:bodyPr>
          <a:lstStyle>
            <a:lvl1pPr marL="0" indent="0">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smtClean="0"/>
              <a:t>Mobile XXX-XXX-XXX [optional]</a:t>
            </a:r>
            <a:endParaRPr lang="en-US" dirty="0"/>
          </a:p>
        </p:txBody>
      </p:sp>
      <p:sp>
        <p:nvSpPr>
          <p:cNvPr id="19" name="Content Placeholder 18"/>
          <p:cNvSpPr>
            <a:spLocks noGrp="1"/>
          </p:cNvSpPr>
          <p:nvPr>
            <p:ph sz="quarter" idx="19" hasCustomPrompt="1"/>
          </p:nvPr>
        </p:nvSpPr>
        <p:spPr>
          <a:xfrm>
            <a:off x="457200" y="4135972"/>
            <a:ext cx="8229600" cy="228600"/>
          </a:xfrm>
        </p:spPr>
        <p:txBody>
          <a:bodyPr anchor="ctr" anchorCtr="1">
            <a:noAutofit/>
          </a:bodyPr>
          <a:lstStyle>
            <a:lvl1pPr marL="0" indent="0">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smtClean="0"/>
              <a:t>Aptima, Inc.</a:t>
            </a:r>
          </a:p>
        </p:txBody>
      </p:sp>
      <p:sp>
        <p:nvSpPr>
          <p:cNvPr id="21" name="Content Placeholder 20"/>
          <p:cNvSpPr>
            <a:spLocks noGrp="1"/>
          </p:cNvSpPr>
          <p:nvPr>
            <p:ph sz="quarter" idx="20" hasCustomPrompt="1"/>
          </p:nvPr>
        </p:nvSpPr>
        <p:spPr>
          <a:xfrm>
            <a:off x="457200" y="4426899"/>
            <a:ext cx="8229600" cy="228600"/>
          </a:xfrm>
        </p:spPr>
        <p:txBody>
          <a:bodyPr anchor="ctr" anchorCtr="1">
            <a:noAutofit/>
          </a:bodyPr>
          <a:lstStyle>
            <a:lvl1pPr marL="0" indent="0">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smtClean="0"/>
              <a:t>XXX Street, Suite XXX, City, ST XXXXX</a:t>
            </a:r>
            <a:endParaRPr lang="en-US" dirty="0"/>
          </a:p>
        </p:txBody>
      </p:sp>
      <p:sp>
        <p:nvSpPr>
          <p:cNvPr id="23" name="Content Placeholder 22"/>
          <p:cNvSpPr>
            <a:spLocks noGrp="1"/>
          </p:cNvSpPr>
          <p:nvPr>
            <p:ph sz="quarter" idx="21" hasCustomPrompt="1"/>
          </p:nvPr>
        </p:nvSpPr>
        <p:spPr>
          <a:xfrm>
            <a:off x="457200" y="5015125"/>
            <a:ext cx="8229600" cy="228600"/>
          </a:xfrm>
        </p:spPr>
        <p:txBody>
          <a:bodyPr anchor="ctr" anchorCtr="1">
            <a:noAutofit/>
          </a:bodyPr>
          <a:lstStyle>
            <a:lvl1pPr marL="0" indent="0">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smtClean="0"/>
              <a:t>Direct XXX-XXX-XXXX</a:t>
            </a:r>
            <a:endParaRPr lang="en-US" dirty="0"/>
          </a:p>
        </p:txBody>
      </p:sp>
      <p:sp>
        <p:nvSpPr>
          <p:cNvPr id="25" name="Content Placeholder 24"/>
          <p:cNvSpPr>
            <a:spLocks noGrp="1"/>
          </p:cNvSpPr>
          <p:nvPr>
            <p:ph sz="quarter" idx="22" hasCustomPrompt="1"/>
          </p:nvPr>
        </p:nvSpPr>
        <p:spPr>
          <a:xfrm>
            <a:off x="457200" y="5316567"/>
            <a:ext cx="8229600" cy="228600"/>
          </a:xfrm>
        </p:spPr>
        <p:txBody>
          <a:bodyPr anchor="ctr" anchorCtr="1">
            <a:noAutofit/>
          </a:bodyPr>
          <a:lstStyle>
            <a:lvl1pPr marL="0" indent="0">
              <a:buNone/>
              <a:defRPr sz="1200"/>
            </a:lvl1pPr>
          </a:lstStyle>
          <a:p>
            <a:pPr lvl="0"/>
            <a:r>
              <a:rPr lang="en-US" dirty="0" smtClean="0"/>
              <a:t>Mobile XXX-XXX-XXX [optional]</a:t>
            </a:r>
            <a:endParaRPr lang="en-US" dirty="0"/>
          </a:p>
        </p:txBody>
      </p:sp>
    </p:spTree>
    <p:extLst>
      <p:ext uri="{BB962C8B-B14F-4D97-AF65-F5344CB8AC3E}">
        <p14:creationId xmlns:p14="http://schemas.microsoft.com/office/powerpoint/2010/main" val="217995398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0" y="0"/>
            <a:ext cx="9144000" cy="6437376"/>
            <a:chOff x="0" y="0"/>
            <a:chExt cx="12192000" cy="6437376"/>
          </a:xfrm>
        </p:grpSpPr>
        <p:sp>
          <p:nvSpPr>
            <p:cNvPr id="10" name="Rectangle 9"/>
            <p:cNvSpPr/>
            <p:nvPr/>
          </p:nvSpPr>
          <p:spPr bwMode="auto">
            <a:xfrm>
              <a:off x="0" y="786384"/>
              <a:ext cx="12192000" cy="5650992"/>
            </a:xfrm>
            <a:prstGeom prst="rect">
              <a:avLst/>
            </a:prstGeom>
            <a:solidFill>
              <a:srgbClr val="F1F3F4"/>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 y="0"/>
              <a:ext cx="12191999" cy="786384"/>
            </a:xfrm>
            <a:prstGeom prst="rect">
              <a:avLst/>
            </a:prstGeom>
            <a:solidFill>
              <a:srgbClr val="FFFFFF"/>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p:txBody>
        </p:sp>
      </p:grpSp>
      <p:sp>
        <p:nvSpPr>
          <p:cNvPr id="2" name="Title Placeholder 1"/>
          <p:cNvSpPr>
            <a:spLocks noGrp="1"/>
          </p:cNvSpPr>
          <p:nvPr>
            <p:ph type="title"/>
          </p:nvPr>
        </p:nvSpPr>
        <p:spPr>
          <a:xfrm>
            <a:off x="3019425" y="1"/>
            <a:ext cx="5863971" cy="786384"/>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60604" y="1371598"/>
            <a:ext cx="8622792" cy="50292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a:p>
        </p:txBody>
      </p:sp>
      <p:sp>
        <p:nvSpPr>
          <p:cNvPr id="6" name="Slide Number Placeholder 5"/>
          <p:cNvSpPr>
            <a:spLocks noGrp="1"/>
          </p:cNvSpPr>
          <p:nvPr>
            <p:ph type="sldNum" sz="quarter" idx="4"/>
          </p:nvPr>
        </p:nvSpPr>
        <p:spPr>
          <a:xfrm>
            <a:off x="8507730" y="6585267"/>
            <a:ext cx="375666" cy="274320"/>
          </a:xfrm>
          <a:prstGeom prst="rect">
            <a:avLst/>
          </a:prstGeom>
        </p:spPr>
        <p:txBody>
          <a:bodyPr vert="horz" lIns="91440" tIns="45720" rIns="91440" bIns="45720" rtlCol="0" anchor="ctr"/>
          <a:lstStyle>
            <a:lvl1pPr algn="r">
              <a:defRPr sz="750">
                <a:solidFill>
                  <a:schemeClr val="tx1"/>
                </a:solidFill>
                <a:latin typeface="Arial" panose="020B0604020202020204" pitchFamily="34" charset="0"/>
                <a:cs typeface="Arial" panose="020B0604020202020204" pitchFamily="34" charset="0"/>
              </a:defRPr>
            </a:lvl1pPr>
          </a:lstStyle>
          <a:p>
            <a:fld id="{BBC12974-9E60-42C5-9D84-5F35497ACEC4}" type="slidenum">
              <a:rPr lang="en-US" smtClean="0"/>
              <a:pPr/>
              <a:t>‹#›</a:t>
            </a:fld>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0604" y="1"/>
            <a:ext cx="1826765" cy="1143000"/>
          </a:xfrm>
          <a:prstGeom prst="rect">
            <a:avLst/>
          </a:prstGeom>
        </p:spPr>
      </p:pic>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47472" y="1"/>
            <a:ext cx="2435686" cy="1143000"/>
          </a:xfrm>
          <a:prstGeom prst="rect">
            <a:avLst/>
          </a:prstGeom>
        </p:spPr>
      </p:pic>
      <p:sp>
        <p:nvSpPr>
          <p:cNvPr id="13" name="TextBox 12"/>
          <p:cNvSpPr txBox="1"/>
          <p:nvPr userDrawn="1"/>
        </p:nvSpPr>
        <p:spPr>
          <a:xfrm>
            <a:off x="260604" y="6618552"/>
            <a:ext cx="1508760" cy="20774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50" dirty="0" smtClean="0">
                <a:latin typeface="Arial" panose="020B0604020202020204" pitchFamily="34" charset="0"/>
                <a:cs typeface="Arial" panose="020B0604020202020204" pitchFamily="34" charset="0"/>
              </a:rPr>
              <a:t>© 2019 Aptima, Inc.</a:t>
            </a:r>
          </a:p>
        </p:txBody>
      </p:sp>
    </p:spTree>
    <p:extLst>
      <p:ext uri="{BB962C8B-B14F-4D97-AF65-F5344CB8AC3E}">
        <p14:creationId xmlns:p14="http://schemas.microsoft.com/office/powerpoint/2010/main" val="1332053976"/>
      </p:ext>
    </p:extLst>
  </p:cSld>
  <p:clrMap bg1="lt1" tx1="dk1" bg2="lt2" tx2="dk2" accent1="accent1" accent2="accent2" accent3="accent3" accent4="accent4" accent5="accent5" accent6="accent6" hlink="hlink" folHlink="folHlink"/>
  <p:sldLayoutIdLst>
    <p:sldLayoutId id="2147483736"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hf hdr="0" ftr="0" dt="0"/>
  <p:txStyles>
    <p:title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2100" kern="1200" baseline="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baseline="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baseline="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350" kern="1200" baseline="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baseline="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Wingdings" panose="05000000000000000000" pitchFamily="2" charset="2"/>
        <a:buChar char="§"/>
        <a:defRPr sz="1350" kern="1200" baseline="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Wingdings" panose="05000000000000000000" pitchFamily="2" charset="2"/>
        <a:buChar char="§"/>
        <a:defRPr sz="13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Wingdings" panose="05000000000000000000" pitchFamily="2" charset="2"/>
        <a:buChar char="§"/>
        <a:defRPr sz="1350" kern="1200" baseline="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Wingdings" panose="05000000000000000000" pitchFamily="2" charset="2"/>
        <a:buChar char="§"/>
        <a:defRPr sz="135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Teamwork Training Architecture, Scenarios, and Measures in GIFT</a:t>
            </a:r>
            <a:endParaRPr lang="en-US" dirty="0"/>
          </a:p>
        </p:txBody>
      </p:sp>
      <p:sp>
        <p:nvSpPr>
          <p:cNvPr id="7" name="Subtitle 6"/>
          <p:cNvSpPr>
            <a:spLocks noGrp="1"/>
          </p:cNvSpPr>
          <p:nvPr>
            <p:ph type="subTitle" idx="1"/>
          </p:nvPr>
        </p:nvSpPr>
        <p:spPr/>
        <p:txBody>
          <a:bodyPr/>
          <a:lstStyle/>
          <a:p>
            <a:r>
              <a:rPr lang="en-US" b="1" dirty="0"/>
              <a:t>Robert McCormack</a:t>
            </a:r>
            <a:r>
              <a:rPr lang="en-US" b="1" baseline="30000" dirty="0"/>
              <a:t>1</a:t>
            </a:r>
            <a:r>
              <a:rPr lang="en-US" b="1" dirty="0"/>
              <a:t>, Tara Kilcullen</a:t>
            </a:r>
            <a:r>
              <a:rPr lang="en-US" b="1" baseline="30000" dirty="0"/>
              <a:t>1</a:t>
            </a:r>
            <a:r>
              <a:rPr lang="en-US" b="1" dirty="0"/>
              <a:t>, Anne M</a:t>
            </a:r>
            <a:r>
              <a:rPr lang="en-US" b="1" dirty="0" smtClean="0"/>
              <a:t>. Sinatra</a:t>
            </a:r>
            <a:r>
              <a:rPr lang="en-US" b="1" baseline="30000" dirty="0" smtClean="0"/>
              <a:t>2</a:t>
            </a:r>
            <a:r>
              <a:rPr lang="en-US" b="1" dirty="0"/>
              <a:t>, Alexander Case</a:t>
            </a:r>
            <a:r>
              <a:rPr lang="en-US" b="1" baseline="30000" dirty="0"/>
              <a:t>1</a:t>
            </a:r>
            <a:r>
              <a:rPr lang="en-US" b="1" dirty="0"/>
              <a:t>, Daniel Howard</a:t>
            </a:r>
            <a:r>
              <a:rPr lang="en-US" b="1" baseline="30000" dirty="0"/>
              <a:t>1</a:t>
            </a:r>
            <a:endParaRPr lang="en-US" b="1" dirty="0"/>
          </a:p>
          <a:p>
            <a:r>
              <a:rPr lang="en-US" dirty="0"/>
              <a:t>Aptima, Inc.</a:t>
            </a:r>
            <a:r>
              <a:rPr lang="en-US" baseline="30000" dirty="0"/>
              <a:t>1</a:t>
            </a:r>
            <a:r>
              <a:rPr lang="en-US" dirty="0"/>
              <a:t>, U.S. Army Combat Capabilities Development Command (CCDC)-  Solider Center - Simulation &amp; Training Technology Center (STTC)</a:t>
            </a:r>
            <a:r>
              <a:rPr lang="en-US" baseline="30000" dirty="0"/>
              <a:t>2</a:t>
            </a:r>
            <a:endParaRPr lang="en-US" dirty="0"/>
          </a:p>
        </p:txBody>
      </p:sp>
      <p:sp>
        <p:nvSpPr>
          <p:cNvPr id="8" name="Content Placeholder 7"/>
          <p:cNvSpPr>
            <a:spLocks noGrp="1"/>
          </p:cNvSpPr>
          <p:nvPr>
            <p:ph sz="quarter" idx="13"/>
          </p:nvPr>
        </p:nvSpPr>
        <p:spPr/>
        <p:txBody>
          <a:bodyPr/>
          <a:lstStyle/>
          <a:p>
            <a:r>
              <a:rPr lang="en-US" dirty="0" smtClean="0"/>
              <a:t>5/17/2019</a:t>
            </a:r>
            <a:endParaRPr lang="en-US" dirty="0"/>
          </a:p>
        </p:txBody>
      </p:sp>
    </p:spTree>
    <p:extLst>
      <p:ext uri="{BB962C8B-B14F-4D97-AF65-F5344CB8AC3E}">
        <p14:creationId xmlns:p14="http://schemas.microsoft.com/office/powerpoint/2010/main" val="2523859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AO Texas Map</a:t>
            </a:r>
            <a:endParaRPr lang="en-US" dirty="0"/>
          </a:p>
        </p:txBody>
      </p:sp>
      <p:pic>
        <p:nvPicPr>
          <p:cNvPr id="19" name="Picture 18"/>
          <p:cNvPicPr>
            <a:picLocks noChangeAspect="1"/>
          </p:cNvPicPr>
          <p:nvPr/>
        </p:nvPicPr>
        <p:blipFill rotWithShape="1">
          <a:blip r:embed="rId2"/>
          <a:srcRect l="19663" b="-13"/>
          <a:stretch/>
        </p:blipFill>
        <p:spPr>
          <a:xfrm>
            <a:off x="1411549" y="1115591"/>
            <a:ext cx="6700161" cy="5347353"/>
          </a:xfrm>
          <a:prstGeom prst="rect">
            <a:avLst/>
          </a:prstGeom>
        </p:spPr>
      </p:pic>
    </p:spTree>
    <p:extLst>
      <p:ext uri="{BB962C8B-B14F-4D97-AF65-F5344CB8AC3E}">
        <p14:creationId xmlns:p14="http://schemas.microsoft.com/office/powerpoint/2010/main" val="823293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solidFill>
                  <a:schemeClr val="tx1"/>
                </a:solidFill>
                <a:latin typeface="Arial" panose="020B0604020202020204" pitchFamily="34" charset="0"/>
                <a:cs typeface="Arial" panose="020B0604020202020204" pitchFamily="34" charset="0"/>
              </a:rPr>
              <a:t>In this first stage, your team starts at FOB Elend.  You may spend as much time as you need within the FOB to familiarize yourself with the system controls.  Refer to the “VBS3 Command Reference Sheet” for reminders on keyboard and mouse controls.  </a:t>
            </a:r>
          </a:p>
          <a:p>
            <a:pPr marL="0" indent="0">
              <a:buNone/>
            </a:pPr>
            <a:endParaRPr lang="en-US" dirty="0" smtClean="0">
              <a:solidFill>
                <a:schemeClr val="tx1"/>
              </a:solidFill>
              <a:latin typeface="Arial" panose="020B0604020202020204" pitchFamily="34" charset="0"/>
              <a:cs typeface="Arial" panose="020B0604020202020204" pitchFamily="34" charset="0"/>
            </a:endParaRPr>
          </a:p>
          <a:p>
            <a:pPr marL="0" indent="0">
              <a:buNone/>
            </a:pPr>
            <a:r>
              <a:rPr lang="en-US" dirty="0" smtClean="0">
                <a:solidFill>
                  <a:schemeClr val="tx1"/>
                </a:solidFill>
                <a:latin typeface="Arial" panose="020B0604020202020204" pitchFamily="34" charset="0"/>
                <a:cs typeface="Arial" panose="020B0604020202020204" pitchFamily="34" charset="0"/>
              </a:rPr>
              <a:t>When you are ready, proceed along the indicated path on the map on the next page.  As the team proceeds along the path, remember to maintain formation and a reasonable distance between team members.  As a team, maintain visual awareness in all directions.  Communicate any potential threats to each other and listen to your teammates.  </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smtClean="0">
                <a:solidFill>
                  <a:schemeClr val="tx1"/>
                </a:solidFill>
                <a:latin typeface="Arial" panose="020B0604020202020204" pitchFamily="34" charset="0"/>
                <a:cs typeface="Arial" panose="020B0604020202020204" pitchFamily="34" charset="0"/>
              </a:rPr>
              <a:t>When you are ready, proceed to the map on the next page.</a:t>
            </a:r>
            <a:endParaRPr lang="en-US" dirty="0">
              <a:solidFill>
                <a:schemeClr val="tx1"/>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lstStyle/>
          <a:p>
            <a:r>
              <a:rPr lang="en-US" dirty="0" smtClean="0"/>
              <a:t>IED Introduction</a:t>
            </a:r>
            <a:endParaRPr lang="en-US" dirty="0"/>
          </a:p>
        </p:txBody>
      </p:sp>
    </p:spTree>
    <p:extLst>
      <p:ext uri="{BB962C8B-B14F-4D97-AF65-F5344CB8AC3E}">
        <p14:creationId xmlns:p14="http://schemas.microsoft.com/office/powerpoint/2010/main" val="2979617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AO Texas Map</a:t>
            </a:r>
            <a:endParaRPr lang="en-US" dirty="0"/>
          </a:p>
        </p:txBody>
      </p:sp>
      <p:pic>
        <p:nvPicPr>
          <p:cNvPr id="15" name="Picture 14"/>
          <p:cNvPicPr>
            <a:picLocks noChangeAspect="1"/>
          </p:cNvPicPr>
          <p:nvPr/>
        </p:nvPicPr>
        <p:blipFill>
          <a:blip r:embed="rId2"/>
          <a:stretch>
            <a:fillRect/>
          </a:stretch>
        </p:blipFill>
        <p:spPr>
          <a:xfrm>
            <a:off x="398926" y="755672"/>
            <a:ext cx="8346147" cy="5346655"/>
          </a:xfrm>
          <a:prstGeom prst="rect">
            <a:avLst/>
          </a:prstGeom>
        </p:spPr>
      </p:pic>
    </p:spTree>
    <p:extLst>
      <p:ext uri="{BB962C8B-B14F-4D97-AF65-F5344CB8AC3E}">
        <p14:creationId xmlns:p14="http://schemas.microsoft.com/office/powerpoint/2010/main" val="1751527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85000" lnSpcReduction="10000"/>
          </a:bodyPr>
          <a:lstStyle/>
          <a:p>
            <a:r>
              <a:rPr lang="en-US" dirty="0" smtClean="0"/>
              <a:t>Teamwork Measurement Development</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224" y="1234916"/>
            <a:ext cx="6794848" cy="3652957"/>
          </a:xfrm>
          <a:prstGeom prst="rect">
            <a:avLst/>
          </a:prstGeom>
          <a:noFill/>
        </p:spPr>
      </p:pic>
      <p:sp>
        <p:nvSpPr>
          <p:cNvPr id="5" name="Content Placeholder 1"/>
          <p:cNvSpPr>
            <a:spLocks noGrp="1"/>
          </p:cNvSpPr>
          <p:nvPr>
            <p:ph idx="1"/>
          </p:nvPr>
        </p:nvSpPr>
        <p:spPr>
          <a:xfrm>
            <a:off x="344049" y="4946072"/>
            <a:ext cx="8453907" cy="1506369"/>
          </a:xfrm>
        </p:spPr>
        <p:txBody>
          <a:bodyPr/>
          <a:lstStyle/>
          <a:p>
            <a:pPr marL="0" indent="0" algn="ctr">
              <a:buNone/>
            </a:pPr>
            <a:r>
              <a:rPr lang="en-US" dirty="0" smtClean="0">
                <a:solidFill>
                  <a:schemeClr val="tx1"/>
                </a:solidFill>
                <a:latin typeface="Arial" panose="020B0604020202020204" pitchFamily="34" charset="0"/>
                <a:cs typeface="Arial" panose="020B0604020202020204" pitchFamily="34" charset="0"/>
              </a:rPr>
              <a:t>Teamwork Construct: Coordination</a:t>
            </a:r>
          </a:p>
          <a:p>
            <a:pPr marL="0" indent="0" algn="ctr">
              <a:buNone/>
            </a:pPr>
            <a:r>
              <a:rPr lang="en-US" i="1" dirty="0" smtClean="0">
                <a:solidFill>
                  <a:schemeClr val="tx1"/>
                </a:solidFill>
                <a:latin typeface="Arial" panose="020B0604020202020204" pitchFamily="34" charset="0"/>
                <a:cs typeface="Arial" panose="020B0604020202020204" pitchFamily="34" charset="0"/>
              </a:rPr>
              <a:t>Synchronization and awareness of team member actions in pursuit of a common team goal</a:t>
            </a:r>
            <a:endParaRPr lang="en-US"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778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Vignette: Hoax IED</a:t>
            </a:r>
          </a:p>
          <a:p>
            <a:pPr lvl="1"/>
            <a:r>
              <a:rPr lang="en-US" sz="1800" dirty="0" smtClean="0"/>
              <a:t>The team identifies the potential threat, communicates with each other, and comes to a halt.</a:t>
            </a:r>
          </a:p>
          <a:p>
            <a:pPr lvl="1"/>
            <a:r>
              <a:rPr lang="en-US" sz="1800" dirty="0" smtClean="0"/>
              <a:t>The team maintains a close formation during movement.</a:t>
            </a:r>
          </a:p>
          <a:p>
            <a:pPr lvl="1"/>
            <a:r>
              <a:rPr lang="en-US" sz="1800" dirty="0" smtClean="0"/>
              <a:t>The team maintains visual control over their environment.</a:t>
            </a:r>
          </a:p>
          <a:p>
            <a:pPr lvl="1"/>
            <a:r>
              <a:rPr lang="en-US" sz="1800" dirty="0" smtClean="0"/>
              <a:t>The team coordinates selection of the 5 “C”s after the IED threat is identified</a:t>
            </a:r>
          </a:p>
          <a:p>
            <a:r>
              <a:rPr lang="en-US" sz="2000" dirty="0" smtClean="0"/>
              <a:t>Vignette: Pilot MEDEVAC</a:t>
            </a:r>
          </a:p>
          <a:p>
            <a:pPr lvl="1"/>
            <a:r>
              <a:rPr lang="en-US" sz="1800" dirty="0" smtClean="0"/>
              <a:t>The team quickly locates, applies first aid, and evacuates the pilot</a:t>
            </a:r>
          </a:p>
          <a:p>
            <a:pPr lvl="1"/>
            <a:r>
              <a:rPr lang="en-US" sz="1800" dirty="0" smtClean="0"/>
              <a:t>The team coordinates selection of the first aid procedure</a:t>
            </a:r>
          </a:p>
          <a:p>
            <a:pPr lvl="1"/>
            <a:r>
              <a:rPr lang="en-US" sz="1800" dirty="0" smtClean="0"/>
              <a:t>The team maintains visual control over the environment</a:t>
            </a:r>
          </a:p>
          <a:p>
            <a:r>
              <a:rPr lang="en-US" sz="2000" dirty="0" smtClean="0"/>
              <a:t>Vignette: Harassing Fire</a:t>
            </a:r>
          </a:p>
          <a:p>
            <a:pPr lvl="1"/>
            <a:r>
              <a:rPr lang="en-US" sz="1800" dirty="0" smtClean="0"/>
              <a:t>The team maintains a close formation during movement</a:t>
            </a:r>
          </a:p>
          <a:p>
            <a:pPr lvl="1"/>
            <a:r>
              <a:rPr lang="en-US" sz="1800" dirty="0" smtClean="0"/>
              <a:t>The team quickly takes cover when harassing fire starts</a:t>
            </a:r>
          </a:p>
          <a:p>
            <a:pPr lvl="1"/>
            <a:r>
              <a:rPr lang="en-US" sz="1800" dirty="0" smtClean="0"/>
              <a:t>The team quickly identifies the location of the militants</a:t>
            </a:r>
          </a:p>
          <a:p>
            <a:pPr lvl="1"/>
            <a:r>
              <a:rPr lang="en-US" sz="1800" dirty="0" smtClean="0"/>
              <a:t>The team eliminates the hostile threat (militants killed or fled), but does not pursue</a:t>
            </a:r>
          </a:p>
          <a:p>
            <a:pPr lvl="1"/>
            <a:endParaRPr lang="en-US" sz="1800" dirty="0" smtClean="0"/>
          </a:p>
          <a:p>
            <a:endParaRPr lang="en-US" sz="2000" dirty="0" smtClean="0"/>
          </a:p>
          <a:p>
            <a:pPr lvl="1"/>
            <a:endParaRPr lang="en-US" sz="1800" dirty="0"/>
          </a:p>
        </p:txBody>
      </p:sp>
      <p:sp>
        <p:nvSpPr>
          <p:cNvPr id="3" name="Text Placeholder 2"/>
          <p:cNvSpPr>
            <a:spLocks noGrp="1"/>
          </p:cNvSpPr>
          <p:nvPr>
            <p:ph type="body" sz="quarter" idx="11"/>
          </p:nvPr>
        </p:nvSpPr>
        <p:spPr/>
        <p:txBody>
          <a:bodyPr/>
          <a:lstStyle/>
          <a:p>
            <a:r>
              <a:rPr lang="en-US" dirty="0" smtClean="0"/>
              <a:t>Teamwork Measures</a:t>
            </a:r>
            <a:endParaRPr lang="en-US" dirty="0"/>
          </a:p>
        </p:txBody>
      </p:sp>
    </p:spTree>
    <p:extLst>
      <p:ext uri="{BB962C8B-B14F-4D97-AF65-F5344CB8AC3E}">
        <p14:creationId xmlns:p14="http://schemas.microsoft.com/office/powerpoint/2010/main" val="2239859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Vignette</a:t>
            </a:r>
            <a:r>
              <a:rPr lang="en-US" sz="2000" dirty="0"/>
              <a:t>: </a:t>
            </a:r>
            <a:r>
              <a:rPr lang="en-US" sz="2000" dirty="0" smtClean="0"/>
              <a:t>Real </a:t>
            </a:r>
            <a:r>
              <a:rPr lang="en-US" sz="2000" dirty="0"/>
              <a:t>IED</a:t>
            </a:r>
          </a:p>
          <a:p>
            <a:pPr lvl="1"/>
            <a:r>
              <a:rPr lang="en-US" sz="1800" dirty="0"/>
              <a:t>The team identifies the potential threat, communicates with each other, and comes to a halt.</a:t>
            </a:r>
          </a:p>
          <a:p>
            <a:pPr lvl="1"/>
            <a:r>
              <a:rPr lang="en-US" sz="1800" dirty="0"/>
              <a:t>The team maintains a close formation during movement.</a:t>
            </a:r>
          </a:p>
          <a:p>
            <a:pPr lvl="1"/>
            <a:r>
              <a:rPr lang="en-US" sz="1800" dirty="0"/>
              <a:t>The team maintains visual control over their environment.</a:t>
            </a:r>
          </a:p>
          <a:p>
            <a:pPr lvl="1"/>
            <a:r>
              <a:rPr lang="en-US" sz="1800" dirty="0"/>
              <a:t>The team coordinates selection of the 5 “C”s after the IED threat is </a:t>
            </a:r>
            <a:r>
              <a:rPr lang="en-US" sz="1800" dirty="0" smtClean="0"/>
              <a:t>identified</a:t>
            </a:r>
          </a:p>
          <a:p>
            <a:r>
              <a:rPr lang="en-US" sz="2000" dirty="0" smtClean="0"/>
              <a:t>Vignette: Person with Cart</a:t>
            </a:r>
          </a:p>
          <a:p>
            <a:pPr lvl="1"/>
            <a:r>
              <a:rPr lang="en-US" sz="1800" dirty="0" smtClean="0"/>
              <a:t>The team quickly identifies the person as a potential threat and halts movement</a:t>
            </a:r>
          </a:p>
          <a:p>
            <a:pPr lvl="1"/>
            <a:r>
              <a:rPr lang="en-US" sz="1800" dirty="0" smtClean="0"/>
              <a:t>The team coordinates selection of “Show, Shout, Shoot” from the menu</a:t>
            </a:r>
            <a:endParaRPr lang="en-US" sz="1800" dirty="0"/>
          </a:p>
          <a:p>
            <a:endParaRPr lang="en-US" sz="2000" dirty="0" smtClean="0"/>
          </a:p>
          <a:p>
            <a:pPr lvl="1"/>
            <a:endParaRPr lang="en-US" sz="1800" dirty="0"/>
          </a:p>
        </p:txBody>
      </p:sp>
      <p:sp>
        <p:nvSpPr>
          <p:cNvPr id="3" name="Text Placeholder 2"/>
          <p:cNvSpPr>
            <a:spLocks noGrp="1"/>
          </p:cNvSpPr>
          <p:nvPr>
            <p:ph type="body" sz="quarter" idx="11"/>
          </p:nvPr>
        </p:nvSpPr>
        <p:spPr/>
        <p:txBody>
          <a:bodyPr/>
          <a:lstStyle/>
          <a:p>
            <a:r>
              <a:rPr lang="en-US" dirty="0" smtClean="0"/>
              <a:t>Teamwork Measures</a:t>
            </a:r>
            <a:endParaRPr lang="en-US" dirty="0"/>
          </a:p>
        </p:txBody>
      </p:sp>
    </p:spTree>
    <p:extLst>
      <p:ext uri="{BB962C8B-B14F-4D97-AF65-F5344CB8AC3E}">
        <p14:creationId xmlns:p14="http://schemas.microsoft.com/office/powerpoint/2010/main" val="72216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2943253"/>
            <a:ext cx="9144000" cy="773113"/>
          </a:xfrm>
        </p:spPr>
        <p:txBody>
          <a:bodyPr/>
          <a:lstStyle/>
          <a:p>
            <a:pPr algn="ctr"/>
            <a:r>
              <a:rPr lang="en-US" dirty="0" smtClean="0"/>
              <a:t>Hoax IED Vignette Measures</a:t>
            </a:r>
            <a:endParaRPr lang="en-US" dirty="0"/>
          </a:p>
        </p:txBody>
      </p:sp>
    </p:spTree>
    <p:extLst>
      <p:ext uri="{BB962C8B-B14F-4D97-AF65-F5344CB8AC3E}">
        <p14:creationId xmlns:p14="http://schemas.microsoft.com/office/powerpoint/2010/main" val="1782430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b="1" dirty="0"/>
              <a:t>Name</a:t>
            </a:r>
            <a:r>
              <a:rPr lang="en-US" sz="1600" dirty="0"/>
              <a:t>: </a:t>
            </a:r>
            <a:r>
              <a:rPr lang="en-US" sz="1600" dirty="0" smtClean="0"/>
              <a:t>Team Formation</a:t>
            </a:r>
            <a:endParaRPr lang="en-US" sz="1600" dirty="0"/>
          </a:p>
          <a:p>
            <a:r>
              <a:rPr lang="en-US" sz="1600" b="1" dirty="0"/>
              <a:t>Teamwork</a:t>
            </a:r>
            <a:r>
              <a:rPr lang="en-US" sz="1600" dirty="0"/>
              <a:t> </a:t>
            </a:r>
            <a:r>
              <a:rPr lang="en-US" sz="1600" b="1" dirty="0"/>
              <a:t>Construct</a:t>
            </a:r>
            <a:r>
              <a:rPr lang="en-US" sz="1600" dirty="0"/>
              <a:t>: Coordination</a:t>
            </a:r>
          </a:p>
          <a:p>
            <a:r>
              <a:rPr lang="en-US" sz="1600" b="1" dirty="0" smtClean="0"/>
              <a:t>Description</a:t>
            </a:r>
            <a:r>
              <a:rPr lang="en-US" sz="1600" dirty="0"/>
              <a:t>: During movement along the road (prior to encounter of the hoax/real IED), the team should maintain a close formation.  This initial measure will focus on the geodesic distance of the team, rather than on the relative positioning of each player.  Geodesic distance is defined as the farthest distance any two team members are apart.   That is, we measure the distance between each pair of individuals, and take the maximum. The geodesic distance and the teams (above/at/below) expectation rating should be reported every 15 seconds</a:t>
            </a:r>
            <a:r>
              <a:rPr lang="en-US" sz="1600" dirty="0" smtClean="0"/>
              <a:t>.</a:t>
            </a:r>
          </a:p>
          <a:p>
            <a:r>
              <a:rPr lang="en-US" sz="1600" b="1" dirty="0" smtClean="0"/>
              <a:t>Relationship </a:t>
            </a:r>
            <a:r>
              <a:rPr lang="en-US" sz="1600" b="1" dirty="0"/>
              <a:t>to Construct: </a:t>
            </a:r>
            <a:r>
              <a:rPr lang="en-US" sz="1600" dirty="0"/>
              <a:t>Requires team members </a:t>
            </a:r>
            <a:r>
              <a:rPr lang="en-US" sz="1600" dirty="0" smtClean="0"/>
              <a:t>maintain visual control of each other and coordinate movement</a:t>
            </a:r>
            <a:endParaRPr lang="en-US" sz="1600" b="1" dirty="0"/>
          </a:p>
          <a:p>
            <a:r>
              <a:rPr lang="en-US" sz="1600" b="1" dirty="0"/>
              <a:t>Measurement Elements:</a:t>
            </a:r>
          </a:p>
          <a:p>
            <a:pPr lvl="1"/>
            <a:r>
              <a:rPr lang="en-US" sz="1400" dirty="0" smtClean="0"/>
              <a:t>ID </a:t>
            </a:r>
            <a:r>
              <a:rPr lang="en-US" sz="1400" dirty="0"/>
              <a:t>of each team member</a:t>
            </a:r>
          </a:p>
          <a:p>
            <a:pPr lvl="1"/>
            <a:r>
              <a:rPr lang="en-US" sz="1400" dirty="0" smtClean="0"/>
              <a:t>Position </a:t>
            </a:r>
            <a:r>
              <a:rPr lang="en-US" sz="1400" dirty="0"/>
              <a:t>of each team member</a:t>
            </a:r>
          </a:p>
          <a:p>
            <a:r>
              <a:rPr lang="en-US" sz="1700" b="1" dirty="0" smtClean="0"/>
              <a:t>Measurement </a:t>
            </a:r>
            <a:r>
              <a:rPr lang="en-US" sz="1700" b="1" dirty="0"/>
              <a:t>Outcome:</a:t>
            </a:r>
          </a:p>
          <a:p>
            <a:pPr lvl="1"/>
            <a:r>
              <a:rPr lang="en-US" sz="1500" b="1" dirty="0" smtClean="0"/>
              <a:t>Above </a:t>
            </a:r>
            <a:r>
              <a:rPr lang="en-US" sz="1500" b="1" dirty="0"/>
              <a:t>Expectation: </a:t>
            </a:r>
            <a:r>
              <a:rPr lang="en-US" sz="1500" dirty="0"/>
              <a:t>8m &lt; Geodesic distance &lt; 12m </a:t>
            </a:r>
          </a:p>
          <a:p>
            <a:pPr lvl="1"/>
            <a:r>
              <a:rPr lang="en-US" sz="1500" b="1" dirty="0" smtClean="0"/>
              <a:t>At </a:t>
            </a:r>
            <a:r>
              <a:rPr lang="en-US" sz="1500" b="1" dirty="0"/>
              <a:t>Expectation: </a:t>
            </a:r>
            <a:r>
              <a:rPr lang="en-US" sz="1500" dirty="0"/>
              <a:t>5m &lt; Geodesic distance &lt; 8m OR 12m &lt; Geodesic distance &lt; 15m</a:t>
            </a:r>
          </a:p>
          <a:p>
            <a:pPr lvl="1"/>
            <a:r>
              <a:rPr lang="en-US" sz="1500" b="1" dirty="0" smtClean="0"/>
              <a:t>Below </a:t>
            </a:r>
            <a:r>
              <a:rPr lang="en-US" sz="1500" b="1" dirty="0"/>
              <a:t>Expectation: </a:t>
            </a:r>
            <a:r>
              <a:rPr lang="en-US" sz="1500" dirty="0"/>
              <a:t>Geodesic distance &lt; 5m OR Geodesic distance &gt; </a:t>
            </a:r>
            <a:r>
              <a:rPr lang="en-US" sz="1500" dirty="0" smtClean="0"/>
              <a:t>15m</a:t>
            </a:r>
          </a:p>
          <a:p>
            <a:r>
              <a:rPr lang="en-US" sz="1900" b="1" dirty="0" smtClean="0"/>
              <a:t>Condition Class</a:t>
            </a:r>
            <a:r>
              <a:rPr lang="en-US" sz="1900" dirty="0" smtClean="0"/>
              <a:t>: Geodesic Distance</a:t>
            </a:r>
            <a:endParaRPr lang="en-US" sz="1900" dirty="0"/>
          </a:p>
          <a:p>
            <a:endParaRPr lang="en-US" sz="1600" dirty="0"/>
          </a:p>
          <a:p>
            <a:endParaRPr lang="en-US" dirty="0"/>
          </a:p>
        </p:txBody>
      </p:sp>
      <p:sp>
        <p:nvSpPr>
          <p:cNvPr id="3" name="Text Placeholder 2"/>
          <p:cNvSpPr>
            <a:spLocks noGrp="1"/>
          </p:cNvSpPr>
          <p:nvPr>
            <p:ph type="body" sz="quarter" idx="11"/>
          </p:nvPr>
        </p:nvSpPr>
        <p:spPr/>
        <p:txBody>
          <a:bodyPr>
            <a:normAutofit/>
          </a:bodyPr>
          <a:lstStyle/>
          <a:p>
            <a:r>
              <a:rPr lang="en-US" dirty="0" smtClean="0"/>
              <a:t>Teamwork Measure: Formation</a:t>
            </a:r>
            <a:endParaRPr lang="en-US" dirty="0"/>
          </a:p>
        </p:txBody>
      </p:sp>
    </p:spTree>
    <p:extLst>
      <p:ext uri="{BB962C8B-B14F-4D97-AF65-F5344CB8AC3E}">
        <p14:creationId xmlns:p14="http://schemas.microsoft.com/office/powerpoint/2010/main" val="1241963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1600" b="1" dirty="0" smtClean="0"/>
              <a:t>Name</a:t>
            </a:r>
            <a:r>
              <a:rPr lang="en-US" sz="1600" dirty="0" smtClean="0"/>
              <a:t>: Halt</a:t>
            </a:r>
          </a:p>
          <a:p>
            <a:r>
              <a:rPr lang="en-US" sz="1600" b="1" dirty="0" smtClean="0"/>
              <a:t>Teamwork</a:t>
            </a:r>
            <a:r>
              <a:rPr lang="en-US" sz="1600" dirty="0" smtClean="0"/>
              <a:t> </a:t>
            </a:r>
            <a:r>
              <a:rPr lang="en-US" sz="1600" b="1" dirty="0" smtClean="0"/>
              <a:t>Construct</a:t>
            </a:r>
            <a:r>
              <a:rPr lang="en-US" sz="1600" dirty="0" smtClean="0"/>
              <a:t>: Coordination</a:t>
            </a:r>
          </a:p>
          <a:p>
            <a:r>
              <a:rPr lang="en-US" sz="1600" b="1" dirty="0" smtClean="0"/>
              <a:t>Description</a:t>
            </a:r>
            <a:r>
              <a:rPr lang="en-US" sz="1600" dirty="0" smtClean="0"/>
              <a:t>: The first person to notice the IED halts and gives the command to teammates to halt.  We define a maximum and minimum distance from the IED.  Once an individual is within the maximum distance radius, we monitor their movement and look for a stop of movement.  We then monitor other team members to identify if/when they stop movement. If an individual has reached the minimum radius before a halt occurs, the entire team fails.</a:t>
            </a:r>
          </a:p>
          <a:p>
            <a:r>
              <a:rPr lang="en-US" sz="1600" b="1" dirty="0" smtClean="0"/>
              <a:t>Relationship to Construct: </a:t>
            </a:r>
            <a:r>
              <a:rPr lang="en-US" sz="1600" dirty="0" smtClean="0"/>
              <a:t>Requires team members to vocally or visually communicate the threat and ensure every member has been notified</a:t>
            </a:r>
            <a:endParaRPr lang="en-US" sz="1600" b="1" dirty="0" smtClean="0"/>
          </a:p>
          <a:p>
            <a:r>
              <a:rPr lang="en-US" sz="1600" b="1" dirty="0" smtClean="0"/>
              <a:t>Measurement Elements:</a:t>
            </a:r>
          </a:p>
          <a:p>
            <a:pPr lvl="1"/>
            <a:r>
              <a:rPr lang="en-US" sz="1400" dirty="0" smtClean="0"/>
              <a:t>ID </a:t>
            </a:r>
            <a:r>
              <a:rPr lang="en-US" sz="1400" dirty="0"/>
              <a:t>of first person to halt </a:t>
            </a:r>
          </a:p>
          <a:p>
            <a:pPr lvl="1"/>
            <a:r>
              <a:rPr lang="en-US" sz="1400" dirty="0"/>
              <a:t>Time of first halt</a:t>
            </a:r>
          </a:p>
          <a:p>
            <a:pPr lvl="1"/>
            <a:r>
              <a:rPr lang="en-US" sz="1400" dirty="0"/>
              <a:t>Distance of first halt</a:t>
            </a:r>
          </a:p>
          <a:p>
            <a:pPr lvl="1"/>
            <a:r>
              <a:rPr lang="en-US" sz="1400" dirty="0"/>
              <a:t>Time of calling for team members to halt by first person </a:t>
            </a:r>
            <a:endParaRPr lang="en-US" sz="1400" dirty="0" smtClean="0"/>
          </a:p>
          <a:p>
            <a:pPr lvl="1"/>
            <a:r>
              <a:rPr lang="en-US" sz="1400" dirty="0" smtClean="0"/>
              <a:t>ID </a:t>
            </a:r>
            <a:r>
              <a:rPr lang="en-US" sz="1400" dirty="0"/>
              <a:t>of other team members to halt</a:t>
            </a:r>
          </a:p>
          <a:p>
            <a:pPr lvl="1"/>
            <a:r>
              <a:rPr lang="en-US" sz="1400" dirty="0"/>
              <a:t>Time of each team member’s halt</a:t>
            </a:r>
          </a:p>
          <a:p>
            <a:r>
              <a:rPr lang="en-US" sz="1700" b="1" dirty="0" smtClean="0"/>
              <a:t>Measurement Outcome:</a:t>
            </a:r>
          </a:p>
          <a:p>
            <a:pPr lvl="1"/>
            <a:r>
              <a:rPr lang="en-US" sz="1500" b="1" dirty="0" smtClean="0"/>
              <a:t>Above </a:t>
            </a:r>
            <a:r>
              <a:rPr lang="en-US" sz="1500" b="1" dirty="0"/>
              <a:t>Expectation</a:t>
            </a:r>
            <a:r>
              <a:rPr lang="en-US" sz="1500" dirty="0"/>
              <a:t>: first person halts between minimum/maximum distance, calls halt, other team members halt within 3 seconds of call.</a:t>
            </a:r>
          </a:p>
          <a:p>
            <a:pPr lvl="1"/>
            <a:r>
              <a:rPr lang="en-US" sz="1500" b="1" dirty="0"/>
              <a:t>At Expectation: </a:t>
            </a:r>
            <a:r>
              <a:rPr lang="en-US" sz="1500" dirty="0"/>
              <a:t>first person halts between minimum/maximum distance, calls halt, some team members halt within 3 seconds, but other team members halt before reaching minimum distance, but after 3 seconds.</a:t>
            </a:r>
          </a:p>
          <a:p>
            <a:pPr lvl="1"/>
            <a:r>
              <a:rPr lang="en-US" sz="1500" b="1" dirty="0"/>
              <a:t>Below Expectation</a:t>
            </a:r>
            <a:r>
              <a:rPr lang="en-US" sz="1500" dirty="0"/>
              <a:t>: Any team member crosses minimum distance radius before halt is complete.</a:t>
            </a:r>
          </a:p>
          <a:p>
            <a:r>
              <a:rPr lang="en-US" sz="1600" b="1" dirty="0" smtClean="0"/>
              <a:t>Condition Class:</a:t>
            </a:r>
            <a:r>
              <a:rPr lang="en-US" sz="1600" dirty="0" smtClean="0"/>
              <a:t> Team Movement Coordination</a:t>
            </a:r>
            <a:endParaRPr lang="en-US" sz="1600" b="1" dirty="0"/>
          </a:p>
        </p:txBody>
      </p:sp>
      <p:sp>
        <p:nvSpPr>
          <p:cNvPr id="3" name="Text Placeholder 2"/>
          <p:cNvSpPr>
            <a:spLocks noGrp="1"/>
          </p:cNvSpPr>
          <p:nvPr>
            <p:ph type="body" sz="quarter" idx="11"/>
          </p:nvPr>
        </p:nvSpPr>
        <p:spPr/>
        <p:txBody>
          <a:bodyPr/>
          <a:lstStyle/>
          <a:p>
            <a:r>
              <a:rPr lang="en-US" dirty="0" smtClean="0"/>
              <a:t>Teamwork Measure: Halt</a:t>
            </a:r>
            <a:endParaRPr lang="en-US" dirty="0"/>
          </a:p>
        </p:txBody>
      </p:sp>
    </p:spTree>
    <p:extLst>
      <p:ext uri="{BB962C8B-B14F-4D97-AF65-F5344CB8AC3E}">
        <p14:creationId xmlns:p14="http://schemas.microsoft.com/office/powerpoint/2010/main" val="796170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1600" b="1" dirty="0"/>
              <a:t>Name</a:t>
            </a:r>
            <a:r>
              <a:rPr lang="en-US" sz="1600" dirty="0"/>
              <a:t>: </a:t>
            </a:r>
            <a:r>
              <a:rPr lang="en-US" sz="1600" dirty="0" smtClean="0"/>
              <a:t>Visual Control/Scanning</a:t>
            </a:r>
            <a:endParaRPr lang="en-US" sz="1600" dirty="0"/>
          </a:p>
          <a:p>
            <a:r>
              <a:rPr lang="en-US" sz="1600" b="1" dirty="0"/>
              <a:t>Teamwork</a:t>
            </a:r>
            <a:r>
              <a:rPr lang="en-US" sz="1600" dirty="0"/>
              <a:t> </a:t>
            </a:r>
            <a:r>
              <a:rPr lang="en-US" sz="1600" b="1" dirty="0"/>
              <a:t>Construct</a:t>
            </a:r>
            <a:r>
              <a:rPr lang="en-US" sz="1600" dirty="0"/>
              <a:t>: Coordination</a:t>
            </a:r>
          </a:p>
          <a:p>
            <a:r>
              <a:rPr lang="en-US" sz="1600" b="1" dirty="0" smtClean="0"/>
              <a:t>Description</a:t>
            </a:r>
            <a:r>
              <a:rPr lang="en-US" sz="1600" dirty="0"/>
              <a:t>: After the halt is called, when all team members are stopped, the team should scan their surroundings for potential threats.  To measure this, we take each team members orientation angle and assume that they can visually assess a +-30 degree arc [NOTE: we need to determine what this value actually should be based on the FOV is VBS3] from their orientation angle.  The union of all of these arcs across the team should cover the entire 360 degrees.  As a simple example, consider a 3 person team with the following orientations:</a:t>
            </a:r>
          </a:p>
          <a:p>
            <a:pPr lvl="1"/>
            <a:r>
              <a:rPr lang="en-US" sz="1400" dirty="0" err="1"/>
              <a:t>i</a:t>
            </a:r>
            <a:r>
              <a:rPr lang="en-US" sz="1400" dirty="0"/>
              <a:t>.	Person 1: facing 90 degrees, so their FOV is 60 degrees to 120 degrees</a:t>
            </a:r>
          </a:p>
          <a:p>
            <a:pPr lvl="1"/>
            <a:r>
              <a:rPr lang="en-US" sz="1400" dirty="0"/>
              <a:t>ii.	Person 2: facing 45 degrees, so their FOV is 15 to 75 degrees</a:t>
            </a:r>
          </a:p>
          <a:p>
            <a:pPr lvl="1"/>
            <a:r>
              <a:rPr lang="en-US" sz="1400" dirty="0"/>
              <a:t>iii.	Person 3: facing 150 degrees, so their FOV is 120 to 180 degrees</a:t>
            </a:r>
          </a:p>
          <a:p>
            <a:pPr lvl="1"/>
            <a:r>
              <a:rPr lang="en-US" sz="1400" dirty="0"/>
              <a:t>iv.	Person 4: facing 270 degrees, so their FOV is 240 to 300 degrees</a:t>
            </a:r>
          </a:p>
          <a:p>
            <a:pPr lvl="1"/>
            <a:r>
              <a:rPr lang="en-US" sz="1400" dirty="0"/>
              <a:t>v.	Person 5: facing 330 degrees, so their FOV is 300 to 360 degrees</a:t>
            </a:r>
          </a:p>
          <a:p>
            <a:pPr lvl="1"/>
            <a:r>
              <a:rPr lang="en-US" sz="1400" dirty="0"/>
              <a:t>vi.	Person 6: facing 240 degrees, so their FOV is 210 to 270 degrees</a:t>
            </a:r>
          </a:p>
          <a:p>
            <a:pPr marL="0" indent="0">
              <a:buNone/>
            </a:pPr>
            <a:r>
              <a:rPr lang="en-US" sz="1600" dirty="0"/>
              <a:t> </a:t>
            </a:r>
            <a:r>
              <a:rPr lang="en-US" sz="1600" dirty="0" smtClean="0"/>
              <a:t>       If </a:t>
            </a:r>
            <a:r>
              <a:rPr lang="en-US" sz="1600" dirty="0"/>
              <a:t>we compute the union of all FOVs, we see that 0-15 degrees is not covered and 180-210 degrees </a:t>
            </a:r>
            <a:r>
              <a:rPr lang="en-US" sz="1600" dirty="0" smtClean="0"/>
              <a:t>    </a:t>
            </a:r>
            <a:br>
              <a:rPr lang="en-US" sz="1600" dirty="0" smtClean="0"/>
            </a:br>
            <a:r>
              <a:rPr lang="en-US" sz="1600" dirty="0" smtClean="0"/>
              <a:t>        is </a:t>
            </a:r>
            <a:r>
              <a:rPr lang="en-US" sz="1600" dirty="0"/>
              <a:t>not covered.  Any threats in these arcs could not be visually assessed by the team.</a:t>
            </a:r>
          </a:p>
          <a:p>
            <a:r>
              <a:rPr lang="en-US" sz="1600" b="1" dirty="0" smtClean="0"/>
              <a:t>Relationship </a:t>
            </a:r>
            <a:r>
              <a:rPr lang="en-US" sz="1600" b="1" dirty="0"/>
              <a:t>to Construct: </a:t>
            </a:r>
            <a:r>
              <a:rPr lang="en-US" sz="1600" dirty="0" smtClean="0"/>
              <a:t>Requires knowledge of others’ position/orientation and communication of potential threats in environment</a:t>
            </a:r>
            <a:endParaRPr lang="en-US" sz="1600" b="1" dirty="0"/>
          </a:p>
          <a:p>
            <a:r>
              <a:rPr lang="en-US" sz="1600" b="1" dirty="0"/>
              <a:t>Measurement Elements:</a:t>
            </a:r>
          </a:p>
          <a:p>
            <a:pPr lvl="1"/>
            <a:r>
              <a:rPr lang="en-US" sz="1400" dirty="0" smtClean="0"/>
              <a:t>ID </a:t>
            </a:r>
            <a:r>
              <a:rPr lang="en-US" sz="1400" dirty="0"/>
              <a:t>of each team member</a:t>
            </a:r>
          </a:p>
          <a:p>
            <a:pPr lvl="1"/>
            <a:r>
              <a:rPr lang="en-US" sz="1400" dirty="0" smtClean="0"/>
              <a:t>FOV </a:t>
            </a:r>
            <a:r>
              <a:rPr lang="en-US" sz="1400" dirty="0"/>
              <a:t>of each team </a:t>
            </a:r>
            <a:r>
              <a:rPr lang="en-US" sz="1400" dirty="0" smtClean="0"/>
              <a:t>member</a:t>
            </a:r>
          </a:p>
          <a:p>
            <a:pPr lvl="1"/>
            <a:r>
              <a:rPr lang="en-US" sz="1400" dirty="0" smtClean="0"/>
              <a:t>Orientation of each team member</a:t>
            </a:r>
            <a:endParaRPr lang="en-US" sz="1400" dirty="0"/>
          </a:p>
          <a:p>
            <a:r>
              <a:rPr lang="en-US" sz="1700" b="1" dirty="0" smtClean="0"/>
              <a:t>Measurement </a:t>
            </a:r>
            <a:r>
              <a:rPr lang="en-US" sz="1700" b="1" dirty="0"/>
              <a:t>Outcome:</a:t>
            </a:r>
          </a:p>
          <a:p>
            <a:pPr lvl="1"/>
            <a:r>
              <a:rPr lang="en-US" sz="1500" b="1" dirty="0" smtClean="0"/>
              <a:t>Above </a:t>
            </a:r>
            <a:r>
              <a:rPr lang="en-US" sz="1500" b="1" dirty="0"/>
              <a:t>Expectation: </a:t>
            </a:r>
            <a:r>
              <a:rPr lang="en-US" sz="1500" dirty="0"/>
              <a:t>There are less than 10 degrees not covered in the union of FOVs</a:t>
            </a:r>
          </a:p>
          <a:p>
            <a:pPr lvl="1"/>
            <a:r>
              <a:rPr lang="en-US" sz="1500" b="1" dirty="0" smtClean="0"/>
              <a:t>At </a:t>
            </a:r>
            <a:r>
              <a:rPr lang="en-US" sz="1500" b="1" dirty="0"/>
              <a:t>Expectation: </a:t>
            </a:r>
            <a:r>
              <a:rPr lang="en-US" sz="1500" dirty="0"/>
              <a:t>There are between 10 and 30 degrees not covered in the union of FOVs</a:t>
            </a:r>
          </a:p>
          <a:p>
            <a:pPr lvl="1"/>
            <a:r>
              <a:rPr lang="en-US" sz="1500" b="1" dirty="0" smtClean="0"/>
              <a:t>Below </a:t>
            </a:r>
            <a:r>
              <a:rPr lang="en-US" sz="1500" b="1" dirty="0"/>
              <a:t>Expectation: </a:t>
            </a:r>
            <a:r>
              <a:rPr lang="en-US" sz="1500" dirty="0"/>
              <a:t>There are greater than 30 degrees not covered in the union of FOVs</a:t>
            </a:r>
          </a:p>
          <a:p>
            <a:r>
              <a:rPr lang="en-US" sz="1600" b="1" dirty="0" smtClean="0"/>
              <a:t>Condition Class:</a:t>
            </a:r>
            <a:r>
              <a:rPr lang="en-US" sz="1600" dirty="0" smtClean="0"/>
              <a:t> Team Circular </a:t>
            </a:r>
            <a:r>
              <a:rPr lang="en-US" sz="1600" dirty="0" err="1" smtClean="0"/>
              <a:t>Covrage</a:t>
            </a:r>
            <a:endParaRPr lang="en-US" sz="1600" b="1" dirty="0"/>
          </a:p>
          <a:p>
            <a:endParaRPr lang="en-US" dirty="0"/>
          </a:p>
        </p:txBody>
      </p:sp>
      <p:sp>
        <p:nvSpPr>
          <p:cNvPr id="3" name="Text Placeholder 2"/>
          <p:cNvSpPr>
            <a:spLocks noGrp="1"/>
          </p:cNvSpPr>
          <p:nvPr>
            <p:ph type="body" sz="quarter" idx="11"/>
          </p:nvPr>
        </p:nvSpPr>
        <p:spPr/>
        <p:txBody>
          <a:bodyPr>
            <a:normAutofit/>
          </a:bodyPr>
          <a:lstStyle/>
          <a:p>
            <a:r>
              <a:rPr lang="en-US" dirty="0" smtClean="0"/>
              <a:t>Teamwork Measure: Visual Control</a:t>
            </a:r>
            <a:endParaRPr lang="en-US" dirty="0"/>
          </a:p>
        </p:txBody>
      </p:sp>
    </p:spTree>
    <p:extLst>
      <p:ext uri="{BB962C8B-B14F-4D97-AF65-F5344CB8AC3E}">
        <p14:creationId xmlns:p14="http://schemas.microsoft.com/office/powerpoint/2010/main" val="2228833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Teamwork Architecture</a:t>
            </a:r>
          </a:p>
          <a:p>
            <a:r>
              <a:rPr lang="en-US" dirty="0" smtClean="0"/>
              <a:t>Scenario</a:t>
            </a:r>
          </a:p>
          <a:p>
            <a:r>
              <a:rPr lang="en-US" dirty="0" smtClean="0"/>
              <a:t>Measures</a:t>
            </a:r>
          </a:p>
          <a:p>
            <a:r>
              <a:rPr lang="en-US" dirty="0" smtClean="0"/>
              <a:t>Next Steps</a:t>
            </a:r>
            <a:endParaRPr lang="en-US" dirty="0"/>
          </a:p>
        </p:txBody>
      </p:sp>
      <p:sp>
        <p:nvSpPr>
          <p:cNvPr id="4" name="Slide Number Placeholder 3"/>
          <p:cNvSpPr>
            <a:spLocks noGrp="1"/>
          </p:cNvSpPr>
          <p:nvPr>
            <p:ph type="sldNum" sz="quarter" idx="12"/>
          </p:nvPr>
        </p:nvSpPr>
        <p:spPr/>
        <p:txBody>
          <a:bodyPr/>
          <a:lstStyle/>
          <a:p>
            <a:fld id="{BBC12974-9E60-42C5-9D84-5F35497ACEC4}" type="slidenum">
              <a:rPr lang="en-US" smtClean="0"/>
              <a:pPr/>
              <a:t>2</a:t>
            </a:fld>
            <a:endParaRPr lang="en-US" dirty="0"/>
          </a:p>
        </p:txBody>
      </p:sp>
    </p:spTree>
    <p:extLst>
      <p:ext uri="{BB962C8B-B14F-4D97-AF65-F5344CB8AC3E}">
        <p14:creationId xmlns:p14="http://schemas.microsoft.com/office/powerpoint/2010/main" val="2725077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1600" b="1" dirty="0"/>
              <a:t>Name</a:t>
            </a:r>
            <a:r>
              <a:rPr lang="en-US" sz="1600" dirty="0"/>
              <a:t>: </a:t>
            </a:r>
            <a:r>
              <a:rPr lang="en-US" sz="1600" dirty="0" smtClean="0"/>
              <a:t>5 “C”s action sequence</a:t>
            </a:r>
            <a:endParaRPr lang="en-US" sz="1600" dirty="0"/>
          </a:p>
          <a:p>
            <a:r>
              <a:rPr lang="en-US" sz="1600" b="1" dirty="0"/>
              <a:t>Teamwork</a:t>
            </a:r>
            <a:r>
              <a:rPr lang="en-US" sz="1600" dirty="0"/>
              <a:t> </a:t>
            </a:r>
            <a:r>
              <a:rPr lang="en-US" sz="1600" b="1" dirty="0"/>
              <a:t>Construct</a:t>
            </a:r>
            <a:r>
              <a:rPr lang="en-US" sz="1600" dirty="0"/>
              <a:t>: Coordination</a:t>
            </a:r>
          </a:p>
          <a:p>
            <a:r>
              <a:rPr lang="en-US" sz="1600" b="1" dirty="0" smtClean="0"/>
              <a:t>Description</a:t>
            </a:r>
            <a:r>
              <a:rPr lang="en-US" sz="1600" dirty="0"/>
              <a:t>: After noticing the IED, the team correctly selects the 5 “C”s from the drop down menu in the right order.  Each person may only select one item from the list, and the selection should be completed in a timely manner.  Team members should communicate and coordinate on who is completing a selection and which is the correct order of </a:t>
            </a:r>
            <a:r>
              <a:rPr lang="en-US" sz="1600" dirty="0" smtClean="0"/>
              <a:t>selection.</a:t>
            </a:r>
            <a:endParaRPr lang="en-US" sz="1400" dirty="0"/>
          </a:p>
          <a:p>
            <a:r>
              <a:rPr lang="en-US" sz="1600" b="1" dirty="0" smtClean="0"/>
              <a:t>Relationship </a:t>
            </a:r>
            <a:r>
              <a:rPr lang="en-US" sz="1600" b="1" dirty="0"/>
              <a:t>to Construct: </a:t>
            </a:r>
            <a:r>
              <a:rPr lang="en-US" sz="1600" dirty="0" smtClean="0"/>
              <a:t>Requires team members to identify the correct actions in the correct order, but also coordinate on who is selecting which action.</a:t>
            </a:r>
            <a:endParaRPr lang="en-US" sz="1600" b="1" dirty="0"/>
          </a:p>
          <a:p>
            <a:r>
              <a:rPr lang="en-US" sz="1600" b="1" dirty="0"/>
              <a:t>Measurement Elements:</a:t>
            </a:r>
          </a:p>
          <a:p>
            <a:pPr lvl="1"/>
            <a:r>
              <a:rPr lang="en-US" sz="1400" dirty="0" smtClean="0"/>
              <a:t>ID </a:t>
            </a:r>
            <a:r>
              <a:rPr lang="en-US" sz="1400" dirty="0"/>
              <a:t>of each team member</a:t>
            </a:r>
          </a:p>
          <a:p>
            <a:pPr lvl="1"/>
            <a:r>
              <a:rPr lang="en-US" sz="1400" dirty="0" smtClean="0"/>
              <a:t>Actions selected</a:t>
            </a:r>
          </a:p>
          <a:p>
            <a:pPr lvl="1"/>
            <a:r>
              <a:rPr lang="en-US" sz="1400" dirty="0" smtClean="0"/>
              <a:t>Order of selection</a:t>
            </a:r>
          </a:p>
          <a:p>
            <a:pPr lvl="1"/>
            <a:r>
              <a:rPr lang="en-US" sz="1400" dirty="0" smtClean="0"/>
              <a:t>Time to complete selection</a:t>
            </a:r>
            <a:endParaRPr lang="en-US" sz="1400" dirty="0"/>
          </a:p>
          <a:p>
            <a:r>
              <a:rPr lang="en-US" sz="1700" b="1" dirty="0" smtClean="0"/>
              <a:t>Measurement </a:t>
            </a:r>
            <a:r>
              <a:rPr lang="en-US" sz="1700" b="1" dirty="0"/>
              <a:t>Outcome:</a:t>
            </a:r>
          </a:p>
          <a:p>
            <a:pPr lvl="1"/>
            <a:r>
              <a:rPr lang="en-US" sz="1500" b="1" dirty="0" smtClean="0"/>
              <a:t>Above </a:t>
            </a:r>
            <a:r>
              <a:rPr lang="en-US" sz="1500" b="1" dirty="0"/>
              <a:t>Expectation: </a:t>
            </a:r>
            <a:r>
              <a:rPr lang="en-US" sz="1500" dirty="0"/>
              <a:t>5 different individuals correctly chooses the 5 “C”s in the right order from the menu.  Completes selection within one minute.</a:t>
            </a:r>
          </a:p>
          <a:p>
            <a:pPr lvl="1"/>
            <a:r>
              <a:rPr lang="en-US" sz="1500" b="1" dirty="0" smtClean="0"/>
              <a:t>At </a:t>
            </a:r>
            <a:r>
              <a:rPr lang="en-US" sz="1500" b="1" dirty="0"/>
              <a:t>Expectation: </a:t>
            </a:r>
            <a:r>
              <a:rPr lang="en-US" sz="1500" dirty="0"/>
              <a:t>At least 4 different individuals choose the 5 “C”s, but in the wrong order or it takes longer than one minute, but less than two minutes.</a:t>
            </a:r>
          </a:p>
          <a:p>
            <a:pPr lvl="1"/>
            <a:r>
              <a:rPr lang="en-US" sz="1500" b="1" dirty="0" smtClean="0"/>
              <a:t>Below </a:t>
            </a:r>
            <a:r>
              <a:rPr lang="en-US" sz="1500" b="1" dirty="0"/>
              <a:t>Expectation: </a:t>
            </a:r>
            <a:r>
              <a:rPr lang="en-US" sz="1500" dirty="0"/>
              <a:t>The team fails to select the correct 5 “C”s, makes an incorrect selection, or takes longer than two minutes, or selections are only made by 3 or fewer </a:t>
            </a:r>
            <a:r>
              <a:rPr lang="en-US" sz="1500" dirty="0" smtClean="0"/>
              <a:t>individuals</a:t>
            </a:r>
          </a:p>
          <a:p>
            <a:r>
              <a:rPr lang="en-US" sz="1500" b="1" dirty="0" smtClean="0"/>
              <a:t>Condition Class: </a:t>
            </a:r>
            <a:r>
              <a:rPr lang="en-US" sz="1500" dirty="0" smtClean="0"/>
              <a:t>Team Sequence Tasks</a:t>
            </a:r>
            <a:endParaRPr lang="en-US" sz="1600" b="1" dirty="0"/>
          </a:p>
          <a:p>
            <a:endParaRPr lang="en-US" dirty="0"/>
          </a:p>
        </p:txBody>
      </p:sp>
      <p:sp>
        <p:nvSpPr>
          <p:cNvPr id="3" name="Text Placeholder 2"/>
          <p:cNvSpPr>
            <a:spLocks noGrp="1"/>
          </p:cNvSpPr>
          <p:nvPr>
            <p:ph type="body" sz="quarter" idx="11"/>
          </p:nvPr>
        </p:nvSpPr>
        <p:spPr/>
        <p:txBody>
          <a:bodyPr>
            <a:normAutofit/>
          </a:bodyPr>
          <a:lstStyle/>
          <a:p>
            <a:r>
              <a:rPr lang="en-US" dirty="0" smtClean="0"/>
              <a:t>Teamwork Measure: 5 “C”s</a:t>
            </a:r>
            <a:endParaRPr lang="en-US" dirty="0"/>
          </a:p>
        </p:txBody>
      </p:sp>
    </p:spTree>
    <p:extLst>
      <p:ext uri="{BB962C8B-B14F-4D97-AF65-F5344CB8AC3E}">
        <p14:creationId xmlns:p14="http://schemas.microsoft.com/office/powerpoint/2010/main" val="21515190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Continue to adapt team architecture</a:t>
            </a:r>
          </a:p>
          <a:p>
            <a:pPr lvl="1"/>
            <a:r>
              <a:rPr lang="en-US" dirty="0" smtClean="0"/>
              <a:t>Individualized measurement and feedback</a:t>
            </a:r>
          </a:p>
          <a:p>
            <a:pPr lvl="1"/>
            <a:r>
              <a:rPr lang="en-US" dirty="0" smtClean="0"/>
              <a:t>Hierarchical team measurement and feedback</a:t>
            </a:r>
          </a:p>
          <a:p>
            <a:pPr lvl="1"/>
            <a:r>
              <a:rPr lang="en-US" dirty="0" smtClean="0"/>
              <a:t>Generalizable condition classes</a:t>
            </a:r>
          </a:p>
          <a:p>
            <a:r>
              <a:rPr lang="en-US" dirty="0" smtClean="0"/>
              <a:t>Expand teamwork measurement library</a:t>
            </a:r>
          </a:p>
          <a:p>
            <a:pPr lvl="1"/>
            <a:r>
              <a:rPr lang="en-US" dirty="0" smtClean="0"/>
              <a:t>Cohesion</a:t>
            </a:r>
          </a:p>
          <a:p>
            <a:pPr lvl="1"/>
            <a:r>
              <a:rPr lang="en-US" dirty="0" smtClean="0"/>
              <a:t>Conflict Management</a:t>
            </a:r>
          </a:p>
          <a:p>
            <a:pPr lvl="1"/>
            <a:r>
              <a:rPr lang="en-US" dirty="0" smtClean="0"/>
              <a:t>Communication</a:t>
            </a:r>
          </a:p>
          <a:p>
            <a:r>
              <a:rPr lang="en-US" dirty="0" smtClean="0"/>
              <a:t>Enhance communication sensing capabilities</a:t>
            </a:r>
          </a:p>
          <a:p>
            <a:pPr lvl="1"/>
            <a:r>
              <a:rPr lang="en-US" dirty="0" smtClean="0"/>
              <a:t>Integrate audio capture and speech-to-text analysis</a:t>
            </a:r>
          </a:p>
          <a:p>
            <a:pPr lvl="1"/>
            <a:r>
              <a:rPr lang="en-US" dirty="0" smtClean="0"/>
              <a:t>Integrate natural language processing approaches</a:t>
            </a:r>
          </a:p>
          <a:p>
            <a:r>
              <a:rPr lang="en-US" dirty="0" smtClean="0"/>
              <a:t>Better team feedback</a:t>
            </a:r>
          </a:p>
          <a:p>
            <a:pPr lvl="1"/>
            <a:r>
              <a:rPr lang="en-US" dirty="0" smtClean="0"/>
              <a:t>Video capture and replay capabilities</a:t>
            </a:r>
          </a:p>
          <a:p>
            <a:pPr lvl="1"/>
            <a:r>
              <a:rPr lang="en-US" dirty="0" smtClean="0"/>
              <a:t>Learner Action Panel enhancements for immediate feedback</a:t>
            </a:r>
          </a:p>
        </p:txBody>
      </p:sp>
      <p:sp>
        <p:nvSpPr>
          <p:cNvPr id="3" name="Text Placeholder 2"/>
          <p:cNvSpPr>
            <a:spLocks noGrp="1"/>
          </p:cNvSpPr>
          <p:nvPr>
            <p:ph type="body" sz="quarter" idx="11"/>
          </p:nvPr>
        </p:nvSpPr>
        <p:spPr/>
        <p:txBody>
          <a:bodyPr/>
          <a:lstStyle/>
          <a:p>
            <a:r>
              <a:rPr lang="en-US" dirty="0" smtClean="0"/>
              <a:t>Next Steps</a:t>
            </a:r>
            <a:endParaRPr lang="en-US" dirty="0"/>
          </a:p>
        </p:txBody>
      </p:sp>
    </p:spTree>
    <p:extLst>
      <p:ext uri="{BB962C8B-B14F-4D97-AF65-F5344CB8AC3E}">
        <p14:creationId xmlns:p14="http://schemas.microsoft.com/office/powerpoint/2010/main" val="3893547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970817" y="1828800"/>
            <a:ext cx="7178883" cy="5029200"/>
          </a:xfrm>
        </p:spPr>
        <p:txBody>
          <a:bodyPr>
            <a:normAutofit/>
          </a:bodyPr>
          <a:lstStyle/>
          <a:p>
            <a:pPr marL="0" indent="0" algn="just">
              <a:buNone/>
            </a:pPr>
            <a:r>
              <a:rPr lang="en-US" sz="1800" dirty="0"/>
              <a:t>The research reported in this </a:t>
            </a:r>
            <a:r>
              <a:rPr lang="en-US" sz="1800" dirty="0" smtClean="0"/>
              <a:t>presentation </a:t>
            </a:r>
            <a:r>
              <a:rPr lang="en-US" sz="1800" dirty="0"/>
              <a:t>was performed in connection with contract number W911NF-17-C-0061 with the U.S. Army Contracting Command - Aberdeen Proving Ground (ACC-APG). The views and conclusions contained in this document/presentation are those of the authors and should not be interpreted as presenting the official policies or position, either expressed or implied, of ACC-APG, U.S. Army Research Laboratory or the U.S. Government unless so </a:t>
            </a:r>
            <a:r>
              <a:rPr lang="en-US" sz="1800" dirty="0" smtClean="0"/>
              <a:t>designated </a:t>
            </a:r>
            <a:r>
              <a:rPr lang="en-US" sz="1800" dirty="0"/>
              <a:t>by other authorized documents. Citation of manufacturer's or trade names does not constitute an official endorsement or approval of the use thereof. The U.S. Government is authorized to repro-duce and distribute reprints for Government purposes notwithstanding any copyright notation hereon.</a:t>
            </a:r>
          </a:p>
        </p:txBody>
      </p:sp>
      <p:sp>
        <p:nvSpPr>
          <p:cNvPr id="4" name="Slide Number Placeholder 3"/>
          <p:cNvSpPr>
            <a:spLocks noGrp="1"/>
          </p:cNvSpPr>
          <p:nvPr>
            <p:ph type="sldNum" sz="quarter" idx="12"/>
          </p:nvPr>
        </p:nvSpPr>
        <p:spPr/>
        <p:txBody>
          <a:bodyPr/>
          <a:lstStyle/>
          <a:p>
            <a:fld id="{BBC12974-9E60-42C5-9D84-5F35497ACEC4}" type="slidenum">
              <a:rPr lang="en-US" smtClean="0"/>
              <a:pPr/>
              <a:t>22</a:t>
            </a:fld>
            <a:endParaRPr lang="en-US" dirty="0"/>
          </a:p>
        </p:txBody>
      </p:sp>
    </p:spTree>
    <p:extLst>
      <p:ext uri="{BB962C8B-B14F-4D97-AF65-F5344CB8AC3E}">
        <p14:creationId xmlns:p14="http://schemas.microsoft.com/office/powerpoint/2010/main" val="3298812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Robert K. </a:t>
            </a:r>
            <a:r>
              <a:rPr lang="en-US" dirty="0" smtClean="0"/>
              <a:t>McCormack</a:t>
            </a:r>
            <a:r>
              <a:rPr lang="en-US" dirty="0" smtClean="0"/>
              <a:t>, Ph.D.</a:t>
            </a:r>
            <a:endParaRPr lang="en-US" dirty="0"/>
          </a:p>
        </p:txBody>
      </p:sp>
      <p:sp>
        <p:nvSpPr>
          <p:cNvPr id="4" name="Content Placeholder 3"/>
          <p:cNvSpPr>
            <a:spLocks noGrp="1"/>
          </p:cNvSpPr>
          <p:nvPr>
            <p:ph sz="quarter" idx="13"/>
          </p:nvPr>
        </p:nvSpPr>
        <p:spPr/>
        <p:txBody>
          <a:bodyPr/>
          <a:lstStyle/>
          <a:p>
            <a:endParaRPr lang="en-US" dirty="0"/>
          </a:p>
        </p:txBody>
      </p:sp>
      <p:sp>
        <p:nvSpPr>
          <p:cNvPr id="7" name="Content Placeholder 6"/>
          <p:cNvSpPr>
            <a:spLocks noGrp="1"/>
          </p:cNvSpPr>
          <p:nvPr>
            <p:ph sz="quarter" idx="16"/>
          </p:nvPr>
        </p:nvSpPr>
        <p:spPr>
          <a:xfrm>
            <a:off x="457200" y="2503775"/>
            <a:ext cx="8229600" cy="228600"/>
          </a:xfrm>
        </p:spPr>
        <p:txBody>
          <a:bodyPr/>
          <a:lstStyle/>
          <a:p>
            <a:r>
              <a:rPr lang="en-US" dirty="0" smtClean="0"/>
              <a:t>rmccormack@Aptima.com</a:t>
            </a:r>
            <a:endParaRPr lang="en-US" dirty="0"/>
          </a:p>
        </p:txBody>
      </p:sp>
    </p:spTree>
    <p:extLst>
      <p:ext uri="{BB962C8B-B14F-4D97-AF65-F5344CB8AC3E}">
        <p14:creationId xmlns:p14="http://schemas.microsoft.com/office/powerpoint/2010/main" val="12360762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Objective: </a:t>
            </a:r>
            <a:r>
              <a:rPr lang="en-US" i="1" dirty="0" smtClean="0"/>
              <a:t>Develop a scalable system capable of training </a:t>
            </a:r>
            <a:r>
              <a:rPr lang="en-US" b="1" i="1" dirty="0" smtClean="0"/>
              <a:t>teamwork</a:t>
            </a:r>
            <a:r>
              <a:rPr lang="en-US" i="1" dirty="0" smtClean="0"/>
              <a:t> skills for teams and teams-of-teams in a realistic environment with GIFT.</a:t>
            </a:r>
          </a:p>
          <a:p>
            <a:r>
              <a:rPr lang="en-US" dirty="0" smtClean="0"/>
              <a:t>Why train teamwork?</a:t>
            </a:r>
          </a:p>
          <a:p>
            <a:pPr lvl="1"/>
            <a:r>
              <a:rPr lang="en-US" dirty="0" smtClean="0"/>
              <a:t>Teamwork skills                        Performance outcomes</a:t>
            </a:r>
          </a:p>
          <a:p>
            <a:pPr lvl="1"/>
            <a:r>
              <a:rPr lang="en-US" dirty="0" smtClean="0"/>
              <a:t>Teams change over time.  Need to proactively train rather than rely on pre-existing relationships.</a:t>
            </a:r>
          </a:p>
          <a:p>
            <a:r>
              <a:rPr lang="en-US" dirty="0" smtClean="0"/>
              <a:t>There are a number of aspects of teamwork (</a:t>
            </a:r>
            <a:r>
              <a:rPr lang="en-US" dirty="0" err="1" smtClean="0"/>
              <a:t>Sottilare</a:t>
            </a:r>
            <a:r>
              <a:rPr lang="en-US" dirty="0" smtClean="0"/>
              <a:t>, et. al., 2017)</a:t>
            </a:r>
          </a:p>
          <a:p>
            <a:pPr lvl="1"/>
            <a:r>
              <a:rPr lang="en-US" dirty="0" smtClean="0"/>
              <a:t>Coordination</a:t>
            </a:r>
          </a:p>
          <a:p>
            <a:pPr lvl="1"/>
            <a:r>
              <a:rPr lang="en-US" dirty="0" smtClean="0"/>
              <a:t>Cohesion</a:t>
            </a:r>
          </a:p>
          <a:p>
            <a:pPr lvl="1"/>
            <a:r>
              <a:rPr lang="en-US" dirty="0" smtClean="0"/>
              <a:t>Communication</a:t>
            </a:r>
          </a:p>
          <a:p>
            <a:pPr lvl="1"/>
            <a:r>
              <a:rPr lang="en-US" dirty="0" smtClean="0"/>
              <a:t>Conflict Management</a:t>
            </a:r>
          </a:p>
          <a:p>
            <a:pPr lvl="1"/>
            <a:r>
              <a:rPr lang="en-US" dirty="0" smtClean="0"/>
              <a:t>Etc.</a:t>
            </a:r>
          </a:p>
          <a:p>
            <a:r>
              <a:rPr lang="en-US" dirty="0" smtClean="0"/>
              <a:t>GIFT offers a promising framework for teamwork tutoring, but architecture has been geared towards individual training.</a:t>
            </a:r>
          </a:p>
          <a:p>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BC12974-9E60-42C5-9D84-5F35497ACEC4}" type="slidenum">
              <a:rPr lang="en-US" smtClean="0"/>
              <a:pPr/>
              <a:t>3</a:t>
            </a:fld>
            <a:endParaRPr lang="en-US" dirty="0"/>
          </a:p>
        </p:txBody>
      </p:sp>
      <p:cxnSp>
        <p:nvCxnSpPr>
          <p:cNvPr id="6" name="Straight Arrow Connector 5"/>
          <p:cNvCxnSpPr/>
          <p:nvPr/>
        </p:nvCxnSpPr>
        <p:spPr>
          <a:xfrm>
            <a:off x="2521258" y="2831977"/>
            <a:ext cx="1411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70580" y="2539013"/>
            <a:ext cx="312906" cy="400110"/>
          </a:xfrm>
          <a:prstGeom prst="rect">
            <a:avLst/>
          </a:prstGeom>
          <a:noFill/>
        </p:spPr>
        <p:txBody>
          <a:bodyPr wrap="none" rtlCol="0">
            <a:spAutoFit/>
          </a:bodyPr>
          <a:lstStyle/>
          <a:p>
            <a:r>
              <a:rPr lang="en-US" sz="2000" b="1" dirty="0" smtClean="0"/>
              <a:t>+</a:t>
            </a:r>
            <a:endParaRPr lang="en-US" sz="2000" b="1" dirty="0"/>
          </a:p>
        </p:txBody>
      </p:sp>
    </p:spTree>
    <p:extLst>
      <p:ext uri="{BB962C8B-B14F-4D97-AF65-F5344CB8AC3E}">
        <p14:creationId xmlns:p14="http://schemas.microsoft.com/office/powerpoint/2010/main" val="2052364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scal's triang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3311" y="2772888"/>
            <a:ext cx="4863194" cy="38123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Designing a Scalable Architecture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scalability issue</a:t>
                </a:r>
              </a:p>
              <a:p>
                <a:pPr lvl="1"/>
                <a:r>
                  <a:rPr lang="en-US" dirty="0" smtClean="0"/>
                  <a:t>1 Trainee = 1 DKF</a:t>
                </a:r>
              </a:p>
              <a:p>
                <a:pPr lvl="1"/>
                <a:r>
                  <a:rPr lang="en-US" dirty="0" smtClean="0"/>
                  <a:t>2 Trainees = 3 DKFs </a:t>
                </a:r>
              </a:p>
              <a:p>
                <a:pPr lvl="2"/>
                <a:r>
                  <a:rPr lang="en-US" sz="2000" b="1" dirty="0" smtClean="0"/>
                  <a:t>2</a:t>
                </a:r>
                <a:r>
                  <a:rPr lang="en-US" dirty="0" smtClean="0"/>
                  <a:t> individual + </a:t>
                </a:r>
                <a:r>
                  <a:rPr lang="en-US" sz="2000" b="1" dirty="0" smtClean="0"/>
                  <a:t>1</a:t>
                </a:r>
                <a:r>
                  <a:rPr lang="en-US" dirty="0" smtClean="0"/>
                  <a:t> team </a:t>
                </a:r>
              </a:p>
              <a:p>
                <a:pPr lvl="1"/>
                <a:r>
                  <a:rPr lang="en-US" dirty="0" smtClean="0"/>
                  <a:t>3 Trainees = 7 DKFs </a:t>
                </a:r>
              </a:p>
              <a:p>
                <a:pPr lvl="2"/>
                <a:r>
                  <a:rPr lang="en-US" sz="2000" b="1" dirty="0" smtClean="0"/>
                  <a:t>3</a:t>
                </a:r>
                <a:r>
                  <a:rPr lang="en-US" dirty="0" smtClean="0"/>
                  <a:t> individual + </a:t>
                </a:r>
                <a:r>
                  <a:rPr lang="en-US" sz="2000" b="1" dirty="0" smtClean="0"/>
                  <a:t>3</a:t>
                </a:r>
                <a:r>
                  <a:rPr lang="en-US" dirty="0" smtClean="0"/>
                  <a:t> 2-person + </a:t>
                </a:r>
                <a:r>
                  <a:rPr lang="en-US" sz="2000" b="1" dirty="0" smtClean="0"/>
                  <a:t>1</a:t>
                </a:r>
                <a:r>
                  <a:rPr lang="en-US" dirty="0" smtClean="0"/>
                  <a:t> team</a:t>
                </a:r>
              </a:p>
              <a:p>
                <a:pPr lvl="1"/>
                <a:r>
                  <a:rPr lang="en-US" dirty="0" smtClean="0"/>
                  <a:t>4 Trainees = 15 DKFs </a:t>
                </a:r>
              </a:p>
              <a:p>
                <a:pPr lvl="2"/>
                <a:r>
                  <a:rPr lang="en-US" sz="2000" b="1" dirty="0" smtClean="0"/>
                  <a:t>4</a:t>
                </a:r>
                <a:r>
                  <a:rPr lang="en-US" dirty="0" smtClean="0"/>
                  <a:t> individual + </a:t>
                </a:r>
                <a:r>
                  <a:rPr lang="en-US" sz="2000" b="1" dirty="0" smtClean="0"/>
                  <a:t>6</a:t>
                </a:r>
                <a:r>
                  <a:rPr lang="en-US" dirty="0" smtClean="0"/>
                  <a:t> 2-person + </a:t>
                </a:r>
                <a:r>
                  <a:rPr lang="en-US" sz="2000" b="1" dirty="0" smtClean="0"/>
                  <a:t>4</a:t>
                </a:r>
                <a:r>
                  <a:rPr lang="en-US" dirty="0" smtClean="0"/>
                  <a:t> 3-person + </a:t>
                </a:r>
                <a:r>
                  <a:rPr lang="en-US" sz="2000" b="1" dirty="0" smtClean="0"/>
                  <a:t>1</a:t>
                </a:r>
                <a:r>
                  <a:rPr lang="en-US" dirty="0" smtClean="0"/>
                  <a:t> team </a:t>
                </a:r>
              </a:p>
              <a:p>
                <a:pPr marL="342900" lvl="1" indent="0">
                  <a:buNone/>
                </a:pPr>
                <a:r>
                  <a:rPr lang="en-US" dirty="0" smtClean="0"/>
                  <a:t>…</a:t>
                </a:r>
              </a:p>
              <a:p>
                <a:pPr lvl="1"/>
                <a:r>
                  <a:rPr lang="en-US" dirty="0" smtClean="0"/>
                  <a:t>9 Trainees = 511 DKFs!!!</a:t>
                </a:r>
              </a:p>
              <a:p>
                <a:pPr lvl="2"/>
                <a:r>
                  <a:rPr lang="en-US" sz="2000" b="1" dirty="0" smtClean="0"/>
                  <a:t>9</a:t>
                </a:r>
                <a:r>
                  <a:rPr lang="en-US" dirty="0" smtClean="0"/>
                  <a:t> individual + </a:t>
                </a:r>
                <a:r>
                  <a:rPr lang="en-US" sz="2000" b="1" dirty="0" smtClean="0"/>
                  <a:t>36</a:t>
                </a:r>
                <a:r>
                  <a:rPr lang="en-US" dirty="0" smtClean="0"/>
                  <a:t> 2-person + </a:t>
                </a:r>
                <a:r>
                  <a:rPr lang="en-US" sz="2000" b="1" dirty="0" smtClean="0"/>
                  <a:t>84</a:t>
                </a:r>
                <a:r>
                  <a:rPr lang="en-US" dirty="0" smtClean="0"/>
                  <a:t> 3-person + </a:t>
                </a:r>
                <a:br>
                  <a:rPr lang="en-US" dirty="0" smtClean="0"/>
                </a:br>
                <a:r>
                  <a:rPr lang="en-US" sz="2000" b="1" dirty="0" smtClean="0"/>
                  <a:t>126</a:t>
                </a:r>
                <a:r>
                  <a:rPr lang="en-US" dirty="0" smtClean="0"/>
                  <a:t> 4-person+ </a:t>
                </a:r>
                <a:r>
                  <a:rPr lang="en-US" sz="2000" b="1" dirty="0" smtClean="0"/>
                  <a:t>126</a:t>
                </a:r>
                <a:r>
                  <a:rPr lang="en-US" dirty="0" smtClean="0"/>
                  <a:t> 5-person + </a:t>
                </a:r>
                <a:r>
                  <a:rPr lang="en-US" sz="2000" b="1" dirty="0" smtClean="0"/>
                  <a:t>84</a:t>
                </a:r>
                <a:r>
                  <a:rPr lang="en-US" dirty="0" smtClean="0"/>
                  <a:t> 6-person </a:t>
                </a:r>
                <a:br>
                  <a:rPr lang="en-US" dirty="0" smtClean="0"/>
                </a:br>
                <a:r>
                  <a:rPr lang="en-US" dirty="0" smtClean="0"/>
                  <a:t>+ </a:t>
                </a:r>
                <a:r>
                  <a:rPr lang="en-US" sz="2000" b="1" dirty="0" smtClean="0"/>
                  <a:t>36</a:t>
                </a:r>
                <a:r>
                  <a:rPr lang="en-US" dirty="0" smtClean="0"/>
                  <a:t> 7-person + </a:t>
                </a:r>
                <a:r>
                  <a:rPr lang="en-US" sz="2000" b="1" dirty="0" smtClean="0"/>
                  <a:t>9</a:t>
                </a:r>
                <a:r>
                  <a:rPr lang="en-US" dirty="0" smtClean="0"/>
                  <a:t> 8-person + </a:t>
                </a:r>
                <a:r>
                  <a:rPr lang="en-US" sz="2000" b="1" dirty="0" smtClean="0"/>
                  <a:t>1</a:t>
                </a:r>
                <a:r>
                  <a:rPr lang="en-US" dirty="0" smtClean="0"/>
                  <a:t> team</a:t>
                </a:r>
              </a:p>
              <a:p>
                <a:pPr lvl="1"/>
                <a:r>
                  <a:rPr lang="en-US" dirty="0" smtClean="0"/>
                  <a:t>N Trainees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𝑁</m:t>
                        </m:r>
                      </m:sup>
                    </m:sSup>
                    <m:r>
                      <a:rPr lang="en-US" b="0" i="1" smtClean="0">
                        <a:latin typeface="Cambria Math" panose="02040503050406030204" pitchFamily="18" charset="0"/>
                      </a:rPr>
                      <m:t>−1</m:t>
                    </m:r>
                  </m:oMath>
                </a14:m>
                <a:r>
                  <a:rPr lang="en-US" dirty="0" smtClean="0"/>
                  <a:t> DKFs</a:t>
                </a:r>
              </a:p>
              <a:p>
                <a:pPr lvl="2"/>
                <a14:m>
                  <m:oMath xmlns:m="http://schemas.openxmlformats.org/officeDocument/2006/math">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𝑁</m:t>
                        </m:r>
                      </m:sup>
                      <m:e>
                        <m:d>
                          <m:dPr>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𝑁</m:t>
                                  </m:r>
                                </m:e>
                              </m:mr>
                              <m:mr>
                                <m:e>
                                  <m:r>
                                    <a:rPr lang="en-US" sz="2400" b="0" i="1" smtClean="0">
                                      <a:latin typeface="Cambria Math" panose="02040503050406030204" pitchFamily="18" charset="0"/>
                                    </a:rPr>
                                    <m:t>𝑖</m:t>
                                  </m:r>
                                </m:e>
                              </m:mr>
                            </m:m>
                          </m:e>
                        </m:d>
                      </m:e>
                    </m:nary>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7" t="-145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BC12974-9E60-42C5-9D84-5F35497ACEC4}" type="slidenum">
              <a:rPr lang="en-US" smtClean="0"/>
              <a:pPr/>
              <a:t>4</a:t>
            </a:fld>
            <a:endParaRPr lang="en-US" dirty="0"/>
          </a:p>
        </p:txBody>
      </p:sp>
    </p:spTree>
    <p:extLst>
      <p:ext uri="{BB962C8B-B14F-4D97-AF65-F5344CB8AC3E}">
        <p14:creationId xmlns:p14="http://schemas.microsoft.com/office/powerpoint/2010/main" val="1662601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a Scalable Architecture</a:t>
            </a:r>
            <a:endParaRPr lang="en-US" dirty="0"/>
          </a:p>
        </p:txBody>
      </p:sp>
      <p:sp>
        <p:nvSpPr>
          <p:cNvPr id="3" name="Content Placeholder 2"/>
          <p:cNvSpPr>
            <a:spLocks noGrp="1"/>
          </p:cNvSpPr>
          <p:nvPr>
            <p:ph idx="1"/>
          </p:nvPr>
        </p:nvSpPr>
        <p:spPr/>
        <p:txBody>
          <a:bodyPr>
            <a:normAutofit lnSpcReduction="10000"/>
          </a:bodyPr>
          <a:lstStyle/>
          <a:p>
            <a:r>
              <a:rPr lang="en-US" dirty="0" smtClean="0"/>
              <a:t>Since our objective is to train teamwork skills, our approach focuses primarily at the team-level (to start).</a:t>
            </a:r>
          </a:p>
          <a:p>
            <a:r>
              <a:rPr lang="en-US" dirty="0" smtClean="0"/>
              <a:t>Create a single, master DKF that all trainees use.</a:t>
            </a:r>
          </a:p>
          <a:p>
            <a:r>
              <a:rPr lang="en-US" dirty="0" smtClean="0"/>
              <a:t>Each trainee has an instance of GIFT running with a copy of the master DKF.</a:t>
            </a:r>
          </a:p>
          <a:p>
            <a:r>
              <a:rPr lang="en-US" dirty="0" smtClean="0"/>
              <a:t>The training environment (in this case VBS3) is in charge of managing client interconnections via a </a:t>
            </a:r>
            <a:r>
              <a:rPr lang="en-US" dirty="0" smtClean="0"/>
              <a:t>data bus</a:t>
            </a:r>
            <a:r>
              <a:rPr lang="en-US" dirty="0" smtClean="0"/>
              <a:t>.</a:t>
            </a:r>
          </a:p>
          <a:p>
            <a:r>
              <a:rPr lang="en-US" dirty="0" smtClean="0"/>
              <a:t>Measures and feedback are calculated by monitoring data flow on the bus and are identical across GIFT instances.</a:t>
            </a:r>
          </a:p>
          <a:p>
            <a:r>
              <a:rPr lang="en-US" dirty="0" smtClean="0"/>
              <a:t>Advantages</a:t>
            </a:r>
          </a:p>
          <a:p>
            <a:pPr lvl="1"/>
            <a:r>
              <a:rPr lang="en-US" dirty="0" smtClean="0"/>
              <a:t>Simplifies DKF development and management,</a:t>
            </a:r>
          </a:p>
          <a:p>
            <a:pPr lvl="1"/>
            <a:r>
              <a:rPr lang="en-US" dirty="0" smtClean="0"/>
              <a:t>All team members receive the same feedback at the same time.</a:t>
            </a:r>
          </a:p>
          <a:p>
            <a:r>
              <a:rPr lang="en-US" dirty="0" smtClean="0"/>
              <a:t>Limitations</a:t>
            </a:r>
          </a:p>
          <a:p>
            <a:pPr lvl="1"/>
            <a:r>
              <a:rPr lang="en-US" dirty="0" smtClean="0"/>
              <a:t>Individualized measurement and feedback currently not possible,</a:t>
            </a:r>
          </a:p>
          <a:p>
            <a:pPr lvl="1"/>
            <a:r>
              <a:rPr lang="en-US" dirty="0" smtClean="0"/>
              <a:t>Requires some manual coordination of GIFT lesson progression.</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BBC12974-9E60-42C5-9D84-5F35497ACEC4}" type="slidenum">
              <a:rPr lang="en-US" smtClean="0"/>
              <a:pPr/>
              <a:t>5</a:t>
            </a:fld>
            <a:endParaRPr lang="en-US" dirty="0"/>
          </a:p>
        </p:txBody>
      </p:sp>
    </p:spTree>
    <p:extLst>
      <p:ext uri="{BB962C8B-B14F-4D97-AF65-F5344CB8AC3E}">
        <p14:creationId xmlns:p14="http://schemas.microsoft.com/office/powerpoint/2010/main" val="2282291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Teamwork Architecture</a:t>
            </a:r>
            <a:endParaRPr lang="en-US" dirty="0"/>
          </a:p>
        </p:txBody>
      </p:sp>
      <p:sp>
        <p:nvSpPr>
          <p:cNvPr id="4" name="Slide Number Placeholder 3"/>
          <p:cNvSpPr>
            <a:spLocks noGrp="1"/>
          </p:cNvSpPr>
          <p:nvPr>
            <p:ph type="sldNum" sz="quarter" idx="12"/>
          </p:nvPr>
        </p:nvSpPr>
        <p:spPr/>
        <p:txBody>
          <a:bodyPr/>
          <a:lstStyle/>
          <a:p>
            <a:fld id="{BBC12974-9E60-42C5-9D84-5F35497ACEC4}" type="slidenum">
              <a:rPr lang="en-US" smtClean="0"/>
              <a:pPr/>
              <a:t>6</a:t>
            </a:fld>
            <a:endParaRPr lang="en-US" dirty="0"/>
          </a:p>
        </p:txBody>
      </p:sp>
      <p:sp>
        <p:nvSpPr>
          <p:cNvPr id="5" name="Rounded Rectangle 4"/>
          <p:cNvSpPr/>
          <p:nvPr/>
        </p:nvSpPr>
        <p:spPr bwMode="auto">
          <a:xfrm>
            <a:off x="2096339" y="2931296"/>
            <a:ext cx="549229" cy="554624"/>
          </a:xfrm>
          <a:prstGeom prst="roundRect">
            <a:avLst/>
          </a:prstGeom>
          <a:solidFill>
            <a:schemeClr val="accent5">
              <a:lumMod val="7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grpSp>
        <p:nvGrpSpPr>
          <p:cNvPr id="6" name="Group 5"/>
          <p:cNvGrpSpPr/>
          <p:nvPr/>
        </p:nvGrpSpPr>
        <p:grpSpPr>
          <a:xfrm>
            <a:off x="918341" y="1303121"/>
            <a:ext cx="1764740" cy="2135773"/>
            <a:chOff x="918341" y="1562896"/>
            <a:chExt cx="1764740" cy="2135773"/>
          </a:xfrm>
        </p:grpSpPr>
        <p:grpSp>
          <p:nvGrpSpPr>
            <p:cNvPr id="7" name="Group 6"/>
            <p:cNvGrpSpPr/>
            <p:nvPr/>
          </p:nvGrpSpPr>
          <p:grpSpPr>
            <a:xfrm>
              <a:off x="918341" y="3245952"/>
              <a:ext cx="1677825" cy="452717"/>
              <a:chOff x="745602" y="3249044"/>
              <a:chExt cx="1677825" cy="452717"/>
            </a:xfrm>
          </p:grpSpPr>
          <p:pic>
            <p:nvPicPr>
              <p:cNvPr id="9" name="Picture 2" descr="https://bisimulations.com/sites/all/themes/bisim_strap2/images/virtual_battlespace_logo_5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3802" y="3249044"/>
                <a:ext cx="449625" cy="44962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45602" y="3252137"/>
                <a:ext cx="956714" cy="449624"/>
                <a:chOff x="334952" y="3429000"/>
                <a:chExt cx="1177925" cy="534267"/>
              </a:xfrm>
            </p:grpSpPr>
            <p:sp>
              <p:nvSpPr>
                <p:cNvPr id="11" name="Rounded Rectangle 10"/>
                <p:cNvSpPr/>
                <p:nvPr/>
              </p:nvSpPr>
              <p:spPr bwMode="auto">
                <a:xfrm>
                  <a:off x="334952" y="3429000"/>
                  <a:ext cx="1177925" cy="534267"/>
                </a:xfrm>
                <a:prstGeom prst="roundRect">
                  <a:avLst/>
                </a:prstGeom>
                <a:solidFill>
                  <a:schemeClr val="accent4">
                    <a:lumMod val="60000"/>
                    <a:lumOff val="4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pic>
              <p:nvPicPr>
                <p:cNvPr id="12" name="Picture 6" descr="https://www.gifttutoring.org/images/GIFT.logo.blackText.wider.JustGI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86" y="3465006"/>
                  <a:ext cx="1048445" cy="43685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8"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310" y="1562896"/>
              <a:ext cx="1664771" cy="16647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3130738" y="1303121"/>
            <a:ext cx="1743958" cy="2135773"/>
            <a:chOff x="939123" y="1562896"/>
            <a:chExt cx="1743958" cy="2135773"/>
          </a:xfrm>
        </p:grpSpPr>
        <p:grpSp>
          <p:nvGrpSpPr>
            <p:cNvPr id="14" name="Group 13"/>
            <p:cNvGrpSpPr/>
            <p:nvPr/>
          </p:nvGrpSpPr>
          <p:grpSpPr>
            <a:xfrm>
              <a:off x="939123" y="3245952"/>
              <a:ext cx="1657043" cy="452717"/>
              <a:chOff x="766384" y="3249044"/>
              <a:chExt cx="1657043" cy="452717"/>
            </a:xfrm>
          </p:grpSpPr>
          <p:pic>
            <p:nvPicPr>
              <p:cNvPr id="16" name="Picture 2" descr="https://bisimulations.com/sites/all/themes/bisim_strap2/images/virtual_battlespace_logo_5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3802" y="3249044"/>
                <a:ext cx="449625" cy="44962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766384" y="3252137"/>
                <a:ext cx="956714" cy="449624"/>
                <a:chOff x="360550" y="3429000"/>
                <a:chExt cx="1177925" cy="534267"/>
              </a:xfrm>
            </p:grpSpPr>
            <p:sp>
              <p:nvSpPr>
                <p:cNvPr id="18" name="Rounded Rectangle 17"/>
                <p:cNvSpPr/>
                <p:nvPr/>
              </p:nvSpPr>
              <p:spPr bwMode="auto">
                <a:xfrm>
                  <a:off x="360550" y="3429000"/>
                  <a:ext cx="1177925" cy="534267"/>
                </a:xfrm>
                <a:prstGeom prst="roundRect">
                  <a:avLst/>
                </a:prstGeom>
                <a:solidFill>
                  <a:schemeClr val="accent4">
                    <a:lumMod val="60000"/>
                    <a:lumOff val="4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pic>
              <p:nvPicPr>
                <p:cNvPr id="19" name="Picture 6" descr="https://www.gifttutoring.org/images/GIFT.logo.blackText.wider.JustGI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290" y="3465006"/>
                  <a:ext cx="1048445" cy="43685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5"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310" y="1562896"/>
              <a:ext cx="1664771" cy="16647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6661050" y="1303121"/>
            <a:ext cx="1764740" cy="2135773"/>
            <a:chOff x="918341" y="1562896"/>
            <a:chExt cx="1764740" cy="2135773"/>
          </a:xfrm>
        </p:grpSpPr>
        <p:grpSp>
          <p:nvGrpSpPr>
            <p:cNvPr id="21" name="Group 20"/>
            <p:cNvGrpSpPr/>
            <p:nvPr/>
          </p:nvGrpSpPr>
          <p:grpSpPr>
            <a:xfrm>
              <a:off x="918341" y="3245952"/>
              <a:ext cx="1677825" cy="452717"/>
              <a:chOff x="745602" y="3249044"/>
              <a:chExt cx="1677825" cy="452717"/>
            </a:xfrm>
          </p:grpSpPr>
          <p:pic>
            <p:nvPicPr>
              <p:cNvPr id="23" name="Picture 2" descr="https://bisimulations.com/sites/all/themes/bisim_strap2/images/virtual_battlespace_logo_5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3802" y="3249044"/>
                <a:ext cx="449625" cy="44962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745602" y="3252137"/>
                <a:ext cx="956714" cy="449624"/>
                <a:chOff x="334952" y="3429000"/>
                <a:chExt cx="1177925" cy="534267"/>
              </a:xfrm>
            </p:grpSpPr>
            <p:sp>
              <p:nvSpPr>
                <p:cNvPr id="25" name="Rounded Rectangle 24"/>
                <p:cNvSpPr/>
                <p:nvPr/>
              </p:nvSpPr>
              <p:spPr bwMode="auto">
                <a:xfrm>
                  <a:off x="334952" y="3429000"/>
                  <a:ext cx="1177925" cy="534267"/>
                </a:xfrm>
                <a:prstGeom prst="roundRect">
                  <a:avLst/>
                </a:prstGeom>
                <a:solidFill>
                  <a:schemeClr val="accent4">
                    <a:lumMod val="60000"/>
                    <a:lumOff val="4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pic>
              <p:nvPicPr>
                <p:cNvPr id="26" name="Picture 6" descr="https://www.gifttutoring.org/images/GIFT.logo.blackText.wider.JustGI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692" y="3465006"/>
                  <a:ext cx="1048445" cy="43685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2"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310" y="1562896"/>
              <a:ext cx="1664771" cy="1664771"/>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p:cNvSpPr txBox="1"/>
          <p:nvPr/>
        </p:nvSpPr>
        <p:spPr>
          <a:xfrm>
            <a:off x="5099509" y="2067035"/>
            <a:ext cx="1415772" cy="1569660"/>
          </a:xfrm>
          <a:prstGeom prst="rect">
            <a:avLst/>
          </a:prstGeom>
          <a:noFill/>
        </p:spPr>
        <p:txBody>
          <a:bodyPr wrap="none" rtlCol="0" anchor="ctr">
            <a:spAutoFit/>
          </a:bodyPr>
          <a:lstStyle/>
          <a:p>
            <a:pPr algn="ctr"/>
            <a:r>
              <a:rPr lang="en-US" sz="9600" dirty="0" smtClean="0"/>
              <a:t>…</a:t>
            </a:r>
            <a:endParaRPr lang="en-US" sz="9600" dirty="0"/>
          </a:p>
        </p:txBody>
      </p:sp>
      <p:sp>
        <p:nvSpPr>
          <p:cNvPr id="28" name="TextBox 27"/>
          <p:cNvSpPr txBox="1"/>
          <p:nvPr/>
        </p:nvSpPr>
        <p:spPr>
          <a:xfrm>
            <a:off x="1937340" y="3435802"/>
            <a:ext cx="917239" cy="246221"/>
          </a:xfrm>
          <a:prstGeom prst="rect">
            <a:avLst/>
          </a:prstGeom>
          <a:noFill/>
        </p:spPr>
        <p:txBody>
          <a:bodyPr wrap="none" rtlCol="0">
            <a:spAutoFit/>
          </a:bodyPr>
          <a:lstStyle/>
          <a:p>
            <a:r>
              <a:rPr lang="en-US" sz="1000" dirty="0" smtClean="0">
                <a:solidFill>
                  <a:schemeClr val="accent5">
                    <a:lumMod val="75000"/>
                  </a:schemeClr>
                </a:solidFill>
              </a:rPr>
              <a:t>Mission Host</a:t>
            </a:r>
            <a:endParaRPr lang="en-US" sz="1000" dirty="0">
              <a:solidFill>
                <a:schemeClr val="accent5">
                  <a:lumMod val="75000"/>
                </a:schemeClr>
              </a:solidFill>
            </a:endParaRPr>
          </a:p>
        </p:txBody>
      </p:sp>
      <p:grpSp>
        <p:nvGrpSpPr>
          <p:cNvPr id="29" name="Group 28"/>
          <p:cNvGrpSpPr/>
          <p:nvPr/>
        </p:nvGrpSpPr>
        <p:grpSpPr>
          <a:xfrm>
            <a:off x="1522588" y="4254637"/>
            <a:ext cx="676995" cy="676995"/>
            <a:chOff x="1598842" y="4696875"/>
            <a:chExt cx="676995" cy="676995"/>
          </a:xfrm>
        </p:grpSpPr>
        <p:pic>
          <p:nvPicPr>
            <p:cNvPr id="30" name="Picture 10" descr="Image result for document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8842" y="4696875"/>
              <a:ext cx="676995" cy="676995"/>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bwMode="auto">
            <a:xfrm>
              <a:off x="1598842" y="4945380"/>
              <a:ext cx="676995" cy="281940"/>
            </a:xfrm>
            <a:prstGeom prst="rect">
              <a:avLst/>
            </a:prstGeom>
            <a:solidFill>
              <a:schemeClr val="bg1">
                <a:lumMod val="1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bg1"/>
                  </a:solidFill>
                  <a:effectLst/>
                  <a:latin typeface="Arial Rounded MT Bold" panose="020F0704030504030204" pitchFamily="34" charset="0"/>
                </a:rPr>
                <a:t>DKF</a:t>
              </a:r>
            </a:p>
          </p:txBody>
        </p:sp>
      </p:grpSp>
      <p:pic>
        <p:nvPicPr>
          <p:cNvPr id="32" name="Picture 31"/>
          <p:cNvPicPr>
            <a:picLocks noChangeAspect="1"/>
          </p:cNvPicPr>
          <p:nvPr/>
        </p:nvPicPr>
        <p:blipFill>
          <a:blip r:embed="rId6"/>
          <a:stretch>
            <a:fillRect/>
          </a:stretch>
        </p:blipFill>
        <p:spPr>
          <a:xfrm>
            <a:off x="4190735" y="5348619"/>
            <a:ext cx="1263793" cy="1113341"/>
          </a:xfrm>
          <a:prstGeom prst="rect">
            <a:avLst/>
          </a:prstGeom>
        </p:spPr>
      </p:pic>
      <p:grpSp>
        <p:nvGrpSpPr>
          <p:cNvPr id="33" name="Group 32"/>
          <p:cNvGrpSpPr/>
          <p:nvPr/>
        </p:nvGrpSpPr>
        <p:grpSpPr>
          <a:xfrm>
            <a:off x="3714203" y="4253453"/>
            <a:ext cx="676995" cy="676995"/>
            <a:chOff x="1598842" y="4696875"/>
            <a:chExt cx="676995" cy="676995"/>
          </a:xfrm>
        </p:grpSpPr>
        <p:pic>
          <p:nvPicPr>
            <p:cNvPr id="34" name="Picture 10" descr="Image result for document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8842" y="4696875"/>
              <a:ext cx="676995" cy="676995"/>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bwMode="auto">
            <a:xfrm>
              <a:off x="1598842" y="4945380"/>
              <a:ext cx="676995" cy="281940"/>
            </a:xfrm>
            <a:prstGeom prst="rect">
              <a:avLst/>
            </a:prstGeom>
            <a:solidFill>
              <a:schemeClr val="bg1">
                <a:lumMod val="1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bg1"/>
                  </a:solidFill>
                  <a:effectLst/>
                  <a:latin typeface="Arial Rounded MT Bold" panose="020F0704030504030204" pitchFamily="34" charset="0"/>
                </a:rPr>
                <a:t>DKF</a:t>
              </a:r>
            </a:p>
          </p:txBody>
        </p:sp>
      </p:grpSp>
      <p:grpSp>
        <p:nvGrpSpPr>
          <p:cNvPr id="36" name="Group 35"/>
          <p:cNvGrpSpPr/>
          <p:nvPr/>
        </p:nvGrpSpPr>
        <p:grpSpPr>
          <a:xfrm>
            <a:off x="7265297" y="4247602"/>
            <a:ext cx="676995" cy="676995"/>
            <a:chOff x="1598842" y="4696875"/>
            <a:chExt cx="676995" cy="676995"/>
          </a:xfrm>
        </p:grpSpPr>
        <p:pic>
          <p:nvPicPr>
            <p:cNvPr id="37" name="Picture 10" descr="Image result for document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8842" y="4696875"/>
              <a:ext cx="676995" cy="67699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bwMode="auto">
            <a:xfrm>
              <a:off x="1598842" y="4945380"/>
              <a:ext cx="676995" cy="281940"/>
            </a:xfrm>
            <a:prstGeom prst="rect">
              <a:avLst/>
            </a:prstGeom>
            <a:solidFill>
              <a:schemeClr val="bg1">
                <a:lumMod val="1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bg1"/>
                  </a:solidFill>
                  <a:effectLst/>
                  <a:latin typeface="Arial Rounded MT Bold" panose="020F0704030504030204" pitchFamily="34" charset="0"/>
                </a:rPr>
                <a:t>DKF</a:t>
              </a:r>
            </a:p>
          </p:txBody>
        </p:sp>
      </p:grpSp>
      <p:cxnSp>
        <p:nvCxnSpPr>
          <p:cNvPr id="39" name="Straight Arrow Connector 38"/>
          <p:cNvCxnSpPr>
            <a:stCxn id="32" idx="1"/>
            <a:endCxn id="30" idx="2"/>
          </p:cNvCxnSpPr>
          <p:nvPr/>
        </p:nvCxnSpPr>
        <p:spPr bwMode="auto">
          <a:xfrm flipH="1" flipV="1">
            <a:off x="1861086" y="4931632"/>
            <a:ext cx="2329649" cy="973658"/>
          </a:xfrm>
          <a:prstGeom prst="straightConnector1">
            <a:avLst/>
          </a:prstGeom>
          <a:noFill/>
          <a:ln w="3175" cap="flat" cmpd="sng" algn="ctr">
            <a:solidFill>
              <a:schemeClr val="tx1"/>
            </a:solidFill>
            <a:prstDash val="solid"/>
            <a:round/>
            <a:headEnd type="none" w="med" len="med"/>
            <a:tailEnd type="triangle"/>
          </a:ln>
          <a:effectLst/>
        </p:spPr>
      </p:cxnSp>
      <p:cxnSp>
        <p:nvCxnSpPr>
          <p:cNvPr id="40" name="Straight Arrow Connector 39"/>
          <p:cNvCxnSpPr>
            <a:endCxn id="34" idx="2"/>
          </p:cNvCxnSpPr>
          <p:nvPr/>
        </p:nvCxnSpPr>
        <p:spPr bwMode="auto">
          <a:xfrm flipH="1" flipV="1">
            <a:off x="4052701" y="4930448"/>
            <a:ext cx="407179" cy="657164"/>
          </a:xfrm>
          <a:prstGeom prst="straightConnector1">
            <a:avLst/>
          </a:prstGeom>
          <a:noFill/>
          <a:ln w="3175" cap="flat" cmpd="sng" algn="ctr">
            <a:solidFill>
              <a:schemeClr val="tx1"/>
            </a:solidFill>
            <a:prstDash val="solid"/>
            <a:round/>
            <a:headEnd type="none" w="med" len="med"/>
            <a:tailEnd type="triangle"/>
          </a:ln>
          <a:effectLst/>
        </p:spPr>
      </p:cxnSp>
      <p:cxnSp>
        <p:nvCxnSpPr>
          <p:cNvPr id="41" name="Straight Arrow Connector 40"/>
          <p:cNvCxnSpPr>
            <a:stCxn id="32" idx="3"/>
            <a:endCxn id="37" idx="2"/>
          </p:cNvCxnSpPr>
          <p:nvPr/>
        </p:nvCxnSpPr>
        <p:spPr bwMode="auto">
          <a:xfrm flipV="1">
            <a:off x="5454528" y="4924597"/>
            <a:ext cx="2149267" cy="980693"/>
          </a:xfrm>
          <a:prstGeom prst="straightConnector1">
            <a:avLst/>
          </a:prstGeom>
          <a:noFill/>
          <a:ln w="3175" cap="flat" cmpd="sng" algn="ctr">
            <a:solidFill>
              <a:schemeClr val="tx1"/>
            </a:solidFill>
            <a:prstDash val="solid"/>
            <a:round/>
            <a:headEnd type="none" w="med" len="med"/>
            <a:tailEnd type="triangle"/>
          </a:ln>
          <a:effectLst/>
        </p:spPr>
      </p:cxnSp>
      <p:sp>
        <p:nvSpPr>
          <p:cNvPr id="42" name="TextBox 41"/>
          <p:cNvSpPr txBox="1"/>
          <p:nvPr/>
        </p:nvSpPr>
        <p:spPr>
          <a:xfrm>
            <a:off x="4198775" y="6369014"/>
            <a:ext cx="1826141" cy="461665"/>
          </a:xfrm>
          <a:prstGeom prst="rect">
            <a:avLst/>
          </a:prstGeom>
          <a:noFill/>
        </p:spPr>
        <p:txBody>
          <a:bodyPr wrap="none" rtlCol="0">
            <a:spAutoFit/>
          </a:bodyPr>
          <a:lstStyle/>
          <a:p>
            <a:r>
              <a:rPr lang="en-US" dirty="0" smtClean="0"/>
              <a:t>Master DKF</a:t>
            </a:r>
            <a:endParaRPr lang="en-US" dirty="0"/>
          </a:p>
        </p:txBody>
      </p:sp>
      <p:sp>
        <p:nvSpPr>
          <p:cNvPr id="43" name="TextBox 42"/>
          <p:cNvSpPr txBox="1"/>
          <p:nvPr/>
        </p:nvSpPr>
        <p:spPr>
          <a:xfrm rot="1371036">
            <a:off x="2754842" y="5161436"/>
            <a:ext cx="542136" cy="276999"/>
          </a:xfrm>
          <a:prstGeom prst="rect">
            <a:avLst/>
          </a:prstGeom>
          <a:noFill/>
        </p:spPr>
        <p:txBody>
          <a:bodyPr wrap="none" rtlCol="0">
            <a:spAutoFit/>
          </a:bodyPr>
          <a:lstStyle/>
          <a:p>
            <a:r>
              <a:rPr lang="en-US" sz="1200" dirty="0" smtClean="0"/>
              <a:t>Copy</a:t>
            </a:r>
            <a:endParaRPr lang="en-US" sz="1200" dirty="0"/>
          </a:p>
        </p:txBody>
      </p:sp>
      <p:sp>
        <p:nvSpPr>
          <p:cNvPr id="44" name="TextBox 43"/>
          <p:cNvSpPr txBox="1"/>
          <p:nvPr/>
        </p:nvSpPr>
        <p:spPr>
          <a:xfrm rot="20096574">
            <a:off x="5967036" y="5271986"/>
            <a:ext cx="542136" cy="276999"/>
          </a:xfrm>
          <a:prstGeom prst="rect">
            <a:avLst/>
          </a:prstGeom>
          <a:noFill/>
        </p:spPr>
        <p:txBody>
          <a:bodyPr wrap="none" rtlCol="0">
            <a:spAutoFit/>
          </a:bodyPr>
          <a:lstStyle/>
          <a:p>
            <a:r>
              <a:rPr lang="en-US" sz="1200" dirty="0" smtClean="0"/>
              <a:t>Copy</a:t>
            </a:r>
            <a:endParaRPr lang="en-US" sz="1200" dirty="0"/>
          </a:p>
        </p:txBody>
      </p:sp>
      <p:sp>
        <p:nvSpPr>
          <p:cNvPr id="45" name="TextBox 44"/>
          <p:cNvSpPr txBox="1"/>
          <p:nvPr/>
        </p:nvSpPr>
        <p:spPr>
          <a:xfrm rot="3433108">
            <a:off x="4050214" y="5001034"/>
            <a:ext cx="542136" cy="276999"/>
          </a:xfrm>
          <a:prstGeom prst="rect">
            <a:avLst/>
          </a:prstGeom>
          <a:noFill/>
        </p:spPr>
        <p:txBody>
          <a:bodyPr wrap="none" rtlCol="0">
            <a:spAutoFit/>
          </a:bodyPr>
          <a:lstStyle/>
          <a:p>
            <a:r>
              <a:rPr lang="en-US" sz="1200" dirty="0" smtClean="0"/>
              <a:t>Copy</a:t>
            </a:r>
            <a:endParaRPr lang="en-US" sz="1200" dirty="0"/>
          </a:p>
        </p:txBody>
      </p:sp>
      <p:cxnSp>
        <p:nvCxnSpPr>
          <p:cNvPr id="46" name="Straight Arrow Connector 45"/>
          <p:cNvCxnSpPr/>
          <p:nvPr/>
        </p:nvCxnSpPr>
        <p:spPr bwMode="auto">
          <a:xfrm flipV="1">
            <a:off x="1712979" y="3479175"/>
            <a:ext cx="0" cy="768427"/>
          </a:xfrm>
          <a:prstGeom prst="straightConnector1">
            <a:avLst/>
          </a:prstGeom>
          <a:noFill/>
          <a:ln w="3175" cap="flat" cmpd="sng" algn="ctr">
            <a:solidFill>
              <a:schemeClr val="tx1"/>
            </a:solidFill>
            <a:prstDash val="solid"/>
            <a:round/>
            <a:headEnd type="none" w="med" len="med"/>
            <a:tailEnd type="triangle"/>
          </a:ln>
          <a:effectLst/>
        </p:spPr>
      </p:cxnSp>
      <p:cxnSp>
        <p:nvCxnSpPr>
          <p:cNvPr id="47" name="Straight Arrow Connector 46"/>
          <p:cNvCxnSpPr/>
          <p:nvPr/>
        </p:nvCxnSpPr>
        <p:spPr bwMode="auto">
          <a:xfrm flipV="1">
            <a:off x="3925468" y="3486210"/>
            <a:ext cx="0" cy="741006"/>
          </a:xfrm>
          <a:prstGeom prst="straightConnector1">
            <a:avLst/>
          </a:prstGeom>
          <a:noFill/>
          <a:ln w="3175" cap="flat" cmpd="sng" algn="ctr">
            <a:solidFill>
              <a:schemeClr val="tx1"/>
            </a:solidFill>
            <a:prstDash val="solid"/>
            <a:round/>
            <a:headEnd type="none" w="med" len="med"/>
            <a:tailEnd type="triangle"/>
          </a:ln>
          <a:effectLst/>
        </p:spPr>
      </p:cxnSp>
      <p:cxnSp>
        <p:nvCxnSpPr>
          <p:cNvPr id="48" name="Straight Arrow Connector 47"/>
          <p:cNvCxnSpPr/>
          <p:nvPr/>
        </p:nvCxnSpPr>
        <p:spPr bwMode="auto">
          <a:xfrm flipV="1">
            <a:off x="7445298" y="3486210"/>
            <a:ext cx="0" cy="768427"/>
          </a:xfrm>
          <a:prstGeom prst="straightConnector1">
            <a:avLst/>
          </a:prstGeom>
          <a:noFill/>
          <a:ln w="3175" cap="flat" cmpd="sng" algn="ctr">
            <a:solidFill>
              <a:schemeClr val="tx1"/>
            </a:solidFill>
            <a:prstDash val="solid"/>
            <a:round/>
            <a:headEnd type="none" w="med" len="med"/>
            <a:tailEnd type="triangle"/>
          </a:ln>
          <a:effectLst/>
        </p:spPr>
      </p:cxnSp>
      <p:cxnSp>
        <p:nvCxnSpPr>
          <p:cNvPr id="49" name="Straight Connector 48"/>
          <p:cNvCxnSpPr>
            <a:stCxn id="28" idx="2"/>
          </p:cNvCxnSpPr>
          <p:nvPr/>
        </p:nvCxnSpPr>
        <p:spPr bwMode="auto">
          <a:xfrm>
            <a:off x="2395960" y="3682023"/>
            <a:ext cx="0" cy="287304"/>
          </a:xfrm>
          <a:prstGeom prst="line">
            <a:avLst/>
          </a:prstGeom>
          <a:noFill/>
          <a:ln w="3175" cap="flat" cmpd="sng" algn="ctr">
            <a:solidFill>
              <a:schemeClr val="tx1"/>
            </a:solidFill>
            <a:prstDash val="dash"/>
            <a:round/>
            <a:headEnd type="none" w="med" len="med"/>
            <a:tailEnd type="none" w="med" len="med"/>
          </a:ln>
          <a:effectLst/>
        </p:spPr>
      </p:cxnSp>
      <p:cxnSp>
        <p:nvCxnSpPr>
          <p:cNvPr id="50" name="Straight Connector 49"/>
          <p:cNvCxnSpPr>
            <a:stCxn id="16" idx="2"/>
          </p:cNvCxnSpPr>
          <p:nvPr/>
        </p:nvCxnSpPr>
        <p:spPr bwMode="auto">
          <a:xfrm>
            <a:off x="4562969" y="3435802"/>
            <a:ext cx="0" cy="542630"/>
          </a:xfrm>
          <a:prstGeom prst="line">
            <a:avLst/>
          </a:prstGeom>
          <a:noFill/>
          <a:ln w="3175" cap="flat" cmpd="sng" algn="ctr">
            <a:solidFill>
              <a:schemeClr val="tx1"/>
            </a:solidFill>
            <a:prstDash val="dash"/>
            <a:round/>
            <a:headEnd type="none" w="med" len="med"/>
            <a:tailEnd type="none" w="med" len="med"/>
          </a:ln>
          <a:effectLst/>
        </p:spPr>
      </p:cxnSp>
      <p:cxnSp>
        <p:nvCxnSpPr>
          <p:cNvPr id="51" name="Straight Connector 50"/>
          <p:cNvCxnSpPr>
            <a:stCxn id="23" idx="2"/>
          </p:cNvCxnSpPr>
          <p:nvPr/>
        </p:nvCxnSpPr>
        <p:spPr bwMode="auto">
          <a:xfrm>
            <a:off x="8114063" y="3435802"/>
            <a:ext cx="2454" cy="558480"/>
          </a:xfrm>
          <a:prstGeom prst="line">
            <a:avLst/>
          </a:prstGeom>
          <a:noFill/>
          <a:ln w="3175" cap="flat" cmpd="sng" algn="ctr">
            <a:solidFill>
              <a:schemeClr val="tx1"/>
            </a:solidFill>
            <a:prstDash val="dash"/>
            <a:round/>
            <a:headEnd type="none" w="med" len="med"/>
            <a:tailEnd type="none" w="med" len="med"/>
          </a:ln>
          <a:effectLst/>
        </p:spPr>
      </p:cxnSp>
      <p:cxnSp>
        <p:nvCxnSpPr>
          <p:cNvPr id="52" name="Straight Connector 51"/>
          <p:cNvCxnSpPr/>
          <p:nvPr/>
        </p:nvCxnSpPr>
        <p:spPr bwMode="auto">
          <a:xfrm flipH="1" flipV="1">
            <a:off x="2395961" y="3967072"/>
            <a:ext cx="5720554" cy="27210"/>
          </a:xfrm>
          <a:prstGeom prst="line">
            <a:avLst/>
          </a:prstGeom>
          <a:noFill/>
          <a:ln w="3175" cap="flat" cmpd="sng" algn="ctr">
            <a:solidFill>
              <a:schemeClr val="tx1"/>
            </a:solidFill>
            <a:prstDash val="dash"/>
            <a:round/>
            <a:headEnd type="none" w="med" len="med"/>
            <a:tailEnd type="none" w="med" len="med"/>
          </a:ln>
          <a:effectLst/>
        </p:spPr>
      </p:cxnSp>
      <p:cxnSp>
        <p:nvCxnSpPr>
          <p:cNvPr id="53" name="Straight Arrow Connector 52"/>
          <p:cNvCxnSpPr>
            <a:stCxn id="5" idx="1"/>
            <a:endCxn id="11" idx="3"/>
          </p:cNvCxnSpPr>
          <p:nvPr/>
        </p:nvCxnSpPr>
        <p:spPr bwMode="auto">
          <a:xfrm flipH="1">
            <a:off x="1875055" y="3208608"/>
            <a:ext cx="221284" cy="5474"/>
          </a:xfrm>
          <a:prstGeom prst="straightConnector1">
            <a:avLst/>
          </a:prstGeom>
          <a:noFill/>
          <a:ln w="3175" cap="flat" cmpd="sng" algn="ctr">
            <a:solidFill>
              <a:schemeClr val="tx1"/>
            </a:solidFill>
            <a:prstDash val="solid"/>
            <a:round/>
            <a:headEnd type="none" w="med" len="med"/>
            <a:tailEnd type="triangle"/>
          </a:ln>
          <a:effectLst/>
        </p:spPr>
      </p:cxnSp>
      <p:cxnSp>
        <p:nvCxnSpPr>
          <p:cNvPr id="54" name="Straight Arrow Connector 53"/>
          <p:cNvCxnSpPr>
            <a:stCxn id="16" idx="1"/>
            <a:endCxn id="18" idx="3"/>
          </p:cNvCxnSpPr>
          <p:nvPr/>
        </p:nvCxnSpPr>
        <p:spPr bwMode="auto">
          <a:xfrm flipH="1">
            <a:off x="4087452" y="3210990"/>
            <a:ext cx="250704" cy="3092"/>
          </a:xfrm>
          <a:prstGeom prst="straightConnector1">
            <a:avLst/>
          </a:prstGeom>
          <a:noFill/>
          <a:ln w="3175" cap="flat" cmpd="sng" algn="ctr">
            <a:solidFill>
              <a:schemeClr val="tx1"/>
            </a:solidFill>
            <a:prstDash val="solid"/>
            <a:round/>
            <a:headEnd type="none" w="med" len="med"/>
            <a:tailEnd type="triangle"/>
          </a:ln>
          <a:effectLst/>
        </p:spPr>
      </p:cxnSp>
      <p:cxnSp>
        <p:nvCxnSpPr>
          <p:cNvPr id="55" name="Straight Arrow Connector 54"/>
          <p:cNvCxnSpPr>
            <a:stCxn id="23" idx="1"/>
            <a:endCxn id="25" idx="3"/>
          </p:cNvCxnSpPr>
          <p:nvPr/>
        </p:nvCxnSpPr>
        <p:spPr bwMode="auto">
          <a:xfrm flipH="1">
            <a:off x="7617764" y="3210990"/>
            <a:ext cx="271486" cy="3092"/>
          </a:xfrm>
          <a:prstGeom prst="straightConnector1">
            <a:avLst/>
          </a:prstGeom>
          <a:noFill/>
          <a:ln w="3175" cap="flat" cmpd="sng" algn="ctr">
            <a:solidFill>
              <a:schemeClr val="tx1"/>
            </a:solidFill>
            <a:prstDash val="solid"/>
            <a:round/>
            <a:headEnd type="none" w="med" len="med"/>
            <a:tailEnd type="triangle"/>
          </a:ln>
          <a:effectLst/>
        </p:spPr>
      </p:cxnSp>
      <p:sp>
        <p:nvSpPr>
          <p:cNvPr id="56" name="Rounded Rectangle 55"/>
          <p:cNvSpPr/>
          <p:nvPr/>
        </p:nvSpPr>
        <p:spPr bwMode="auto">
          <a:xfrm>
            <a:off x="789709" y="1221106"/>
            <a:ext cx="2090326" cy="2542486"/>
          </a:xfrm>
          <a:prstGeom prst="roundRect">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57" name="Rounded Rectangle 56"/>
          <p:cNvSpPr/>
          <p:nvPr/>
        </p:nvSpPr>
        <p:spPr bwMode="auto">
          <a:xfrm>
            <a:off x="2979772" y="1218125"/>
            <a:ext cx="2119737" cy="2542486"/>
          </a:xfrm>
          <a:prstGeom prst="roundRect">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58" name="Rounded Rectangle 57"/>
          <p:cNvSpPr/>
          <p:nvPr/>
        </p:nvSpPr>
        <p:spPr bwMode="auto">
          <a:xfrm>
            <a:off x="6472984" y="1218125"/>
            <a:ext cx="2047561" cy="2542486"/>
          </a:xfrm>
          <a:prstGeom prst="roundRect">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59" name="TextBox 58"/>
          <p:cNvSpPr txBox="1"/>
          <p:nvPr/>
        </p:nvSpPr>
        <p:spPr>
          <a:xfrm>
            <a:off x="4942163" y="3939074"/>
            <a:ext cx="1337226" cy="369332"/>
          </a:xfrm>
          <a:prstGeom prst="rect">
            <a:avLst/>
          </a:prstGeom>
          <a:noFill/>
        </p:spPr>
        <p:txBody>
          <a:bodyPr wrap="none" rtlCol="0">
            <a:spAutoFit/>
          </a:bodyPr>
          <a:lstStyle/>
          <a:p>
            <a:r>
              <a:rPr lang="en-US" dirty="0" smtClean="0"/>
              <a:t>VBS DIS BUS</a:t>
            </a:r>
            <a:endParaRPr lang="en-US" dirty="0"/>
          </a:p>
        </p:txBody>
      </p:sp>
      <p:cxnSp>
        <p:nvCxnSpPr>
          <p:cNvPr id="60" name="Straight Arrow Connector 59"/>
          <p:cNvCxnSpPr/>
          <p:nvPr/>
        </p:nvCxnSpPr>
        <p:spPr bwMode="auto">
          <a:xfrm flipH="1" flipV="1">
            <a:off x="1811920" y="3488733"/>
            <a:ext cx="584039" cy="381691"/>
          </a:xfrm>
          <a:prstGeom prst="straightConnector1">
            <a:avLst/>
          </a:prstGeom>
          <a:noFill/>
          <a:ln w="3175" cap="flat" cmpd="sng" algn="ctr">
            <a:solidFill>
              <a:schemeClr val="tx1"/>
            </a:solidFill>
            <a:prstDash val="dash"/>
            <a:round/>
            <a:headEnd type="none" w="med" len="med"/>
            <a:tailEnd type="triangle"/>
          </a:ln>
          <a:effectLst/>
        </p:spPr>
      </p:cxnSp>
      <p:cxnSp>
        <p:nvCxnSpPr>
          <p:cNvPr id="63" name="Straight Arrow Connector 62"/>
          <p:cNvCxnSpPr>
            <a:endCxn id="18" idx="2"/>
          </p:cNvCxnSpPr>
          <p:nvPr/>
        </p:nvCxnSpPr>
        <p:spPr bwMode="auto">
          <a:xfrm flipV="1">
            <a:off x="3606282" y="3438894"/>
            <a:ext cx="2813" cy="539538"/>
          </a:xfrm>
          <a:prstGeom prst="straightConnector1">
            <a:avLst/>
          </a:prstGeom>
          <a:noFill/>
          <a:ln w="3175" cap="flat" cmpd="sng" algn="ctr">
            <a:solidFill>
              <a:schemeClr val="tx1"/>
            </a:solidFill>
            <a:prstDash val="dash"/>
            <a:round/>
            <a:headEnd type="none" w="med" len="med"/>
            <a:tailEnd type="triangle"/>
          </a:ln>
          <a:effectLst/>
        </p:spPr>
      </p:cxnSp>
      <p:cxnSp>
        <p:nvCxnSpPr>
          <p:cNvPr id="67" name="Straight Arrow Connector 66"/>
          <p:cNvCxnSpPr/>
          <p:nvPr/>
        </p:nvCxnSpPr>
        <p:spPr bwMode="auto">
          <a:xfrm flipV="1">
            <a:off x="6963560" y="3422963"/>
            <a:ext cx="2813" cy="539538"/>
          </a:xfrm>
          <a:prstGeom prst="straightConnector1">
            <a:avLst/>
          </a:prstGeom>
          <a:noFill/>
          <a:ln w="3175" cap="flat" cmpd="sng" algn="ctr">
            <a:solidFill>
              <a:schemeClr val="tx1"/>
            </a:solidFill>
            <a:prstDash val="dash"/>
            <a:round/>
            <a:headEnd type="none" w="med" len="med"/>
            <a:tailEnd type="triangle"/>
          </a:ln>
          <a:effectLst/>
        </p:spPr>
      </p:cxnSp>
    </p:spTree>
    <p:extLst>
      <p:ext uri="{BB962C8B-B14F-4D97-AF65-F5344CB8AC3E}">
        <p14:creationId xmlns:p14="http://schemas.microsoft.com/office/powerpoint/2010/main" val="1792969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Teamwork Training Scenario</a:t>
            </a:r>
            <a:endParaRPr lang="en-US" dirty="0"/>
          </a:p>
        </p:txBody>
      </p:sp>
      <p:sp>
        <p:nvSpPr>
          <p:cNvPr id="3" name="Content Placeholder 2"/>
          <p:cNvSpPr>
            <a:spLocks noGrp="1"/>
          </p:cNvSpPr>
          <p:nvPr>
            <p:ph idx="1"/>
          </p:nvPr>
        </p:nvSpPr>
        <p:spPr/>
        <p:txBody>
          <a:bodyPr/>
          <a:lstStyle/>
          <a:p>
            <a:r>
              <a:rPr lang="en-US" dirty="0" smtClean="0"/>
              <a:t>The scenario is adapted from an Army Basic Leader Course (BLC) Combat Search and Rescue (CSAR) training module.</a:t>
            </a:r>
          </a:p>
          <a:p>
            <a:r>
              <a:rPr lang="en-US" dirty="0" smtClean="0"/>
              <a:t>The team consists of 9 individuals: 1 squad leader and 2 four-person fire teams.</a:t>
            </a:r>
          </a:p>
          <a:p>
            <a:r>
              <a:rPr lang="en-US" dirty="0" smtClean="0"/>
              <a:t>The narrative of the scenario involves search and rescue of an F-16 pilot who has ejected and landed in hostile territory.</a:t>
            </a:r>
          </a:p>
          <a:p>
            <a:r>
              <a:rPr lang="en-US" dirty="0" smtClean="0"/>
              <a:t>Primary Objective: Locate and extract the pilot</a:t>
            </a:r>
          </a:p>
          <a:p>
            <a:r>
              <a:rPr lang="en-US" dirty="0" smtClean="0"/>
              <a:t>Secondary Objective: Reach the nearby village</a:t>
            </a:r>
          </a:p>
          <a:p>
            <a:r>
              <a:rPr lang="en-US" dirty="0" smtClean="0"/>
              <a:t>The scenario is broken into 5 (somewhat) independent vignettes</a:t>
            </a:r>
          </a:p>
          <a:p>
            <a:pPr marL="685800" lvl="1" indent="-342900">
              <a:buFont typeface="+mj-lt"/>
              <a:buAutoNum type="arabicPeriod"/>
            </a:pPr>
            <a:r>
              <a:rPr lang="en-US" dirty="0" smtClean="0"/>
              <a:t>Encountering an IED</a:t>
            </a:r>
          </a:p>
          <a:p>
            <a:pPr marL="685800" lvl="1" indent="-342900">
              <a:buFont typeface="+mj-lt"/>
              <a:buAutoNum type="arabicPeriod"/>
            </a:pPr>
            <a:r>
              <a:rPr lang="en-US" dirty="0" smtClean="0"/>
              <a:t>Finding and Rescuing the Pilot</a:t>
            </a:r>
          </a:p>
          <a:p>
            <a:pPr marL="685800" lvl="1" indent="-342900">
              <a:buFont typeface="+mj-lt"/>
              <a:buAutoNum type="arabicPeriod"/>
            </a:pPr>
            <a:r>
              <a:rPr lang="en-US" dirty="0" smtClean="0"/>
              <a:t>Reacting to Harassing Fire from Hostile Militia</a:t>
            </a:r>
          </a:p>
          <a:p>
            <a:pPr marL="685800" lvl="1" indent="-342900">
              <a:buFont typeface="+mj-lt"/>
              <a:buAutoNum type="arabicPeriod"/>
            </a:pPr>
            <a:r>
              <a:rPr lang="en-US" dirty="0" smtClean="0"/>
              <a:t>Encountering an IED </a:t>
            </a:r>
          </a:p>
          <a:p>
            <a:pPr marL="685800" lvl="1" indent="-342900">
              <a:buFont typeface="+mj-lt"/>
              <a:buAutoNum type="arabicPeriod"/>
            </a:pPr>
            <a:r>
              <a:rPr lang="en-US" dirty="0" smtClean="0"/>
              <a:t>Reacting to an Unknown Individual</a:t>
            </a:r>
            <a:br>
              <a:rPr lang="en-US" dirty="0" smtClean="0"/>
            </a:br>
            <a:endParaRPr lang="en-US" dirty="0"/>
          </a:p>
        </p:txBody>
      </p:sp>
      <p:sp>
        <p:nvSpPr>
          <p:cNvPr id="4" name="Slide Number Placeholder 3"/>
          <p:cNvSpPr>
            <a:spLocks noGrp="1"/>
          </p:cNvSpPr>
          <p:nvPr>
            <p:ph type="sldNum" sz="quarter" idx="12"/>
          </p:nvPr>
        </p:nvSpPr>
        <p:spPr/>
        <p:txBody>
          <a:bodyPr/>
          <a:lstStyle/>
          <a:p>
            <a:fld id="{BBC12974-9E60-42C5-9D84-5F35497ACEC4}" type="slidenum">
              <a:rPr lang="en-US" smtClean="0"/>
              <a:pPr/>
              <a:t>7</a:t>
            </a:fld>
            <a:endParaRPr lang="en-US" dirty="0"/>
          </a:p>
        </p:txBody>
      </p:sp>
    </p:spTree>
    <p:extLst>
      <p:ext uri="{BB962C8B-B14F-4D97-AF65-F5344CB8AC3E}">
        <p14:creationId xmlns:p14="http://schemas.microsoft.com/office/powerpoint/2010/main" val="27641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Map</a:t>
            </a:r>
            <a:endParaRPr lang="en-US" dirty="0"/>
          </a:p>
        </p:txBody>
      </p:sp>
      <p:sp>
        <p:nvSpPr>
          <p:cNvPr id="4" name="Slide Number Placeholder 3"/>
          <p:cNvSpPr>
            <a:spLocks noGrp="1"/>
          </p:cNvSpPr>
          <p:nvPr>
            <p:ph type="sldNum" sz="quarter" idx="12"/>
          </p:nvPr>
        </p:nvSpPr>
        <p:spPr/>
        <p:txBody>
          <a:bodyPr/>
          <a:lstStyle/>
          <a:p>
            <a:fld id="{BBC12974-9E60-42C5-9D84-5F35497ACEC4}" type="slidenum">
              <a:rPr lang="en-US" smtClean="0"/>
              <a:pPr/>
              <a:t>8</a:t>
            </a:fld>
            <a:endParaRPr lang="en-US" dirty="0"/>
          </a:p>
        </p:txBody>
      </p:sp>
      <p:pic>
        <p:nvPicPr>
          <p:cNvPr id="5" name="Picture 4"/>
          <p:cNvPicPr>
            <a:picLocks noChangeAspect="1"/>
          </p:cNvPicPr>
          <p:nvPr/>
        </p:nvPicPr>
        <p:blipFill rotWithShape="1">
          <a:blip r:embed="rId2"/>
          <a:srcRect l="19127" b="-2444"/>
          <a:stretch/>
        </p:blipFill>
        <p:spPr>
          <a:xfrm>
            <a:off x="1512344" y="1109418"/>
            <a:ext cx="6744073" cy="5475849"/>
          </a:xfrm>
          <a:prstGeom prst="rect">
            <a:avLst/>
          </a:prstGeom>
        </p:spPr>
      </p:pic>
      <p:sp>
        <p:nvSpPr>
          <p:cNvPr id="6" name="Rectangle 5"/>
          <p:cNvSpPr/>
          <p:nvPr/>
        </p:nvSpPr>
        <p:spPr bwMode="auto">
          <a:xfrm>
            <a:off x="6038724" y="2532721"/>
            <a:ext cx="658026" cy="418744"/>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Start</a:t>
            </a:r>
          </a:p>
        </p:txBody>
      </p:sp>
      <p:sp>
        <p:nvSpPr>
          <p:cNvPr id="7" name="Freeform 6"/>
          <p:cNvSpPr/>
          <p:nvPr/>
        </p:nvSpPr>
        <p:spPr bwMode="auto">
          <a:xfrm>
            <a:off x="3338253" y="1652504"/>
            <a:ext cx="2922661" cy="880217"/>
          </a:xfrm>
          <a:custGeom>
            <a:avLst/>
            <a:gdLst>
              <a:gd name="connsiteX0" fmla="*/ 2922661 w 2922661"/>
              <a:gd name="connsiteY0" fmla="*/ 880217 h 880217"/>
              <a:gd name="connsiteX1" fmla="*/ 2905570 w 2922661"/>
              <a:gd name="connsiteY1" fmla="*/ 828942 h 880217"/>
              <a:gd name="connsiteX2" fmla="*/ 2871387 w 2922661"/>
              <a:gd name="connsiteY2" fmla="*/ 777668 h 880217"/>
              <a:gd name="connsiteX3" fmla="*/ 2845749 w 2922661"/>
              <a:gd name="connsiteY3" fmla="*/ 640935 h 880217"/>
              <a:gd name="connsiteX4" fmla="*/ 2828658 w 2922661"/>
              <a:gd name="connsiteY4" fmla="*/ 615297 h 880217"/>
              <a:gd name="connsiteX5" fmla="*/ 2820112 w 2922661"/>
              <a:gd name="connsiteY5" fmla="*/ 572568 h 880217"/>
              <a:gd name="connsiteX6" fmla="*/ 2803020 w 2922661"/>
              <a:gd name="connsiteY6" fmla="*/ 546931 h 880217"/>
              <a:gd name="connsiteX7" fmla="*/ 2777383 w 2922661"/>
              <a:gd name="connsiteY7" fmla="*/ 487111 h 880217"/>
              <a:gd name="connsiteX8" fmla="*/ 2760291 w 2922661"/>
              <a:gd name="connsiteY8" fmla="*/ 452927 h 880217"/>
              <a:gd name="connsiteX9" fmla="*/ 2743200 w 2922661"/>
              <a:gd name="connsiteY9" fmla="*/ 401653 h 880217"/>
              <a:gd name="connsiteX10" fmla="*/ 2734654 w 2922661"/>
              <a:gd name="connsiteY10" fmla="*/ 376015 h 880217"/>
              <a:gd name="connsiteX11" fmla="*/ 2709016 w 2922661"/>
              <a:gd name="connsiteY11" fmla="*/ 350378 h 880217"/>
              <a:gd name="connsiteX12" fmla="*/ 2691925 w 2922661"/>
              <a:gd name="connsiteY12" fmla="*/ 316195 h 880217"/>
              <a:gd name="connsiteX13" fmla="*/ 2649196 w 2922661"/>
              <a:gd name="connsiteY13" fmla="*/ 239282 h 880217"/>
              <a:gd name="connsiteX14" fmla="*/ 2615013 w 2922661"/>
              <a:gd name="connsiteY14" fmla="*/ 222191 h 880217"/>
              <a:gd name="connsiteX15" fmla="*/ 2572284 w 2922661"/>
              <a:gd name="connsiteY15" fmla="*/ 179462 h 880217"/>
              <a:gd name="connsiteX16" fmla="*/ 2529555 w 2922661"/>
              <a:gd name="connsiteY16" fmla="*/ 145279 h 880217"/>
              <a:gd name="connsiteX17" fmla="*/ 2452643 w 2922661"/>
              <a:gd name="connsiteY17" fmla="*/ 102550 h 880217"/>
              <a:gd name="connsiteX18" fmla="*/ 2401368 w 2922661"/>
              <a:gd name="connsiteY18" fmla="*/ 85458 h 880217"/>
              <a:gd name="connsiteX19" fmla="*/ 2375730 w 2922661"/>
              <a:gd name="connsiteY19" fmla="*/ 76912 h 880217"/>
              <a:gd name="connsiteX20" fmla="*/ 2221906 w 2922661"/>
              <a:gd name="connsiteY20" fmla="*/ 68367 h 880217"/>
              <a:gd name="connsiteX21" fmla="*/ 2153540 w 2922661"/>
              <a:gd name="connsiteY21" fmla="*/ 59821 h 880217"/>
              <a:gd name="connsiteX22" fmla="*/ 2127902 w 2922661"/>
              <a:gd name="connsiteY22" fmla="*/ 51275 h 880217"/>
              <a:gd name="connsiteX23" fmla="*/ 2068082 w 2922661"/>
              <a:gd name="connsiteY23" fmla="*/ 42729 h 880217"/>
              <a:gd name="connsiteX24" fmla="*/ 1999716 w 2922661"/>
              <a:gd name="connsiteY24" fmla="*/ 25638 h 880217"/>
              <a:gd name="connsiteX25" fmla="*/ 1862983 w 2922661"/>
              <a:gd name="connsiteY25" fmla="*/ 34183 h 880217"/>
              <a:gd name="connsiteX26" fmla="*/ 1837345 w 2922661"/>
              <a:gd name="connsiteY26" fmla="*/ 42729 h 880217"/>
              <a:gd name="connsiteX27" fmla="*/ 1743342 w 2922661"/>
              <a:gd name="connsiteY27" fmla="*/ 51275 h 880217"/>
              <a:gd name="connsiteX28" fmla="*/ 1435693 w 2922661"/>
              <a:gd name="connsiteY28" fmla="*/ 42729 h 880217"/>
              <a:gd name="connsiteX29" fmla="*/ 1333144 w 2922661"/>
              <a:gd name="connsiteY29" fmla="*/ 17092 h 880217"/>
              <a:gd name="connsiteX30" fmla="*/ 1110953 w 2922661"/>
              <a:gd name="connsiteY30" fmla="*/ 0 h 880217"/>
              <a:gd name="connsiteX31" fmla="*/ 957129 w 2922661"/>
              <a:gd name="connsiteY31" fmla="*/ 8546 h 880217"/>
              <a:gd name="connsiteX32" fmla="*/ 905854 w 2922661"/>
              <a:gd name="connsiteY32" fmla="*/ 25638 h 880217"/>
              <a:gd name="connsiteX33" fmla="*/ 564022 w 2922661"/>
              <a:gd name="connsiteY33" fmla="*/ 42729 h 880217"/>
              <a:gd name="connsiteX34" fmla="*/ 504202 w 2922661"/>
              <a:gd name="connsiteY34" fmla="*/ 51275 h 880217"/>
              <a:gd name="connsiteX35" fmla="*/ 324740 w 2922661"/>
              <a:gd name="connsiteY35" fmla="*/ 34183 h 880217"/>
              <a:gd name="connsiteX36" fmla="*/ 247828 w 2922661"/>
              <a:gd name="connsiteY36" fmla="*/ 25638 h 880217"/>
              <a:gd name="connsiteX37" fmla="*/ 68366 w 2922661"/>
              <a:gd name="connsiteY37" fmla="*/ 25638 h 880217"/>
              <a:gd name="connsiteX38" fmla="*/ 0 w 2922661"/>
              <a:gd name="connsiteY38" fmla="*/ 25638 h 8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922661" h="880217">
                <a:moveTo>
                  <a:pt x="2922661" y="880217"/>
                </a:moveTo>
                <a:cubicBezTo>
                  <a:pt x="2916964" y="863125"/>
                  <a:pt x="2914319" y="844691"/>
                  <a:pt x="2905570" y="828942"/>
                </a:cubicBezTo>
                <a:cubicBezTo>
                  <a:pt x="2852227" y="732925"/>
                  <a:pt x="2899655" y="862480"/>
                  <a:pt x="2871387" y="777668"/>
                </a:cubicBezTo>
                <a:cubicBezTo>
                  <a:pt x="2868379" y="747592"/>
                  <a:pt x="2867281" y="673234"/>
                  <a:pt x="2845749" y="640935"/>
                </a:cubicBezTo>
                <a:lnTo>
                  <a:pt x="2828658" y="615297"/>
                </a:lnTo>
                <a:cubicBezTo>
                  <a:pt x="2825809" y="601054"/>
                  <a:pt x="2825212" y="586168"/>
                  <a:pt x="2820112" y="572568"/>
                </a:cubicBezTo>
                <a:cubicBezTo>
                  <a:pt x="2816506" y="562951"/>
                  <a:pt x="2808116" y="555848"/>
                  <a:pt x="2803020" y="546931"/>
                </a:cubicBezTo>
                <a:cubicBezTo>
                  <a:pt x="2770632" y="490253"/>
                  <a:pt x="2797926" y="535043"/>
                  <a:pt x="2777383" y="487111"/>
                </a:cubicBezTo>
                <a:cubicBezTo>
                  <a:pt x="2772365" y="475401"/>
                  <a:pt x="2765022" y="464755"/>
                  <a:pt x="2760291" y="452927"/>
                </a:cubicBezTo>
                <a:cubicBezTo>
                  <a:pt x="2753600" y="436200"/>
                  <a:pt x="2748897" y="418744"/>
                  <a:pt x="2743200" y="401653"/>
                </a:cubicBezTo>
                <a:cubicBezTo>
                  <a:pt x="2740351" y="393107"/>
                  <a:pt x="2741024" y="382385"/>
                  <a:pt x="2734654" y="376015"/>
                </a:cubicBezTo>
                <a:lnTo>
                  <a:pt x="2709016" y="350378"/>
                </a:lnTo>
                <a:cubicBezTo>
                  <a:pt x="2703319" y="338984"/>
                  <a:pt x="2696943" y="327904"/>
                  <a:pt x="2691925" y="316195"/>
                </a:cubicBezTo>
                <a:cubicBezTo>
                  <a:pt x="2680786" y="290203"/>
                  <a:pt x="2679476" y="254422"/>
                  <a:pt x="2649196" y="239282"/>
                </a:cubicBezTo>
                <a:lnTo>
                  <a:pt x="2615013" y="222191"/>
                </a:lnTo>
                <a:cubicBezTo>
                  <a:pt x="2569434" y="153826"/>
                  <a:pt x="2629256" y="236434"/>
                  <a:pt x="2572284" y="179462"/>
                </a:cubicBezTo>
                <a:cubicBezTo>
                  <a:pt x="2533630" y="140808"/>
                  <a:pt x="2579464" y="161916"/>
                  <a:pt x="2529555" y="145279"/>
                </a:cubicBezTo>
                <a:cubicBezTo>
                  <a:pt x="2491178" y="106902"/>
                  <a:pt x="2515383" y="123463"/>
                  <a:pt x="2452643" y="102550"/>
                </a:cubicBezTo>
                <a:lnTo>
                  <a:pt x="2401368" y="85458"/>
                </a:lnTo>
                <a:cubicBezTo>
                  <a:pt x="2392822" y="82609"/>
                  <a:pt x="2384724" y="77412"/>
                  <a:pt x="2375730" y="76912"/>
                </a:cubicBezTo>
                <a:lnTo>
                  <a:pt x="2221906" y="68367"/>
                </a:lnTo>
                <a:cubicBezTo>
                  <a:pt x="2199117" y="65518"/>
                  <a:pt x="2176136" y="63929"/>
                  <a:pt x="2153540" y="59821"/>
                </a:cubicBezTo>
                <a:cubicBezTo>
                  <a:pt x="2144677" y="58210"/>
                  <a:pt x="2136735" y="53042"/>
                  <a:pt x="2127902" y="51275"/>
                </a:cubicBezTo>
                <a:cubicBezTo>
                  <a:pt x="2108151" y="47325"/>
                  <a:pt x="2087833" y="46679"/>
                  <a:pt x="2068082" y="42729"/>
                </a:cubicBezTo>
                <a:cubicBezTo>
                  <a:pt x="2045048" y="38122"/>
                  <a:pt x="1999716" y="25638"/>
                  <a:pt x="1999716" y="25638"/>
                </a:cubicBezTo>
                <a:cubicBezTo>
                  <a:pt x="1954138" y="28486"/>
                  <a:pt x="1908399" y="29403"/>
                  <a:pt x="1862983" y="34183"/>
                </a:cubicBezTo>
                <a:cubicBezTo>
                  <a:pt x="1854024" y="35126"/>
                  <a:pt x="1846263" y="41455"/>
                  <a:pt x="1837345" y="42729"/>
                </a:cubicBezTo>
                <a:cubicBezTo>
                  <a:pt x="1806198" y="47179"/>
                  <a:pt x="1774676" y="48426"/>
                  <a:pt x="1743342" y="51275"/>
                </a:cubicBezTo>
                <a:cubicBezTo>
                  <a:pt x="1640792" y="48426"/>
                  <a:pt x="1538160" y="47728"/>
                  <a:pt x="1435693" y="42729"/>
                </a:cubicBezTo>
                <a:cubicBezTo>
                  <a:pt x="1399873" y="40982"/>
                  <a:pt x="1368067" y="22913"/>
                  <a:pt x="1333144" y="17092"/>
                </a:cubicBezTo>
                <a:cubicBezTo>
                  <a:pt x="1258567" y="4662"/>
                  <a:pt x="1187651" y="4261"/>
                  <a:pt x="1110953" y="0"/>
                </a:cubicBezTo>
                <a:cubicBezTo>
                  <a:pt x="1059678" y="2849"/>
                  <a:pt x="1008086" y="2176"/>
                  <a:pt x="957129" y="8546"/>
                </a:cubicBezTo>
                <a:cubicBezTo>
                  <a:pt x="939252" y="10781"/>
                  <a:pt x="923855" y="24888"/>
                  <a:pt x="905854" y="25638"/>
                </a:cubicBezTo>
                <a:cubicBezTo>
                  <a:pt x="655128" y="36084"/>
                  <a:pt x="769047" y="29915"/>
                  <a:pt x="564022" y="42729"/>
                </a:cubicBezTo>
                <a:cubicBezTo>
                  <a:pt x="544082" y="45578"/>
                  <a:pt x="524344" y="51275"/>
                  <a:pt x="504202" y="51275"/>
                </a:cubicBezTo>
                <a:cubicBezTo>
                  <a:pt x="373672" y="51275"/>
                  <a:pt x="412209" y="45845"/>
                  <a:pt x="324740" y="34183"/>
                </a:cubicBezTo>
                <a:cubicBezTo>
                  <a:pt x="299171" y="30774"/>
                  <a:pt x="273465" y="28486"/>
                  <a:pt x="247828" y="25638"/>
                </a:cubicBezTo>
                <a:cubicBezTo>
                  <a:pt x="172158" y="415"/>
                  <a:pt x="238670" y="19088"/>
                  <a:pt x="68366" y="25638"/>
                </a:cubicBezTo>
                <a:cubicBezTo>
                  <a:pt x="45594" y="26514"/>
                  <a:pt x="22789" y="25638"/>
                  <a:pt x="0" y="25638"/>
                </a:cubicBezTo>
              </a:path>
            </a:pathLst>
          </a:cu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009240" y="1443131"/>
            <a:ext cx="658026" cy="517021"/>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Hoa</a:t>
            </a:r>
            <a:r>
              <a:rPr lang="en-US" sz="1400" dirty="0" smtClean="0">
                <a:solidFill>
                  <a:schemeClr val="bg1"/>
                </a:solidFill>
              </a:rPr>
              <a:t>x IED</a:t>
            </a:r>
            <a:endParaRPr kumimoji="0" lang="en-US" sz="1400" b="0" i="0" u="none" strike="noStrike" cap="none" normalizeH="0" baseline="0" dirty="0" smtClean="0">
              <a:ln>
                <a:noFill/>
              </a:ln>
              <a:solidFill>
                <a:schemeClr val="bg1"/>
              </a:solidFill>
              <a:effectLst/>
            </a:endParaRPr>
          </a:p>
        </p:txBody>
      </p:sp>
      <p:sp>
        <p:nvSpPr>
          <p:cNvPr id="9" name="Freeform 8"/>
          <p:cNvSpPr/>
          <p:nvPr/>
        </p:nvSpPr>
        <p:spPr bwMode="auto">
          <a:xfrm>
            <a:off x="2839520" y="1652281"/>
            <a:ext cx="943114" cy="1410279"/>
          </a:xfrm>
          <a:custGeom>
            <a:avLst/>
            <a:gdLst>
              <a:gd name="connsiteX0" fmla="*/ 225267 w 943114"/>
              <a:gd name="connsiteY0" fmla="*/ 8769 h 1410279"/>
              <a:gd name="connsiteX1" fmla="*/ 37260 w 943114"/>
              <a:gd name="connsiteY1" fmla="*/ 8769 h 1410279"/>
              <a:gd name="connsiteX2" fmla="*/ 20168 w 943114"/>
              <a:gd name="connsiteY2" fmla="*/ 60044 h 1410279"/>
              <a:gd name="connsiteX3" fmla="*/ 28714 w 943114"/>
              <a:gd name="connsiteY3" fmla="*/ 94227 h 1410279"/>
              <a:gd name="connsiteX4" fmla="*/ 37260 w 943114"/>
              <a:gd name="connsiteY4" fmla="*/ 119864 h 1410279"/>
              <a:gd name="connsiteX5" fmla="*/ 28714 w 943114"/>
              <a:gd name="connsiteY5" fmla="*/ 487334 h 1410279"/>
              <a:gd name="connsiteX6" fmla="*/ 20168 w 943114"/>
              <a:gd name="connsiteY6" fmla="*/ 547154 h 1410279"/>
              <a:gd name="connsiteX7" fmla="*/ 11622 w 943114"/>
              <a:gd name="connsiteY7" fmla="*/ 624066 h 1410279"/>
              <a:gd name="connsiteX8" fmla="*/ 3077 w 943114"/>
              <a:gd name="connsiteY8" fmla="*/ 786436 h 1410279"/>
              <a:gd name="connsiteX9" fmla="*/ 20168 w 943114"/>
              <a:gd name="connsiteY9" fmla="*/ 1034264 h 1410279"/>
              <a:gd name="connsiteX10" fmla="*/ 28714 w 943114"/>
              <a:gd name="connsiteY10" fmla="*/ 1341913 h 1410279"/>
              <a:gd name="connsiteX11" fmla="*/ 37260 w 943114"/>
              <a:gd name="connsiteY11" fmla="*/ 1367550 h 1410279"/>
              <a:gd name="connsiteX12" fmla="*/ 88535 w 943114"/>
              <a:gd name="connsiteY12" fmla="*/ 1384642 h 1410279"/>
              <a:gd name="connsiteX13" fmla="*/ 225267 w 943114"/>
              <a:gd name="connsiteY13" fmla="*/ 1401734 h 1410279"/>
              <a:gd name="connsiteX14" fmla="*/ 473095 w 943114"/>
              <a:gd name="connsiteY14" fmla="*/ 1410279 h 1410279"/>
              <a:gd name="connsiteX15" fmla="*/ 558553 w 943114"/>
              <a:gd name="connsiteY15" fmla="*/ 1401734 h 1410279"/>
              <a:gd name="connsiteX16" fmla="*/ 943114 w 943114"/>
              <a:gd name="connsiteY16" fmla="*/ 1393188 h 141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3114" h="1410279">
                <a:moveTo>
                  <a:pt x="225267" y="8769"/>
                </a:moveTo>
                <a:cubicBezTo>
                  <a:pt x="209139" y="7528"/>
                  <a:pt x="67267" y="-10326"/>
                  <a:pt x="37260" y="8769"/>
                </a:cubicBezTo>
                <a:cubicBezTo>
                  <a:pt x="22060" y="18442"/>
                  <a:pt x="20168" y="60044"/>
                  <a:pt x="20168" y="60044"/>
                </a:cubicBezTo>
                <a:cubicBezTo>
                  <a:pt x="23017" y="71438"/>
                  <a:pt x="25487" y="82934"/>
                  <a:pt x="28714" y="94227"/>
                </a:cubicBezTo>
                <a:cubicBezTo>
                  <a:pt x="31189" y="102888"/>
                  <a:pt x="37260" y="110856"/>
                  <a:pt x="37260" y="119864"/>
                </a:cubicBezTo>
                <a:cubicBezTo>
                  <a:pt x="37260" y="242387"/>
                  <a:pt x="33611" y="364909"/>
                  <a:pt x="28714" y="487334"/>
                </a:cubicBezTo>
                <a:cubicBezTo>
                  <a:pt x="27909" y="507460"/>
                  <a:pt x="22666" y="527167"/>
                  <a:pt x="20168" y="547154"/>
                </a:cubicBezTo>
                <a:cubicBezTo>
                  <a:pt x="16968" y="572750"/>
                  <a:pt x="14471" y="598429"/>
                  <a:pt x="11622" y="624066"/>
                </a:cubicBezTo>
                <a:cubicBezTo>
                  <a:pt x="8774" y="678189"/>
                  <a:pt x="3077" y="732238"/>
                  <a:pt x="3077" y="786436"/>
                </a:cubicBezTo>
                <a:cubicBezTo>
                  <a:pt x="3077" y="990956"/>
                  <a:pt x="-10737" y="941554"/>
                  <a:pt x="20168" y="1034264"/>
                </a:cubicBezTo>
                <a:cubicBezTo>
                  <a:pt x="23017" y="1136814"/>
                  <a:pt x="23460" y="1239458"/>
                  <a:pt x="28714" y="1341913"/>
                </a:cubicBezTo>
                <a:cubicBezTo>
                  <a:pt x="29175" y="1350909"/>
                  <a:pt x="29930" y="1362314"/>
                  <a:pt x="37260" y="1367550"/>
                </a:cubicBezTo>
                <a:cubicBezTo>
                  <a:pt x="51920" y="1378022"/>
                  <a:pt x="71443" y="1378945"/>
                  <a:pt x="88535" y="1384642"/>
                </a:cubicBezTo>
                <a:cubicBezTo>
                  <a:pt x="146421" y="1403938"/>
                  <a:pt x="117503" y="1396603"/>
                  <a:pt x="225267" y="1401734"/>
                </a:cubicBezTo>
                <a:cubicBezTo>
                  <a:pt x="307832" y="1405666"/>
                  <a:pt x="390486" y="1407431"/>
                  <a:pt x="473095" y="1410279"/>
                </a:cubicBezTo>
                <a:cubicBezTo>
                  <a:pt x="501581" y="1407431"/>
                  <a:pt x="529961" y="1403164"/>
                  <a:pt x="558553" y="1401734"/>
                </a:cubicBezTo>
                <a:cubicBezTo>
                  <a:pt x="757951" y="1391764"/>
                  <a:pt x="779235" y="1393188"/>
                  <a:pt x="943114" y="1393188"/>
                </a:cubicBezTo>
              </a:path>
            </a:pathLst>
          </a:cu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3718540" y="2732037"/>
            <a:ext cx="910128" cy="539673"/>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Downed Pilot</a:t>
            </a:r>
          </a:p>
        </p:txBody>
      </p:sp>
      <p:sp>
        <p:nvSpPr>
          <p:cNvPr id="11" name="Rectangle 10"/>
          <p:cNvSpPr/>
          <p:nvPr/>
        </p:nvSpPr>
        <p:spPr bwMode="auto">
          <a:xfrm>
            <a:off x="2872507" y="3946068"/>
            <a:ext cx="1004131" cy="539673"/>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Harassing Fire</a:t>
            </a:r>
          </a:p>
        </p:txBody>
      </p:sp>
      <p:sp>
        <p:nvSpPr>
          <p:cNvPr id="12" name="Rectangle 11"/>
          <p:cNvSpPr/>
          <p:nvPr/>
        </p:nvSpPr>
        <p:spPr bwMode="auto">
          <a:xfrm>
            <a:off x="3983461" y="5275266"/>
            <a:ext cx="658026" cy="517021"/>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Real</a:t>
            </a:r>
            <a:r>
              <a:rPr lang="en-US" sz="1400" dirty="0" smtClean="0">
                <a:solidFill>
                  <a:schemeClr val="bg1"/>
                </a:solidFill>
              </a:rPr>
              <a:t> IED</a:t>
            </a:r>
            <a:endParaRPr kumimoji="0" lang="en-US" sz="1400" b="0" i="0" u="none" strike="noStrike" cap="none" normalizeH="0" baseline="0" dirty="0" smtClean="0">
              <a:ln>
                <a:noFill/>
              </a:ln>
              <a:solidFill>
                <a:schemeClr val="bg1"/>
              </a:solidFill>
              <a:effectLst/>
            </a:endParaRPr>
          </a:p>
        </p:txBody>
      </p:sp>
      <p:sp>
        <p:nvSpPr>
          <p:cNvPr id="13" name="Freeform 12"/>
          <p:cNvSpPr/>
          <p:nvPr/>
        </p:nvSpPr>
        <p:spPr bwMode="auto">
          <a:xfrm>
            <a:off x="4662851" y="5591808"/>
            <a:ext cx="726392" cy="60128"/>
          </a:xfrm>
          <a:custGeom>
            <a:avLst/>
            <a:gdLst>
              <a:gd name="connsiteX0" fmla="*/ 0 w 726392"/>
              <a:gd name="connsiteY0" fmla="*/ 8853 h 60128"/>
              <a:gd name="connsiteX1" fmla="*/ 179461 w 726392"/>
              <a:gd name="connsiteY1" fmla="*/ 25945 h 60128"/>
              <a:gd name="connsiteX2" fmla="*/ 435835 w 726392"/>
              <a:gd name="connsiteY2" fmla="*/ 51582 h 60128"/>
              <a:gd name="connsiteX3" fmla="*/ 487110 w 726392"/>
              <a:gd name="connsiteY3" fmla="*/ 60128 h 60128"/>
              <a:gd name="connsiteX4" fmla="*/ 658026 w 726392"/>
              <a:gd name="connsiteY4" fmla="*/ 51582 h 60128"/>
              <a:gd name="connsiteX5" fmla="*/ 666572 w 726392"/>
              <a:gd name="connsiteY5" fmla="*/ 25945 h 60128"/>
              <a:gd name="connsiteX6" fmla="*/ 717847 w 726392"/>
              <a:gd name="connsiteY6" fmla="*/ 307 h 60128"/>
              <a:gd name="connsiteX7" fmla="*/ 726392 w 726392"/>
              <a:gd name="connsiteY7" fmla="*/ 307 h 6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392" h="60128">
                <a:moveTo>
                  <a:pt x="0" y="8853"/>
                </a:moveTo>
                <a:cubicBezTo>
                  <a:pt x="94042" y="27662"/>
                  <a:pt x="7690" y="12384"/>
                  <a:pt x="179461" y="25945"/>
                </a:cubicBezTo>
                <a:cubicBezTo>
                  <a:pt x="250743" y="31572"/>
                  <a:pt x="355975" y="40173"/>
                  <a:pt x="435835" y="51582"/>
                </a:cubicBezTo>
                <a:cubicBezTo>
                  <a:pt x="452988" y="54033"/>
                  <a:pt x="470018" y="57279"/>
                  <a:pt x="487110" y="60128"/>
                </a:cubicBezTo>
                <a:cubicBezTo>
                  <a:pt x="544082" y="57279"/>
                  <a:pt x="601990" y="62255"/>
                  <a:pt x="658026" y="51582"/>
                </a:cubicBezTo>
                <a:cubicBezTo>
                  <a:pt x="666875" y="49897"/>
                  <a:pt x="660945" y="32979"/>
                  <a:pt x="666572" y="25945"/>
                </a:cubicBezTo>
                <a:cubicBezTo>
                  <a:pt x="677016" y="12890"/>
                  <a:pt x="702364" y="4178"/>
                  <a:pt x="717847" y="307"/>
                </a:cubicBezTo>
                <a:cubicBezTo>
                  <a:pt x="720610" y="-384"/>
                  <a:pt x="723544" y="307"/>
                  <a:pt x="726392" y="307"/>
                </a:cubicBezTo>
              </a:path>
            </a:pathLst>
          </a:cu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4961173" y="5060878"/>
            <a:ext cx="856139" cy="524052"/>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Civilian</a:t>
            </a:r>
            <a:r>
              <a:rPr kumimoji="0" lang="en-US" sz="1400" b="0" i="0" u="none" strike="noStrike" cap="none" normalizeH="0" dirty="0" smtClean="0">
                <a:ln>
                  <a:noFill/>
                </a:ln>
                <a:solidFill>
                  <a:schemeClr val="bg1"/>
                </a:solidFill>
                <a:effectLst/>
                <a:latin typeface="Arial" charset="0"/>
              </a:rPr>
              <a:t> Cart</a:t>
            </a:r>
            <a:endParaRPr kumimoji="0" lang="en-US" sz="1400" b="0" i="0" u="none" strike="noStrike" cap="none" normalizeH="0" baseline="0" dirty="0" smtClean="0">
              <a:ln>
                <a:noFill/>
              </a:ln>
              <a:solidFill>
                <a:schemeClr val="bg1"/>
              </a:solidFill>
              <a:effectLst/>
              <a:latin typeface="Arial" charset="0"/>
            </a:endParaRPr>
          </a:p>
        </p:txBody>
      </p:sp>
      <p:sp>
        <p:nvSpPr>
          <p:cNvPr id="15" name="Freeform 14"/>
          <p:cNvSpPr/>
          <p:nvPr/>
        </p:nvSpPr>
        <p:spPr bwMode="auto">
          <a:xfrm>
            <a:off x="5329423" y="5199009"/>
            <a:ext cx="914400" cy="478564"/>
          </a:xfrm>
          <a:custGeom>
            <a:avLst/>
            <a:gdLst>
              <a:gd name="connsiteX0" fmla="*/ 0 w 914400"/>
              <a:gd name="connsiteY0" fmla="*/ 427290 h 478564"/>
              <a:gd name="connsiteX1" fmla="*/ 264919 w 914400"/>
              <a:gd name="connsiteY1" fmla="*/ 418744 h 478564"/>
              <a:gd name="connsiteX2" fmla="*/ 384560 w 914400"/>
              <a:gd name="connsiteY2" fmla="*/ 427290 h 478564"/>
              <a:gd name="connsiteX3" fmla="*/ 435835 w 914400"/>
              <a:gd name="connsiteY3" fmla="*/ 444381 h 478564"/>
              <a:gd name="connsiteX4" fmla="*/ 495656 w 914400"/>
              <a:gd name="connsiteY4" fmla="*/ 470019 h 478564"/>
              <a:gd name="connsiteX5" fmla="*/ 623843 w 914400"/>
              <a:gd name="connsiteY5" fmla="*/ 478564 h 478564"/>
              <a:gd name="connsiteX6" fmla="*/ 692209 w 914400"/>
              <a:gd name="connsiteY6" fmla="*/ 470019 h 478564"/>
              <a:gd name="connsiteX7" fmla="*/ 769121 w 914400"/>
              <a:gd name="connsiteY7" fmla="*/ 461473 h 478564"/>
              <a:gd name="connsiteX8" fmla="*/ 811850 w 914400"/>
              <a:gd name="connsiteY8" fmla="*/ 452927 h 478564"/>
              <a:gd name="connsiteX9" fmla="*/ 871671 w 914400"/>
              <a:gd name="connsiteY9" fmla="*/ 444381 h 478564"/>
              <a:gd name="connsiteX10" fmla="*/ 897308 w 914400"/>
              <a:gd name="connsiteY10" fmla="*/ 435835 h 478564"/>
              <a:gd name="connsiteX11" fmla="*/ 914400 w 914400"/>
              <a:gd name="connsiteY11" fmla="*/ 384561 h 478564"/>
              <a:gd name="connsiteX12" fmla="*/ 905854 w 914400"/>
              <a:gd name="connsiteY12" fmla="*/ 273465 h 478564"/>
              <a:gd name="connsiteX13" fmla="*/ 888762 w 914400"/>
              <a:gd name="connsiteY13" fmla="*/ 213645 h 478564"/>
              <a:gd name="connsiteX14" fmla="*/ 863125 w 914400"/>
              <a:gd name="connsiteY14" fmla="*/ 111095 h 478564"/>
              <a:gd name="connsiteX15" fmla="*/ 854579 w 914400"/>
              <a:gd name="connsiteY15" fmla="*/ 76912 h 478564"/>
              <a:gd name="connsiteX16" fmla="*/ 854579 w 914400"/>
              <a:gd name="connsiteY16" fmla="*/ 0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0" h="478564">
                <a:moveTo>
                  <a:pt x="0" y="427290"/>
                </a:moveTo>
                <a:cubicBezTo>
                  <a:pt x="110285" y="383175"/>
                  <a:pt x="33490" y="407172"/>
                  <a:pt x="264919" y="418744"/>
                </a:cubicBezTo>
                <a:cubicBezTo>
                  <a:pt x="304851" y="420741"/>
                  <a:pt x="344680" y="424441"/>
                  <a:pt x="384560" y="427290"/>
                </a:cubicBezTo>
                <a:cubicBezTo>
                  <a:pt x="401652" y="432987"/>
                  <a:pt x="419107" y="437690"/>
                  <a:pt x="435835" y="444381"/>
                </a:cubicBezTo>
                <a:cubicBezTo>
                  <a:pt x="451662" y="450712"/>
                  <a:pt x="476610" y="467903"/>
                  <a:pt x="495656" y="470019"/>
                </a:cubicBezTo>
                <a:cubicBezTo>
                  <a:pt x="538218" y="474748"/>
                  <a:pt x="581114" y="475716"/>
                  <a:pt x="623843" y="478564"/>
                </a:cubicBezTo>
                <a:lnTo>
                  <a:pt x="692209" y="470019"/>
                </a:lnTo>
                <a:cubicBezTo>
                  <a:pt x="717827" y="467005"/>
                  <a:pt x="743585" y="465121"/>
                  <a:pt x="769121" y="461473"/>
                </a:cubicBezTo>
                <a:cubicBezTo>
                  <a:pt x="783500" y="459419"/>
                  <a:pt x="797523" y="455315"/>
                  <a:pt x="811850" y="452927"/>
                </a:cubicBezTo>
                <a:cubicBezTo>
                  <a:pt x="831719" y="449615"/>
                  <a:pt x="851731" y="447230"/>
                  <a:pt x="871671" y="444381"/>
                </a:cubicBezTo>
                <a:cubicBezTo>
                  <a:pt x="880217" y="441532"/>
                  <a:pt x="892072" y="443165"/>
                  <a:pt x="897308" y="435835"/>
                </a:cubicBezTo>
                <a:cubicBezTo>
                  <a:pt x="907780" y="421175"/>
                  <a:pt x="914400" y="384561"/>
                  <a:pt x="914400" y="384561"/>
                </a:cubicBezTo>
                <a:cubicBezTo>
                  <a:pt x="911551" y="347529"/>
                  <a:pt x="910194" y="310352"/>
                  <a:pt x="905854" y="273465"/>
                </a:cubicBezTo>
                <a:cubicBezTo>
                  <a:pt x="902909" y="248430"/>
                  <a:pt x="895051" y="236705"/>
                  <a:pt x="888762" y="213645"/>
                </a:cubicBezTo>
                <a:cubicBezTo>
                  <a:pt x="879491" y="179651"/>
                  <a:pt x="871671" y="145278"/>
                  <a:pt x="863125" y="111095"/>
                </a:cubicBezTo>
                <a:cubicBezTo>
                  <a:pt x="860276" y="99701"/>
                  <a:pt x="854579" y="88657"/>
                  <a:pt x="854579" y="76912"/>
                </a:cubicBezTo>
                <a:lnTo>
                  <a:pt x="854579" y="0"/>
                </a:lnTo>
              </a:path>
            </a:pathLst>
          </a:cu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6135091" y="4846201"/>
            <a:ext cx="1259381" cy="352808"/>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Village/End</a:t>
            </a:r>
          </a:p>
        </p:txBody>
      </p:sp>
      <p:sp>
        <p:nvSpPr>
          <p:cNvPr id="17" name="Freeform 16"/>
          <p:cNvSpPr/>
          <p:nvPr/>
        </p:nvSpPr>
        <p:spPr bwMode="auto">
          <a:xfrm>
            <a:off x="3748451" y="3267659"/>
            <a:ext cx="256374" cy="2333753"/>
          </a:xfrm>
          <a:custGeom>
            <a:avLst/>
            <a:gdLst>
              <a:gd name="connsiteX0" fmla="*/ 102549 w 256374"/>
              <a:gd name="connsiteY0" fmla="*/ 0 h 2333753"/>
              <a:gd name="connsiteX1" fmla="*/ 94004 w 256374"/>
              <a:gd name="connsiteY1" fmla="*/ 170916 h 2333753"/>
              <a:gd name="connsiteX2" fmla="*/ 85458 w 256374"/>
              <a:gd name="connsiteY2" fmla="*/ 196554 h 2333753"/>
              <a:gd name="connsiteX3" fmla="*/ 102549 w 256374"/>
              <a:gd name="connsiteY3" fmla="*/ 418744 h 2333753"/>
              <a:gd name="connsiteX4" fmla="*/ 85458 w 256374"/>
              <a:gd name="connsiteY4" fmla="*/ 726393 h 2333753"/>
              <a:gd name="connsiteX5" fmla="*/ 68366 w 256374"/>
              <a:gd name="connsiteY5" fmla="*/ 786213 h 2333753"/>
              <a:gd name="connsiteX6" fmla="*/ 59820 w 256374"/>
              <a:gd name="connsiteY6" fmla="*/ 820397 h 2333753"/>
              <a:gd name="connsiteX7" fmla="*/ 42729 w 256374"/>
              <a:gd name="connsiteY7" fmla="*/ 1478423 h 2333753"/>
              <a:gd name="connsiteX8" fmla="*/ 25637 w 256374"/>
              <a:gd name="connsiteY8" fmla="*/ 1606610 h 2333753"/>
              <a:gd name="connsiteX9" fmla="*/ 17091 w 256374"/>
              <a:gd name="connsiteY9" fmla="*/ 1743342 h 2333753"/>
              <a:gd name="connsiteX10" fmla="*/ 8546 w 256374"/>
              <a:gd name="connsiteY10" fmla="*/ 1768980 h 2333753"/>
              <a:gd name="connsiteX11" fmla="*/ 0 w 256374"/>
              <a:gd name="connsiteY11" fmla="*/ 1974079 h 2333753"/>
              <a:gd name="connsiteX12" fmla="*/ 8546 w 256374"/>
              <a:gd name="connsiteY12" fmla="*/ 2144995 h 2333753"/>
              <a:gd name="connsiteX13" fmla="*/ 34183 w 256374"/>
              <a:gd name="connsiteY13" fmla="*/ 2298819 h 2333753"/>
              <a:gd name="connsiteX14" fmla="*/ 59820 w 256374"/>
              <a:gd name="connsiteY14" fmla="*/ 2315911 h 2333753"/>
              <a:gd name="connsiteX15" fmla="*/ 188007 w 256374"/>
              <a:gd name="connsiteY15" fmla="*/ 2324456 h 2333753"/>
              <a:gd name="connsiteX16" fmla="*/ 256374 w 256374"/>
              <a:gd name="connsiteY16" fmla="*/ 2333002 h 233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374" h="2333753">
                <a:moveTo>
                  <a:pt x="102549" y="0"/>
                </a:moveTo>
                <a:cubicBezTo>
                  <a:pt x="99701" y="56972"/>
                  <a:pt x="98945" y="114087"/>
                  <a:pt x="94004" y="170916"/>
                </a:cubicBezTo>
                <a:cubicBezTo>
                  <a:pt x="93224" y="179890"/>
                  <a:pt x="85458" y="187546"/>
                  <a:pt x="85458" y="196554"/>
                </a:cubicBezTo>
                <a:cubicBezTo>
                  <a:pt x="85458" y="277027"/>
                  <a:pt x="93997" y="341772"/>
                  <a:pt x="102549" y="418744"/>
                </a:cubicBezTo>
                <a:cubicBezTo>
                  <a:pt x="77763" y="567473"/>
                  <a:pt x="105364" y="387998"/>
                  <a:pt x="85458" y="726393"/>
                </a:cubicBezTo>
                <a:cubicBezTo>
                  <a:pt x="84468" y="743215"/>
                  <a:pt x="73155" y="769452"/>
                  <a:pt x="68366" y="786213"/>
                </a:cubicBezTo>
                <a:cubicBezTo>
                  <a:pt x="65139" y="797506"/>
                  <a:pt x="62669" y="809002"/>
                  <a:pt x="59820" y="820397"/>
                </a:cubicBezTo>
                <a:cubicBezTo>
                  <a:pt x="30840" y="1110224"/>
                  <a:pt x="61329" y="780958"/>
                  <a:pt x="42729" y="1478423"/>
                </a:cubicBezTo>
                <a:cubicBezTo>
                  <a:pt x="42367" y="1492001"/>
                  <a:pt x="28062" y="1589637"/>
                  <a:pt x="25637" y="1606610"/>
                </a:cubicBezTo>
                <a:cubicBezTo>
                  <a:pt x="22788" y="1652187"/>
                  <a:pt x="21871" y="1697927"/>
                  <a:pt x="17091" y="1743342"/>
                </a:cubicBezTo>
                <a:cubicBezTo>
                  <a:pt x="16148" y="1752301"/>
                  <a:pt x="9211" y="1759996"/>
                  <a:pt x="8546" y="1768980"/>
                </a:cubicBezTo>
                <a:cubicBezTo>
                  <a:pt x="3491" y="1837219"/>
                  <a:pt x="2849" y="1905713"/>
                  <a:pt x="0" y="1974079"/>
                </a:cubicBezTo>
                <a:cubicBezTo>
                  <a:pt x="2849" y="2031051"/>
                  <a:pt x="5292" y="2088045"/>
                  <a:pt x="8546" y="2144995"/>
                </a:cubicBezTo>
                <a:cubicBezTo>
                  <a:pt x="11216" y="2191726"/>
                  <a:pt x="-5091" y="2259545"/>
                  <a:pt x="34183" y="2298819"/>
                </a:cubicBezTo>
                <a:cubicBezTo>
                  <a:pt x="41446" y="2306082"/>
                  <a:pt x="49689" y="2314223"/>
                  <a:pt x="59820" y="2315911"/>
                </a:cubicBezTo>
                <a:cubicBezTo>
                  <a:pt x="102061" y="2322951"/>
                  <a:pt x="145278" y="2321608"/>
                  <a:pt x="188007" y="2324456"/>
                </a:cubicBezTo>
                <a:cubicBezTo>
                  <a:pt x="227157" y="2337506"/>
                  <a:pt x="204637" y="2333002"/>
                  <a:pt x="256374" y="2333002"/>
                </a:cubicBezTo>
              </a:path>
            </a:pathLst>
          </a:cu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40363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Lesson Introduction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2400" dirty="0"/>
              <a:t>Welcome to Teamwork Tutor.  This course is designed to provide you and your team opportunities to develop and practice teamwork skills within an analog tactical environment.  Teamwork is essential in high-functioning teams and relies on close collaboration and coordination among all members.  As you progress through the course, remember to communicate with your teammates and to maintain awareness of your teammates’ actions and locations.  </a:t>
            </a:r>
          </a:p>
          <a:p>
            <a:pPr marL="0" indent="0">
              <a:buNone/>
            </a:pPr>
            <a:r>
              <a:rPr lang="en-US" sz="2400" dirty="0"/>
              <a:t>In this course, you are a member of a nine-person squad consisting of a squad leader and two four-person fire teams.  Your mission is as follows:</a:t>
            </a:r>
          </a:p>
          <a:p>
            <a:pPr marL="0" indent="0">
              <a:buNone/>
            </a:pPr>
            <a:r>
              <a:rPr lang="en-US" sz="2400" dirty="0"/>
              <a:t>An USAF F-16C was shot down by S-125 Neva/Pechora Surface-to-Air Missile at 0430 this morning over AO Texas. The pilot ejected, but is currently pinned down in hostile territory.  Radio communication is limited as the enemy has the ability to intercept transmissions.  Although the general area where the pilot landed is known, the pilot’s exact location and medical condition are unknown at this time.  Your primary objective, starting at FOB </a:t>
            </a:r>
            <a:r>
              <a:rPr lang="en-US" sz="2400" dirty="0" err="1"/>
              <a:t>Elend</a:t>
            </a:r>
            <a:r>
              <a:rPr lang="en-US" sz="2400" dirty="0"/>
              <a:t> is to proceed on foot to the area of the pilot’s last known location, locate the pilot, and perform a MEDEVAC.  You are then to proceed to </a:t>
            </a:r>
            <a:r>
              <a:rPr lang="en-US" sz="2400" dirty="0" err="1"/>
              <a:t>Sazed</a:t>
            </a:r>
            <a:r>
              <a:rPr lang="en-US" sz="2400" dirty="0"/>
              <a:t>, a small village nearby. </a:t>
            </a:r>
          </a:p>
          <a:p>
            <a:pPr marL="0" indent="0">
              <a:buNone/>
            </a:pPr>
            <a:r>
              <a:rPr lang="en-US" sz="2400" dirty="0"/>
              <a:t>Enemy militia are known to be very active throughout AO Texas.  They are believed to be testing new IED strategies and are known to use a variety small arms against blue force.   As you proceed, maintain situational awareness of your area and be on the lookout for anything or anyone unusual or out of place.</a:t>
            </a:r>
          </a:p>
          <a:p>
            <a:pPr marL="0" indent="0">
              <a:buNone/>
            </a:pPr>
            <a:r>
              <a:rPr lang="en-US" sz="2400" dirty="0"/>
              <a:t>This course is broken into several vignettes, each designed to strengthen your collaboration, coordination, and communication teamwork.  Before each vignette you will receive instructions on where to proceed and what to focus on.  After each vignette the team will be scored on their ability to successfully solve the problems presented as a team.  You have received supplemental material print-outs which may be referenced throughout the training.</a:t>
            </a:r>
            <a:br>
              <a:rPr lang="en-US" sz="2400" dirty="0"/>
            </a:br>
            <a:r>
              <a:rPr lang="en-US" sz="2400" dirty="0"/>
              <a:t/>
            </a:r>
            <a:br>
              <a:rPr lang="en-US" sz="2400" dirty="0"/>
            </a:br>
            <a:r>
              <a:rPr lang="en-US" sz="2400" dirty="0"/>
              <a:t>In some of the vignettes, you will be required to take specific actions to address the situation.  These actions are found by pressing the F12 key.  When it is necessary to preform these actions, the team will need to coordinate to select the correct action in the correct order.  One person should not take all the actions, but rather the actions should be spread across as many team members as possible.  Remember to listen and to act quickly.</a:t>
            </a:r>
          </a:p>
          <a:p>
            <a:endParaRPr lang="en-US" dirty="0"/>
          </a:p>
        </p:txBody>
      </p:sp>
      <p:sp>
        <p:nvSpPr>
          <p:cNvPr id="4" name="Slide Number Placeholder 3"/>
          <p:cNvSpPr>
            <a:spLocks noGrp="1"/>
          </p:cNvSpPr>
          <p:nvPr>
            <p:ph type="sldNum" sz="quarter" idx="12"/>
          </p:nvPr>
        </p:nvSpPr>
        <p:spPr/>
        <p:txBody>
          <a:bodyPr/>
          <a:lstStyle/>
          <a:p>
            <a:fld id="{BBC12974-9E60-42C5-9D84-5F35497ACEC4}" type="slidenum">
              <a:rPr lang="en-US" smtClean="0"/>
              <a:pPr/>
              <a:t>9</a:t>
            </a:fld>
            <a:endParaRPr lang="en-US" dirty="0"/>
          </a:p>
        </p:txBody>
      </p:sp>
    </p:spTree>
    <p:extLst>
      <p:ext uri="{BB962C8B-B14F-4D97-AF65-F5344CB8AC3E}">
        <p14:creationId xmlns:p14="http://schemas.microsoft.com/office/powerpoint/2010/main" val="2055525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Aptima_2019">
  <a:themeElements>
    <a:clrScheme name="Custom 2">
      <a:dk1>
        <a:srgbClr val="032F46"/>
      </a:dk1>
      <a:lt1>
        <a:srgbClr val="F1F3F4"/>
      </a:lt1>
      <a:dk2>
        <a:srgbClr val="032F46"/>
      </a:dk2>
      <a:lt2>
        <a:srgbClr val="F1F3F4"/>
      </a:lt2>
      <a:accent1>
        <a:srgbClr val="032F46"/>
      </a:accent1>
      <a:accent2>
        <a:srgbClr val="E98300"/>
      </a:accent2>
      <a:accent3>
        <a:srgbClr val="708F3B"/>
      </a:accent3>
      <a:accent4>
        <a:srgbClr val="3D5D7A"/>
      </a:accent4>
      <a:accent5>
        <a:srgbClr val="BE1E2D"/>
      </a:accent5>
      <a:accent6>
        <a:srgbClr val="B29569"/>
      </a:accent6>
      <a:hlink>
        <a:srgbClr val="EEAF30"/>
      </a:hlink>
      <a:folHlink>
        <a:srgbClr val="B9C9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tima_2019(4-3) v2 [Read-Only]" id="{F48777A1-AFDB-4397-B5E4-5CEA71A4093F}" vid="{D66D30DD-F3F0-49C7-B188-A451DA60B1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Aptima_2019(4-3) v2</Template>
  <TotalTime>320</TotalTime>
  <Words>1952</Words>
  <Application>Microsoft Office PowerPoint</Application>
  <PresentationFormat>On-screen Show (4:3)</PresentationFormat>
  <Paragraphs>218</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Rounded MT Bold</vt:lpstr>
      <vt:lpstr>Calibri</vt:lpstr>
      <vt:lpstr>Calibri Light</vt:lpstr>
      <vt:lpstr>Cambria Math</vt:lpstr>
      <vt:lpstr>Verdana</vt:lpstr>
      <vt:lpstr>Wingdings</vt:lpstr>
      <vt:lpstr>Aptima_2019</vt:lpstr>
      <vt:lpstr>Teamwork Training Architecture, Scenarios, and Measures in GIFT</vt:lpstr>
      <vt:lpstr>Overview</vt:lpstr>
      <vt:lpstr>Introduction</vt:lpstr>
      <vt:lpstr>Designing a Scalable Architecture</vt:lpstr>
      <vt:lpstr>Designing a Scalable Architecture</vt:lpstr>
      <vt:lpstr>Teamwork Architecture</vt:lpstr>
      <vt:lpstr>Teamwork Training Scenario</vt:lpstr>
      <vt:lpstr>Scenario Map</vt:lpstr>
      <vt:lpstr>GIFT Lesson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lpstr>Robert K. McCormack, Ph.D.</vt:lpstr>
    </vt:vector>
  </TitlesOfParts>
  <Company>Aptima,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Teamwork Training Architecture, Scenarios, and Measures in GIFT</dc:title>
  <dc:creator>Robert McCormack &lt;rmccormack@aptima.com&gt;</dc:creator>
  <cp:lastModifiedBy>Robert McCormack &lt;rmccormack@aptima.com&gt;</cp:lastModifiedBy>
  <cp:revision>24</cp:revision>
  <dcterms:created xsi:type="dcterms:W3CDTF">2019-05-14T02:59:52Z</dcterms:created>
  <dcterms:modified xsi:type="dcterms:W3CDTF">2019-05-15T13:16:04Z</dcterms:modified>
</cp:coreProperties>
</file>