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4187" r:id="rId4"/>
    <p:sldMasterId id="2147484216" r:id="rId5"/>
    <p:sldMasterId id="2147484224" r:id="rId6"/>
    <p:sldMasterId id="2147484232" r:id="rId7"/>
    <p:sldMasterId id="2147484240" r:id="rId8"/>
  </p:sldMasterIdLst>
  <p:notesMasterIdLst>
    <p:notesMasterId r:id="rId23"/>
  </p:notesMasterIdLst>
  <p:handoutMasterIdLst>
    <p:handoutMasterId r:id="rId24"/>
  </p:handoutMasterIdLst>
  <p:sldIdLst>
    <p:sldId id="299" r:id="rId9"/>
    <p:sldId id="301" r:id="rId10"/>
    <p:sldId id="303" r:id="rId11"/>
    <p:sldId id="304" r:id="rId12"/>
    <p:sldId id="305" r:id="rId13"/>
    <p:sldId id="302" r:id="rId14"/>
    <p:sldId id="306" r:id="rId15"/>
    <p:sldId id="311" r:id="rId16"/>
    <p:sldId id="307" r:id="rId17"/>
    <p:sldId id="308" r:id="rId18"/>
    <p:sldId id="309" r:id="rId19"/>
    <p:sldId id="312" r:id="rId20"/>
    <p:sldId id="310" r:id="rId21"/>
    <p:sldId id="313" r:id="rId2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Brawner" initials="KB" lastIdx="2" clrIdx="0">
    <p:extLst>
      <p:ext uri="{19B8F6BF-5375-455C-9EA6-DF929625EA0E}">
        <p15:presenceInfo xmlns:p15="http://schemas.microsoft.com/office/powerpoint/2012/main" userId="Keith Bra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32362C"/>
    <a:srgbClr val="898989"/>
    <a:srgbClr val="DBDCD8"/>
    <a:srgbClr val="82786F"/>
    <a:srgbClr val="45473E"/>
    <a:srgbClr val="3B4324"/>
    <a:srgbClr val="D8D8D8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3" autoAdjust="0"/>
    <p:restoredTop sz="94343" autoAdjust="0"/>
  </p:normalViewPr>
  <p:slideViewPr>
    <p:cSldViewPr snapToGrid="0">
      <p:cViewPr varScale="1">
        <p:scale>
          <a:sx n="85" d="100"/>
          <a:sy n="85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5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16C31D-1C22-F84A-A7B5-6952EF1AE403}" type="datetimeFigureOut">
              <a:rPr lang="en-US" altLang="en-US"/>
              <a:pPr/>
              <a:t>5/15/2019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5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AB6B5-BF0B-064C-A88E-36E4B2A82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158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5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38D594-1B45-0D47-8F23-AED13F1D19BA}" type="datetimeFigureOut">
              <a:rPr lang="en-US" altLang="en-US"/>
              <a:pPr/>
              <a:t>5/15/2019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9"/>
            <a:ext cx="5504204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5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2944A4-BE83-F140-9F51-6CC3B6D54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306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41FCE-008E-4C58-A92D-EE7F361F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LandNav</a:t>
            </a:r>
            <a:r>
              <a:rPr lang="en-US" baseline="0" dirty="0"/>
              <a:t> possibly being restarted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41FCE-008E-4C58-A92D-EE7F361F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0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41FCE-008E-4C58-A92D-EE7F361F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7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 smtClean="0">
                <a:solidFill>
                  <a:schemeClr val="accent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</a:t>
            </a:r>
            <a:r>
              <a:rPr lang="en-US" sz="3200" dirty="0" smtClean="0">
                <a:solidFill>
                  <a:schemeClr val="tx1"/>
                </a:solidFill>
              </a:rPr>
              <a:t>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4249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57447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75693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38712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0560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 b="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113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83258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89709"/>
            <a:ext cx="8534400" cy="5534891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86086" y="152400"/>
            <a:ext cx="4322185" cy="533400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5083" y="6462611"/>
            <a:ext cx="612648" cy="365125"/>
          </a:xfrm>
          <a:prstGeom prst="rect">
            <a:avLst/>
          </a:prstGeo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6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99261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425005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4917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 smtClean="0">
                <a:solidFill>
                  <a:schemeClr val="accent4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92888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 b="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01136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38045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Bkgrd1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ineage_Vector_Small_BlackRed_Tag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2961" y="661988"/>
            <a:ext cx="4606395" cy="998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00800" cy="1295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Metal 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39624" y="6620256"/>
            <a:ext cx="2398776" cy="228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Subtitle 12"/>
          <p:cNvSpPr txBox="1">
            <a:spLocks/>
          </p:cNvSpPr>
          <p:nvPr userDrawn="1"/>
        </p:nvSpPr>
        <p:spPr>
          <a:xfrm>
            <a:off x="2725882" y="6477000"/>
            <a:ext cx="6265718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The Nation’s Premier Laboratory for Land Forces</a:t>
            </a:r>
            <a:endParaRPr 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ooter Placeholder 16"/>
          <p:cNvSpPr txBox="1">
            <a:spLocks/>
          </p:cNvSpPr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80" y="1920546"/>
            <a:ext cx="1896028" cy="18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89709"/>
            <a:ext cx="8534400" cy="5534891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86086" y="152400"/>
            <a:ext cx="4322185" cy="533400"/>
          </a:xfrm>
          <a:prstGeom prst="rect">
            <a:avLst/>
          </a:prstGeom>
        </p:spPr>
        <p:txBody>
          <a:bodyPr lIns="45720" rIns="45720" anchor="ctr"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5083" y="6462611"/>
            <a:ext cx="612648" cy="365125"/>
          </a:xfrm>
          <a:prstGeom prst="rect">
            <a:avLst/>
          </a:prstGeo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531352" y="6078538"/>
            <a:ext cx="6126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F2C004-2715-FE49-B628-06E74F704CD7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98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5083" y="6462611"/>
            <a:ext cx="612648" cy="365125"/>
          </a:xfrm>
          <a:prstGeom prst="rect">
            <a:avLst/>
          </a:prstGeom>
        </p:spPr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8531352" y="6078538"/>
            <a:ext cx="6126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F2C004-2715-FE49-B628-06E74F704CD7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8069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 b="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 b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427147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70148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357439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6338" y="2440244"/>
            <a:ext cx="774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8" y="4379765"/>
            <a:ext cx="774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8" y="5376077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8" y="5671676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8" y="5967274"/>
            <a:ext cx="5925786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15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579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823709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8237095" cy="854075"/>
          </a:xfrm>
          <a:prstGeom prst="rect">
            <a:avLst/>
          </a:prstGeom>
        </p:spPr>
        <p:txBody>
          <a:bodyPr/>
          <a:lstStyle>
            <a:lvl1pPr>
              <a:defRPr sz="1800" b="0" baseline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188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8094688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 b="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 b="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42419" y="274639"/>
            <a:ext cx="594101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15957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5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 smtClean="0">
                <a:solidFill>
                  <a:schemeClr val="accent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8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88" r:id="rId2"/>
    <p:sldLayoutId id="2147484189" r:id="rId3"/>
    <p:sldLayoutId id="2147484190" r:id="rId4"/>
    <p:sldLayoutId id="214748419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48" y="3048"/>
            <a:ext cx="9144000" cy="6851904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9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30" r:id="rId5"/>
    <p:sldLayoutId id="2147484239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35627" y="6636780"/>
            <a:ext cx="417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8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tal Hea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9182"/>
            <a:ext cx="9144000" cy="5365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16"/>
          <p:cNvSpPr txBox="1">
            <a:spLocks/>
          </p:cNvSpPr>
          <p:nvPr/>
        </p:nvSpPr>
        <p:spPr>
          <a:xfrm>
            <a:off x="0" y="0"/>
            <a:ext cx="9144000" cy="152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7" name="Picture 6" descr="Lineage_Vector_Small_WhiteRed_Tagline_Rever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751" y="132130"/>
            <a:ext cx="2687315" cy="621035"/>
          </a:xfrm>
          <a:prstGeom prst="rect">
            <a:avLst/>
          </a:prstGeom>
        </p:spPr>
      </p:pic>
      <p:pic>
        <p:nvPicPr>
          <p:cNvPr id="12" name="Picture 11" descr="Metal Head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443663"/>
            <a:ext cx="9144000" cy="4143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ooter Placeholder 16"/>
          <p:cNvSpPr txBox="1">
            <a:spLocks/>
          </p:cNvSpPr>
          <p:nvPr/>
        </p:nvSpPr>
        <p:spPr>
          <a:xfrm>
            <a:off x="39624" y="6629400"/>
            <a:ext cx="2398776" cy="2286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UNCLASSIFIED</a:t>
            </a:r>
            <a:endParaRPr lang="en-US" sz="1000" b="1" dirty="0">
              <a:solidFill>
                <a:prstClr val="white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Subtitle 12"/>
          <p:cNvSpPr txBox="1">
            <a:spLocks/>
          </p:cNvSpPr>
          <p:nvPr/>
        </p:nvSpPr>
        <p:spPr>
          <a:xfrm>
            <a:off x="2725882" y="6477000"/>
            <a:ext cx="6265718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The Nation’s Premier Laboratory for Land Forces</a:t>
            </a:r>
            <a:endParaRPr 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7933" y="123786"/>
            <a:ext cx="4434298" cy="6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52" y="50787"/>
            <a:ext cx="795648" cy="795648"/>
          </a:xfrm>
          <a:prstGeom prst="rect">
            <a:avLst/>
          </a:prstGeom>
        </p:spPr>
      </p:pic>
      <p:pic>
        <p:nvPicPr>
          <p:cNvPr id="11" name="Content Placeholder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31" y="271710"/>
            <a:ext cx="798321" cy="294496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1352" y="6078538"/>
            <a:ext cx="6126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F2C004-2715-FE49-B628-06E74F704CD7}" type="slidenum">
              <a:rPr lang="en-US" sz="1800" smtClean="0"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774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Keith Brawner, PhD	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Senior Engineer (AI /Training background)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Simulation and Training Technology Center (STTC)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Architecture </a:t>
            </a:r>
            <a:r>
              <a:rPr lang="en-US" b="1" dirty="0"/>
              <a:t>and Ontology in the Generalized </a:t>
            </a:r>
            <a:r>
              <a:rPr lang="en-US" b="1" dirty="0" smtClean="0"/>
              <a:t>Intelligent Framework </a:t>
            </a:r>
            <a:r>
              <a:rPr lang="en-US" b="1" dirty="0"/>
              <a:t>for Tutoring: 2019 Update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Authoring – Mobile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575"/>
            <a:ext cx="9144000" cy="56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Authoring – Strategy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150"/>
            <a:ext cx="9144000" cy="56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Authoring -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150"/>
            <a:ext cx="9144000" cy="56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89709"/>
            <a:ext cx="3975234" cy="5534891"/>
          </a:xfrm>
        </p:spPr>
        <p:txBody>
          <a:bodyPr/>
          <a:lstStyle/>
          <a:p>
            <a:r>
              <a:rPr lang="en-US" b="0" dirty="0" smtClean="0"/>
              <a:t>Well under way</a:t>
            </a:r>
          </a:p>
          <a:p>
            <a:r>
              <a:rPr lang="en-US" b="0" dirty="0" smtClean="0"/>
              <a:t>HCII event</a:t>
            </a:r>
          </a:p>
          <a:p>
            <a:pPr lvl="1"/>
            <a:r>
              <a:rPr lang="en-US" b="0" dirty="0" smtClean="0"/>
              <a:t>7/26-31/2019</a:t>
            </a:r>
            <a:endParaRPr lang="en-US" b="0" dirty="0"/>
          </a:p>
          <a:p>
            <a:r>
              <a:rPr lang="en-US" b="0" dirty="0" smtClean="0"/>
              <a:t>ITSEC Event</a:t>
            </a:r>
          </a:p>
          <a:p>
            <a:pPr lvl="1"/>
            <a:r>
              <a:rPr lang="en-US" b="0" dirty="0" smtClean="0"/>
              <a:t>12/2-6/2019</a:t>
            </a:r>
          </a:p>
          <a:p>
            <a:r>
              <a:rPr lang="en-US" b="0" dirty="0" smtClean="0"/>
              <a:t>Monthly calls</a:t>
            </a:r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034" y="789709"/>
            <a:ext cx="4863966" cy="60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 and Pain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 err="1" smtClean="0"/>
              <a:t>Synapatic</a:t>
            </a:r>
            <a:r>
              <a:rPr lang="en-US" sz="2800" b="0" dirty="0" smtClean="0"/>
              <a:t> Sparks, Incorporated</a:t>
            </a:r>
          </a:p>
          <a:p>
            <a:pPr lvl="1"/>
            <a:r>
              <a:rPr lang="en-US" sz="2800" b="0" dirty="0" smtClean="0"/>
              <a:t>Competencies</a:t>
            </a:r>
            <a:endParaRPr lang="en-US" sz="2800" b="0" dirty="0"/>
          </a:p>
          <a:p>
            <a:pPr lvl="1"/>
            <a:r>
              <a:rPr lang="en-US" sz="2800" b="0" dirty="0"/>
              <a:t>AWS </a:t>
            </a:r>
            <a:r>
              <a:rPr lang="en-US" sz="2800" b="0" dirty="0" smtClean="0"/>
              <a:t>Server</a:t>
            </a:r>
          </a:p>
          <a:p>
            <a:pPr lvl="1"/>
            <a:r>
              <a:rPr lang="en-US" sz="2800" b="0" dirty="0" smtClean="0"/>
              <a:t>Language support</a:t>
            </a:r>
          </a:p>
          <a:p>
            <a:r>
              <a:rPr lang="en-US" sz="2800" b="0" dirty="0" smtClean="0"/>
              <a:t>ICT</a:t>
            </a:r>
          </a:p>
          <a:p>
            <a:pPr lvl="1"/>
            <a:r>
              <a:rPr lang="en-US" sz="2800" b="0" dirty="0" err="1" smtClean="0"/>
              <a:t>VHTk</a:t>
            </a:r>
            <a:r>
              <a:rPr lang="en-US" sz="2800" b="0" dirty="0" smtClean="0"/>
              <a:t> (this year)</a:t>
            </a:r>
          </a:p>
          <a:p>
            <a:pPr lvl="1"/>
            <a:r>
              <a:rPr lang="en-US" sz="2800" b="0" dirty="0" smtClean="0"/>
              <a:t>Backend services for agents (</a:t>
            </a:r>
            <a:r>
              <a:rPr lang="en-US" sz="2800" b="0" dirty="0" err="1" smtClean="0"/>
              <a:t>SuperGLU</a:t>
            </a:r>
            <a:r>
              <a:rPr lang="en-US" sz="2800" b="0" dirty="0" smtClean="0"/>
              <a:t>)</a:t>
            </a:r>
          </a:p>
          <a:p>
            <a:pPr lvl="1"/>
            <a:r>
              <a:rPr lang="en-US" sz="2800" b="0" dirty="0" smtClean="0"/>
              <a:t>After Action Review (coming soon)</a:t>
            </a:r>
          </a:p>
          <a:p>
            <a:endParaRPr lang="en-US" sz="2800" b="0" dirty="0"/>
          </a:p>
          <a:p>
            <a:r>
              <a:rPr lang="en-US" sz="2800" b="0" dirty="0" err="1" smtClean="0"/>
              <a:t>Dignitas</a:t>
            </a:r>
            <a:endParaRPr lang="en-US" sz="2800" b="0" dirty="0" smtClean="0"/>
          </a:p>
          <a:p>
            <a:pPr lvl="1"/>
            <a:r>
              <a:rPr lang="en-US" sz="2800" b="0" dirty="0" smtClean="0"/>
              <a:t>Everyone should know them</a:t>
            </a:r>
          </a:p>
          <a:p>
            <a:endParaRPr lang="en-US" sz="2800" b="0" dirty="0" smtClean="0"/>
          </a:p>
          <a:p>
            <a:endParaRPr lang="en-US" sz="28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AWS / RDS Current 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9832BC-9232-A64F-821E-8AF20CB6C1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924" y="2472153"/>
            <a:ext cx="863600" cy="86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EEB823-AF4F-F24C-978D-236DBF38BBEA}"/>
              </a:ext>
            </a:extLst>
          </p:cNvPr>
          <p:cNvSpPr txBox="1"/>
          <p:nvPr/>
        </p:nvSpPr>
        <p:spPr>
          <a:xfrm>
            <a:off x="2331324" y="3302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GIFTVirtualHumanToolkitWindows</a:t>
            </a:r>
            <a:endParaRPr lang="en-US" sz="800" dirty="0"/>
          </a:p>
          <a:p>
            <a:pPr algn="ctr"/>
            <a:r>
              <a:rPr lang="en-US" sz="800" dirty="0"/>
              <a:t>150 GB</a:t>
            </a:r>
          </a:p>
          <a:p>
            <a:pPr algn="ctr"/>
            <a:r>
              <a:rPr lang="en-US" sz="800" dirty="0"/>
              <a:t>34.215.207.19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2A1F04-F272-A449-97A8-F4A6108D6D4C}"/>
              </a:ext>
            </a:extLst>
          </p:cNvPr>
          <p:cNvSpPr txBox="1"/>
          <p:nvPr/>
        </p:nvSpPr>
        <p:spPr>
          <a:xfrm>
            <a:off x="4490324" y="3302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GIFTVirtualHumanToolkitNuxeo</a:t>
            </a:r>
            <a:endParaRPr lang="en-US" sz="800" dirty="0"/>
          </a:p>
          <a:p>
            <a:pPr algn="ctr"/>
            <a:r>
              <a:rPr lang="en-US" sz="800" dirty="0"/>
              <a:t>128 GB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B4C4C0-96EE-9C42-B563-D436325C67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743200"/>
            <a:ext cx="903448" cy="55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109090A-C542-1945-A03C-5BA67BCD87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101" y="2624554"/>
            <a:ext cx="677446" cy="677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8DB194-E524-9240-AD0F-FA78267B3D88}"/>
              </a:ext>
            </a:extLst>
          </p:cNvPr>
          <p:cNvSpPr txBox="1"/>
          <p:nvPr/>
        </p:nvSpPr>
        <p:spPr>
          <a:xfrm>
            <a:off x="6522324" y="330504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virtualhumantoolkitgiftpostgresrds</a:t>
            </a:r>
            <a:r>
              <a:rPr lang="en-US" sz="800" dirty="0"/>
              <a:t> 100 GB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2BC3CF-479B-BF4A-AA2D-5C83DD753FA3}"/>
              </a:ext>
            </a:extLst>
          </p:cNvPr>
          <p:cNvSpPr/>
          <p:nvPr/>
        </p:nvSpPr>
        <p:spPr>
          <a:xfrm>
            <a:off x="815072" y="2743200"/>
            <a:ext cx="9060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</a:t>
            </a:r>
          </a:p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Toolkit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C60E40-7228-D04E-ADF1-70B5298B41A4}"/>
              </a:ext>
            </a:extLst>
          </p:cNvPr>
          <p:cNvSpPr/>
          <p:nvPr/>
        </p:nvSpPr>
        <p:spPr>
          <a:xfrm>
            <a:off x="631627" y="2125246"/>
            <a:ext cx="77956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Group		  GIFT Instance                Nuxeo VM                    Database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4C30CC-C878-3649-9C86-87CFCAEADD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924" y="3767554"/>
            <a:ext cx="863600" cy="863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FBB4FA-2934-BA4C-812B-E631B21F328C}"/>
              </a:ext>
            </a:extLst>
          </p:cNvPr>
          <p:cNvSpPr txBox="1"/>
          <p:nvPr/>
        </p:nvSpPr>
        <p:spPr>
          <a:xfrm>
            <a:off x="2331324" y="45974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GIFTSSIDevWindows</a:t>
            </a:r>
            <a:endParaRPr lang="en-US" sz="800" dirty="0"/>
          </a:p>
          <a:p>
            <a:pPr algn="ctr"/>
            <a:r>
              <a:rPr lang="en-US" sz="800" dirty="0"/>
              <a:t>150 GB</a:t>
            </a:r>
          </a:p>
          <a:p>
            <a:pPr algn="ctr"/>
            <a:r>
              <a:rPr lang="en-US" sz="800" dirty="0"/>
              <a:t>52.43.174.125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307271-3C51-6D43-B435-7AFEF3020A96}"/>
              </a:ext>
            </a:extLst>
          </p:cNvPr>
          <p:cNvSpPr txBox="1"/>
          <p:nvPr/>
        </p:nvSpPr>
        <p:spPr>
          <a:xfrm>
            <a:off x="4490324" y="4597401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GIFTSSIDevNuxeo</a:t>
            </a:r>
            <a:endParaRPr lang="en-US" sz="800" dirty="0"/>
          </a:p>
          <a:p>
            <a:pPr algn="ctr"/>
            <a:r>
              <a:rPr lang="en-US" sz="800" dirty="0"/>
              <a:t>128 GB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21E0D5C-8B9E-DD42-8F08-D7F50753B8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038601"/>
            <a:ext cx="903448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7FA87F5-34E0-A240-814D-E47B7F631F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101" y="3919955"/>
            <a:ext cx="677446" cy="6774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7A238F-0A59-1C44-B801-F6AC61671F57}"/>
              </a:ext>
            </a:extLst>
          </p:cNvPr>
          <p:cNvSpPr txBox="1"/>
          <p:nvPr/>
        </p:nvSpPr>
        <p:spPr>
          <a:xfrm>
            <a:off x="6522324" y="460044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Giftssidevrds</a:t>
            </a:r>
            <a:endParaRPr lang="en-US" sz="800" dirty="0"/>
          </a:p>
          <a:p>
            <a:pPr algn="ctr"/>
            <a:r>
              <a:rPr lang="en-US" sz="800" dirty="0"/>
              <a:t> 100 GB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DFB8DA0-CA5A-6640-B5E8-D773D89B760F}"/>
              </a:ext>
            </a:extLst>
          </p:cNvPr>
          <p:cNvSpPr/>
          <p:nvPr/>
        </p:nvSpPr>
        <p:spPr>
          <a:xfrm>
            <a:off x="838316" y="4038601"/>
            <a:ext cx="8595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AWS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</a:t>
            </a:r>
          </a:p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23B4230-C074-A94B-801F-5AC93CB10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924" y="5152313"/>
            <a:ext cx="863600" cy="863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EB71B5-4C3C-3548-9647-FA1DA2D7432D}"/>
              </a:ext>
            </a:extLst>
          </p:cNvPr>
          <p:cNvSpPr txBox="1"/>
          <p:nvPr/>
        </p:nvSpPr>
        <p:spPr>
          <a:xfrm>
            <a:off x="2331324" y="59821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GIFTCloudWindows</a:t>
            </a:r>
            <a:endParaRPr lang="en-US" sz="800" dirty="0"/>
          </a:p>
          <a:p>
            <a:pPr algn="ctr"/>
            <a:r>
              <a:rPr lang="en-US" sz="800" dirty="0"/>
              <a:t>1000 GB</a:t>
            </a:r>
          </a:p>
          <a:p>
            <a:pPr algn="ctr"/>
            <a:r>
              <a:rPr lang="en-US" sz="800" dirty="0"/>
              <a:t>34.223.241.235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DBA208-B9B0-8D40-88F4-174BDAFAC529}"/>
              </a:ext>
            </a:extLst>
          </p:cNvPr>
          <p:cNvSpPr txBox="1"/>
          <p:nvPr/>
        </p:nvSpPr>
        <p:spPr>
          <a:xfrm>
            <a:off x="4490324" y="59821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GIFTCloudNuxeo</a:t>
            </a:r>
            <a:endParaRPr lang="en-US" sz="800" dirty="0"/>
          </a:p>
          <a:p>
            <a:pPr algn="ctr"/>
            <a:r>
              <a:rPr lang="en-US" sz="800" dirty="0"/>
              <a:t>1000 GB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8921A9A-23BF-284D-9325-E20C19F237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423360"/>
            <a:ext cx="903448" cy="55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3C98DDD-8AEF-D14D-A9B1-0B1EAEDAD7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101" y="5304714"/>
            <a:ext cx="677446" cy="6774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D056CC0-E009-EC4A-BAF1-82A7451FA214}"/>
              </a:ext>
            </a:extLst>
          </p:cNvPr>
          <p:cNvSpPr txBox="1"/>
          <p:nvPr/>
        </p:nvSpPr>
        <p:spPr>
          <a:xfrm>
            <a:off x="6522324" y="598520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giftclouddbpostgre</a:t>
            </a:r>
            <a:endParaRPr lang="en-US" sz="800" dirty="0"/>
          </a:p>
          <a:p>
            <a:pPr algn="ctr"/>
            <a:r>
              <a:rPr lang="en-US" sz="800" dirty="0"/>
              <a:t> 100 GB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333499E-9B13-F34E-B00D-9EC6A7EFD404}"/>
              </a:ext>
            </a:extLst>
          </p:cNvPr>
          <p:cNvSpPr/>
          <p:nvPr/>
        </p:nvSpPr>
        <p:spPr>
          <a:xfrm>
            <a:off x="556190" y="5423360"/>
            <a:ext cx="14237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GIFT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</a:t>
            </a:r>
          </a:p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(Production)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887987A1-9F48-1945-A227-48414C46B492}"/>
              </a:ext>
            </a:extLst>
          </p:cNvPr>
          <p:cNvSpPr/>
          <p:nvPr/>
        </p:nvSpPr>
        <p:spPr>
          <a:xfrm>
            <a:off x="631627" y="2472153"/>
            <a:ext cx="7978973" cy="1291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F4D12B75-B5E9-114D-B562-EF76301B3028}"/>
              </a:ext>
            </a:extLst>
          </p:cNvPr>
          <p:cNvSpPr/>
          <p:nvPr/>
        </p:nvSpPr>
        <p:spPr>
          <a:xfrm>
            <a:off x="631626" y="3761603"/>
            <a:ext cx="7978973" cy="1291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7970495E-C0A1-3949-BDE2-9679C16BC720}"/>
              </a:ext>
            </a:extLst>
          </p:cNvPr>
          <p:cNvSpPr/>
          <p:nvPr/>
        </p:nvSpPr>
        <p:spPr>
          <a:xfrm>
            <a:off x="631625" y="5051854"/>
            <a:ext cx="7978973" cy="13453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85C7CC-827C-7945-8960-9D33671C7CBF}"/>
              </a:ext>
            </a:extLst>
          </p:cNvPr>
          <p:cNvSpPr/>
          <p:nvPr/>
        </p:nvSpPr>
        <p:spPr>
          <a:xfrm>
            <a:off x="631624" y="3721422"/>
            <a:ext cx="7978973" cy="13543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92CFD4-5AE1-F342-B001-4607046D78AB}"/>
              </a:ext>
            </a:extLst>
          </p:cNvPr>
          <p:cNvSpPr txBox="1"/>
          <p:nvPr/>
        </p:nvSpPr>
        <p:spPr>
          <a:xfrm>
            <a:off x="627784" y="3720873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use as CASS Integration</a:t>
            </a:r>
          </a:p>
        </p:txBody>
      </p:sp>
    </p:spTree>
    <p:extLst>
      <p:ext uri="{BB962C8B-B14F-4D97-AF65-F5344CB8AC3E}">
        <p14:creationId xmlns:p14="http://schemas.microsoft.com/office/powerpoint/2010/main" val="19276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75" y="1542201"/>
            <a:ext cx="8534400" cy="5534891"/>
          </a:xfrm>
        </p:spPr>
        <p:txBody>
          <a:bodyPr>
            <a:normAutofit/>
          </a:bodyPr>
          <a:lstStyle/>
          <a:p>
            <a:r>
              <a:rPr lang="en-US" sz="2000" dirty="0"/>
              <a:t>AWS / DS Current State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GIFT Demo Machine - Stopped</a:t>
            </a:r>
          </a:p>
          <a:p>
            <a:r>
              <a:rPr lang="en-US" sz="2000" dirty="0"/>
              <a:t>Ohio State University – Grad Project with Shared AMIs – Project Beginning as Finals Concluded</a:t>
            </a:r>
          </a:p>
          <a:p>
            <a:pPr marL="114300" indent="0">
              <a:buNone/>
            </a:pP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C60E40-7228-D04E-ADF1-70B5298B41A4}"/>
              </a:ext>
            </a:extLst>
          </p:cNvPr>
          <p:cNvSpPr/>
          <p:nvPr/>
        </p:nvSpPr>
        <p:spPr>
          <a:xfrm>
            <a:off x="631627" y="2125246"/>
            <a:ext cx="77956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Group		  GIFT Instance                Nuxeo VM                    Database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9F68DC3-9F26-DB4F-ADFF-9AB314849D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924" y="2463800"/>
            <a:ext cx="863600" cy="8636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0338D92-7B06-A74D-8412-A818028AEC5F}"/>
              </a:ext>
            </a:extLst>
          </p:cNvPr>
          <p:cNvSpPr txBox="1"/>
          <p:nvPr/>
        </p:nvSpPr>
        <p:spPr>
          <a:xfrm>
            <a:off x="2331324" y="329364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GIFT-0414AMIWindows</a:t>
            </a:r>
          </a:p>
          <a:p>
            <a:pPr algn="ctr"/>
            <a:r>
              <a:rPr lang="en-US" sz="800" dirty="0"/>
              <a:t>150 GB</a:t>
            </a:r>
          </a:p>
          <a:p>
            <a:pPr algn="ctr"/>
            <a:r>
              <a:rPr lang="en-US" sz="800" dirty="0"/>
              <a:t>52.35.159.244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6B6076-CF4B-2944-82C6-93B5497F9989}"/>
              </a:ext>
            </a:extLst>
          </p:cNvPr>
          <p:cNvSpPr txBox="1"/>
          <p:nvPr/>
        </p:nvSpPr>
        <p:spPr>
          <a:xfrm>
            <a:off x="4490324" y="3293647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GIFT-0414AMINuxeo</a:t>
            </a:r>
          </a:p>
          <a:p>
            <a:pPr algn="ctr"/>
            <a:r>
              <a:rPr lang="en-US" sz="800" dirty="0"/>
              <a:t>128 GB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6F28D2B-D8D6-7140-8450-EAA52B1B86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734847"/>
            <a:ext cx="903448" cy="558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3969508-4BA5-C845-B8D4-6DAB1EAEB6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101" y="2616201"/>
            <a:ext cx="677446" cy="6774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84E55E3-7255-2A41-BB51-BBC3E71DC366}"/>
              </a:ext>
            </a:extLst>
          </p:cNvPr>
          <p:cNvSpPr txBox="1"/>
          <p:nvPr/>
        </p:nvSpPr>
        <p:spPr>
          <a:xfrm>
            <a:off x="6493551" y="3296688"/>
            <a:ext cx="2040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test04282017newgiftclouddbpostgre 128 GB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46071B1-1C71-E843-97E1-11350CC048EB}"/>
              </a:ext>
            </a:extLst>
          </p:cNvPr>
          <p:cNvSpPr/>
          <p:nvPr/>
        </p:nvSpPr>
        <p:spPr>
          <a:xfrm>
            <a:off x="628324" y="2734847"/>
            <a:ext cx="1279517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NC 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</a:t>
            </a:r>
          </a:p>
          <a:p>
            <a:pPr algn="ctr"/>
            <a:r>
              <a:rPr 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(Upgraded to</a:t>
            </a:r>
          </a:p>
          <a:p>
            <a:pPr algn="ctr"/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GIFT Cloud levels)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105D2099-D549-D843-A8B6-54C86551CF28}"/>
              </a:ext>
            </a:extLst>
          </p:cNvPr>
          <p:cNvSpPr/>
          <p:nvPr/>
        </p:nvSpPr>
        <p:spPr>
          <a:xfrm>
            <a:off x="631627" y="2463800"/>
            <a:ext cx="7978973" cy="1291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24DAF0-0CC1-5C4F-8FF5-9F97A896AE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924" y="3759200"/>
            <a:ext cx="863600" cy="863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FC4CB9-08B2-C84C-BBBB-75D717136724}"/>
              </a:ext>
            </a:extLst>
          </p:cNvPr>
          <p:cNvSpPr txBox="1"/>
          <p:nvPr/>
        </p:nvSpPr>
        <p:spPr>
          <a:xfrm>
            <a:off x="2331324" y="458904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GIFTWrapWindows</a:t>
            </a:r>
            <a:endParaRPr lang="en-US" sz="800" dirty="0"/>
          </a:p>
          <a:p>
            <a:pPr algn="ctr"/>
            <a:r>
              <a:rPr lang="en-US" sz="800" dirty="0"/>
              <a:t>150 GB</a:t>
            </a:r>
          </a:p>
          <a:p>
            <a:pPr algn="ctr"/>
            <a:r>
              <a:rPr lang="en-US" sz="800" dirty="0"/>
              <a:t>52.24.119.242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243804-E843-E244-BEFD-A30222AE12B4}"/>
              </a:ext>
            </a:extLst>
          </p:cNvPr>
          <p:cNvSpPr txBox="1"/>
          <p:nvPr/>
        </p:nvSpPr>
        <p:spPr>
          <a:xfrm>
            <a:off x="4490324" y="4589047"/>
            <a:ext cx="1828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GIFTWrapNuxeo</a:t>
            </a:r>
            <a:endParaRPr lang="en-US" sz="800" dirty="0"/>
          </a:p>
          <a:p>
            <a:pPr algn="ctr"/>
            <a:r>
              <a:rPr lang="en-US" sz="800" dirty="0"/>
              <a:t>128 GB</a:t>
            </a:r>
          </a:p>
          <a:p>
            <a:pPr algn="ctr"/>
            <a:r>
              <a:rPr lang="en-US" sz="800" dirty="0"/>
              <a:t>52.43.177.91</a:t>
            </a:r>
            <a:endParaRPr lang="en-US" sz="1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B1AE5C-C4F7-F840-9DAD-EBBD5EEB9D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030247"/>
            <a:ext cx="903448" cy="55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277D0B7-2A8B-4147-80CF-621B906A15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101" y="3911601"/>
            <a:ext cx="677446" cy="6774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E9071CC-C0AE-7D40-8667-C053AC7B5B5A}"/>
              </a:ext>
            </a:extLst>
          </p:cNvPr>
          <p:cNvSpPr txBox="1"/>
          <p:nvPr/>
        </p:nvSpPr>
        <p:spPr>
          <a:xfrm>
            <a:off x="6493551" y="4592088"/>
            <a:ext cx="2040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Giftwraprds</a:t>
            </a:r>
            <a:endParaRPr lang="en-US" sz="800" dirty="0"/>
          </a:p>
          <a:p>
            <a:pPr algn="ctr"/>
            <a:r>
              <a:rPr lang="en-US" sz="800" dirty="0"/>
              <a:t>100 GB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B4E8A26-4E8E-5F4D-B347-3A9D4C6D0FA4}"/>
              </a:ext>
            </a:extLst>
          </p:cNvPr>
          <p:cNvSpPr/>
          <p:nvPr/>
        </p:nvSpPr>
        <p:spPr>
          <a:xfrm>
            <a:off x="699658" y="4030247"/>
            <a:ext cx="1136850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GIFTWrap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(VHT Levels)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DAB3AA0-7A63-5C4E-92E1-F675B222E5C4}"/>
              </a:ext>
            </a:extLst>
          </p:cNvPr>
          <p:cNvSpPr/>
          <p:nvPr/>
        </p:nvSpPr>
        <p:spPr>
          <a:xfrm>
            <a:off x="631627" y="3759200"/>
            <a:ext cx="7978973" cy="1291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85622B-3418-FE4D-AE51-A54A025D6041}"/>
              </a:ext>
            </a:extLst>
          </p:cNvPr>
          <p:cNvSpPr txBox="1"/>
          <p:nvPr/>
        </p:nvSpPr>
        <p:spPr>
          <a:xfrm>
            <a:off x="647946" y="4590789"/>
            <a:ext cx="2185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GiftWrapDemo.gifttutoringclouddev.org</a:t>
            </a:r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38586A5-99B3-844B-A2C3-6D4E33863559}"/>
              </a:ext>
            </a:extLst>
          </p:cNvPr>
          <p:cNvSpPr/>
          <p:nvPr/>
        </p:nvSpPr>
        <p:spPr>
          <a:xfrm>
            <a:off x="631624" y="3721422"/>
            <a:ext cx="7978973" cy="13543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4C2F87F-7551-AF48-BC97-E5BEF71EF8CD}"/>
              </a:ext>
            </a:extLst>
          </p:cNvPr>
          <p:cNvSpPr txBox="1"/>
          <p:nvPr/>
        </p:nvSpPr>
        <p:spPr>
          <a:xfrm>
            <a:off x="627784" y="378101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Stopped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9FF1A3D-03D5-D045-8761-4A82B1D1B3A1}"/>
              </a:ext>
            </a:extLst>
          </p:cNvPr>
          <p:cNvSpPr/>
          <p:nvPr/>
        </p:nvSpPr>
        <p:spPr>
          <a:xfrm>
            <a:off x="631624" y="2420679"/>
            <a:ext cx="7978973" cy="13543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735723A-BF3F-5148-BD1E-0FC7265C4B75}"/>
              </a:ext>
            </a:extLst>
          </p:cNvPr>
          <p:cNvSpPr txBox="1"/>
          <p:nvPr/>
        </p:nvSpPr>
        <p:spPr>
          <a:xfrm>
            <a:off x="627784" y="2420130"/>
            <a:ext cx="527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Restarted for ICAP / NCSU Efforts for ~1 Month</a:t>
            </a:r>
          </a:p>
        </p:txBody>
      </p:sp>
    </p:spTree>
    <p:extLst>
      <p:ext uri="{BB962C8B-B14F-4D97-AF65-F5344CB8AC3E}">
        <p14:creationId xmlns:p14="http://schemas.microsoft.com/office/powerpoint/2010/main" val="10194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AWS / RDS Current State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4C30CC-C878-3649-9C86-87CFCAEADD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925" y="2774553"/>
            <a:ext cx="863600" cy="863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FBB4FA-2934-BA4C-812B-E631B21F328C}"/>
              </a:ext>
            </a:extLst>
          </p:cNvPr>
          <p:cNvSpPr txBox="1"/>
          <p:nvPr/>
        </p:nvSpPr>
        <p:spPr>
          <a:xfrm>
            <a:off x="2331325" y="3604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GIFTCloudELGG</a:t>
            </a:r>
            <a:endParaRPr lang="en-US" sz="800" dirty="0"/>
          </a:p>
          <a:p>
            <a:pPr algn="ctr"/>
            <a:r>
              <a:rPr lang="en-US" sz="800" dirty="0"/>
              <a:t>30 GB</a:t>
            </a:r>
          </a:p>
          <a:p>
            <a:pPr algn="ctr"/>
            <a:r>
              <a:rPr lang="en-US" sz="800" dirty="0"/>
              <a:t>35.165.66.205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307271-3C51-6D43-B435-7AFEF3020A96}"/>
              </a:ext>
            </a:extLst>
          </p:cNvPr>
          <p:cNvSpPr txBox="1"/>
          <p:nvPr/>
        </p:nvSpPr>
        <p:spPr>
          <a:xfrm>
            <a:off x="4334956" y="362873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GIFTPiwikBitnami</a:t>
            </a:r>
            <a:endParaRPr lang="en-US" sz="800" dirty="0"/>
          </a:p>
          <a:p>
            <a:pPr algn="ctr"/>
            <a:r>
              <a:rPr lang="en-US" sz="800" dirty="0"/>
              <a:t>10 GB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21E0D5C-8B9E-DD42-8F08-D7F50753B8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632" y="3069933"/>
            <a:ext cx="903448" cy="558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DFB8DA0-CA5A-6640-B5E8-D773D89B760F}"/>
              </a:ext>
            </a:extLst>
          </p:cNvPr>
          <p:cNvSpPr/>
          <p:nvPr/>
        </p:nvSpPr>
        <p:spPr>
          <a:xfrm>
            <a:off x="777521" y="3810893"/>
            <a:ext cx="9573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VMs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DBA208-B9B0-8D40-88F4-174BDAFAC529}"/>
              </a:ext>
            </a:extLst>
          </p:cNvPr>
          <p:cNvSpPr txBox="1"/>
          <p:nvPr/>
        </p:nvSpPr>
        <p:spPr>
          <a:xfrm>
            <a:off x="6334079" y="3624505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GIFTCloudMonitoring</a:t>
            </a:r>
            <a:endParaRPr lang="en-US" sz="800" dirty="0"/>
          </a:p>
          <a:p>
            <a:pPr algn="ctr"/>
            <a:r>
              <a:rPr lang="en-US" sz="800" dirty="0"/>
              <a:t>40 GB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8921A9A-23BF-284D-9325-E20C19F237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755" y="3065705"/>
            <a:ext cx="903448" cy="558800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F4D12B75-B5E9-114D-B562-EF76301B3028}"/>
              </a:ext>
            </a:extLst>
          </p:cNvPr>
          <p:cNvSpPr/>
          <p:nvPr/>
        </p:nvSpPr>
        <p:spPr>
          <a:xfrm>
            <a:off x="631627" y="2768601"/>
            <a:ext cx="7978973" cy="26693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53CAF4-4D36-1A43-8D52-B1471DA915BA}"/>
              </a:ext>
            </a:extLst>
          </p:cNvPr>
          <p:cNvSpPr txBox="1"/>
          <p:nvPr/>
        </p:nvSpPr>
        <p:spPr>
          <a:xfrm>
            <a:off x="3771902" y="452791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Various Image Copies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8DAE4C-9A25-8A48-A346-A09B781888FE}"/>
              </a:ext>
            </a:extLst>
          </p:cNvPr>
          <p:cNvSpPr txBox="1"/>
          <p:nvPr/>
        </p:nvSpPr>
        <p:spPr>
          <a:xfrm>
            <a:off x="1461481" y="5735066"/>
            <a:ext cx="618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Monthly Cost: Increased to roughly $3800 per month</a:t>
            </a:r>
          </a:p>
        </p:txBody>
      </p:sp>
    </p:spTree>
    <p:extLst>
      <p:ext uri="{BB962C8B-B14F-4D97-AF65-F5344CB8AC3E}">
        <p14:creationId xmlns:p14="http://schemas.microsoft.com/office/powerpoint/2010/main" val="25833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Instructional model (</a:t>
            </a:r>
            <a:r>
              <a:rPr lang="en-US" b="0" dirty="0" err="1" smtClean="0"/>
              <a:t>iCAP</a:t>
            </a:r>
            <a:r>
              <a:rPr lang="en-US" b="0" dirty="0" smtClean="0"/>
              <a:t>)</a:t>
            </a:r>
          </a:p>
          <a:p>
            <a:pPr lvl="1"/>
            <a:r>
              <a:rPr lang="en-US" b="0" dirty="0" smtClean="0"/>
              <a:t>Old MBP is now depreciated (did anyone notice?)</a:t>
            </a:r>
          </a:p>
          <a:p>
            <a:r>
              <a:rPr lang="en-US" b="0" dirty="0" err="1" smtClean="0"/>
              <a:t>VHTk</a:t>
            </a:r>
            <a:endParaRPr lang="en-US" b="0" dirty="0" smtClean="0"/>
          </a:p>
          <a:p>
            <a:pPr lvl="1"/>
            <a:r>
              <a:rPr lang="en-US" b="0" dirty="0" smtClean="0"/>
              <a:t>Multiple characters in latest</a:t>
            </a:r>
          </a:p>
          <a:p>
            <a:r>
              <a:rPr lang="en-US" b="0" dirty="0" smtClean="0"/>
              <a:t>LTI</a:t>
            </a:r>
          </a:p>
          <a:p>
            <a:pPr lvl="1"/>
            <a:r>
              <a:rPr lang="en-US" b="0" dirty="0" smtClean="0"/>
              <a:t>Sticking with v1.1.1</a:t>
            </a:r>
          </a:p>
          <a:p>
            <a:r>
              <a:rPr lang="en-US" b="0" dirty="0" smtClean="0"/>
              <a:t>LRS</a:t>
            </a:r>
          </a:p>
          <a:p>
            <a:pPr lvl="1"/>
            <a:r>
              <a:rPr lang="en-US" b="0" dirty="0" smtClean="0"/>
              <a:t>Conversation about </a:t>
            </a:r>
            <a:r>
              <a:rPr lang="en-US" b="0" dirty="0" err="1" smtClean="0"/>
              <a:t>xAPI</a:t>
            </a:r>
            <a:r>
              <a:rPr lang="en-US" b="0" dirty="0" smtClean="0"/>
              <a:t> profiles, CASS, LTSC</a:t>
            </a:r>
          </a:p>
          <a:p>
            <a:r>
              <a:rPr lang="en-US" b="0" dirty="0" smtClean="0"/>
              <a:t>Team</a:t>
            </a:r>
          </a:p>
          <a:p>
            <a:pPr lvl="1"/>
            <a:r>
              <a:rPr lang="en-US" b="0" dirty="0" smtClean="0"/>
              <a:t>In dev.  </a:t>
            </a:r>
            <a:r>
              <a:rPr lang="en-US" b="0" dirty="0" err="1" smtClean="0"/>
              <a:t>Demo’d</a:t>
            </a:r>
            <a:r>
              <a:rPr lang="en-US" b="0" dirty="0" smtClean="0"/>
              <a:t> at ITSEC.</a:t>
            </a:r>
          </a:p>
          <a:p>
            <a:r>
              <a:rPr lang="en-US" b="0" dirty="0" smtClean="0"/>
              <a:t>Psychomotor</a:t>
            </a:r>
          </a:p>
          <a:p>
            <a:pPr lvl="1"/>
            <a:r>
              <a:rPr lang="en-US" b="0" dirty="0" smtClean="0"/>
              <a:t>In dev.  USMA Land </a:t>
            </a:r>
            <a:r>
              <a:rPr lang="en-US" b="0" dirty="0" err="1" smtClean="0"/>
              <a:t>Nav</a:t>
            </a:r>
            <a:r>
              <a:rPr lang="en-US" b="0" dirty="0" smtClean="0"/>
              <a:t> x2, breathing.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Community requested features currently unavailable</a:t>
            </a:r>
          </a:p>
          <a:p>
            <a:pPr lvl="1"/>
            <a:r>
              <a:rPr lang="en-US" b="0" dirty="0" err="1" smtClean="0"/>
              <a:t>Wheelspinning</a:t>
            </a:r>
            <a:r>
              <a:rPr lang="en-US" b="0" dirty="0" smtClean="0"/>
              <a:t> prediction</a:t>
            </a:r>
          </a:p>
          <a:p>
            <a:pPr lvl="2"/>
            <a:r>
              <a:rPr lang="en-US" b="0" dirty="0" smtClean="0"/>
              <a:t>Please use </a:t>
            </a:r>
            <a:r>
              <a:rPr lang="en-US" b="0" dirty="0" err="1" smtClean="0"/>
              <a:t>RapidMiner</a:t>
            </a:r>
            <a:r>
              <a:rPr lang="en-US" b="0" dirty="0" smtClean="0"/>
              <a:t>, Python, XML-RPC, examples…</a:t>
            </a:r>
          </a:p>
          <a:p>
            <a:pPr lvl="1"/>
            <a:r>
              <a:rPr lang="en-US" b="0" dirty="0" smtClean="0"/>
              <a:t>Motivational Assessments</a:t>
            </a:r>
          </a:p>
          <a:p>
            <a:pPr lvl="2"/>
            <a:r>
              <a:rPr lang="en-US" b="0" dirty="0" smtClean="0"/>
              <a:t>Soon</a:t>
            </a:r>
          </a:p>
          <a:p>
            <a:pPr lvl="1"/>
            <a:r>
              <a:rPr lang="en-US" b="0" dirty="0" smtClean="0"/>
              <a:t>NLP for team interactions</a:t>
            </a:r>
          </a:p>
          <a:p>
            <a:pPr lvl="2"/>
            <a:r>
              <a:rPr lang="en-US" b="0" dirty="0" smtClean="0"/>
              <a:t>Easier said than done</a:t>
            </a:r>
          </a:p>
          <a:p>
            <a:pPr lvl="1"/>
            <a:r>
              <a:rPr lang="en-US" b="0" dirty="0" smtClean="0"/>
              <a:t>Better user guide</a:t>
            </a:r>
          </a:p>
          <a:p>
            <a:pPr lvl="2"/>
            <a:r>
              <a:rPr lang="en-US" b="0" dirty="0" smtClean="0"/>
              <a:t>Updated</a:t>
            </a:r>
          </a:p>
          <a:p>
            <a:pPr lvl="1"/>
            <a:r>
              <a:rPr lang="en-US" b="0" dirty="0" smtClean="0"/>
              <a:t>Predictive analysis of performance and Training ROI</a:t>
            </a:r>
          </a:p>
          <a:p>
            <a:pPr lvl="2"/>
            <a:r>
              <a:rPr lang="en-US" b="0" dirty="0" smtClean="0"/>
              <a:t>???</a:t>
            </a:r>
          </a:p>
          <a:p>
            <a:pPr lvl="1"/>
            <a:r>
              <a:rPr lang="en-US" b="0" dirty="0" smtClean="0"/>
              <a:t>Human in the Loop</a:t>
            </a:r>
          </a:p>
          <a:p>
            <a:pPr lvl="2"/>
            <a:r>
              <a:rPr lang="en-US" b="0" dirty="0" smtClean="0"/>
              <a:t>In dev (see next slides)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Yes, Yes, we know that you don’t like DKFs.</a:t>
            </a:r>
          </a:p>
          <a:p>
            <a:r>
              <a:rPr lang="en-US" b="0" dirty="0" smtClean="0"/>
              <a:t>GIFT Exchange now GIFT Wrap</a:t>
            </a:r>
          </a:p>
          <a:p>
            <a:r>
              <a:rPr lang="en-US" b="0" dirty="0" smtClean="0"/>
              <a:t>More to come later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Authoring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Observer-Controller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C004-2715-FE49-B628-06E74F704CD7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C:\Users\keith.w.brawner\AppData\Local\Microsoft\Windows\INetCache\Content.Word\CyberBullet.StrategyPreset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13708"/>
            <a:ext cx="9170207" cy="5049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84939"/>
      </p:ext>
    </p:extLst>
  </p:cSld>
  <p:clrMapOvr>
    <a:masterClrMapping/>
  </p:clrMapOvr>
</p:sld>
</file>

<file path=ppt/theme/theme1.xml><?xml version="1.0" encoding="utf-8"?>
<a:theme xmlns:a="http://schemas.openxmlformats.org/drawingml/2006/main" name="1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CLASSIFIED//FOR OFFICIAL USE ONLY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NCLASSIFIED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PROVED FOR PUBLIC RELEAS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RL_Overview_01052015_Update Templat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3F94"/>
      </a:accent1>
      <a:accent2>
        <a:srgbClr val="C4123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MC_Revise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F177B2FE6EB01A4CB29C652E415E2656" ma:contentTypeVersion="11" ma:contentTypeDescription="Upload an image or a photograph." ma:contentTypeScope="" ma:versionID="c9913846006df353b04b145b9ec10db2">
  <xsd:schema xmlns:xsd="http://www.w3.org/2001/XMLSchema" xmlns:xs="http://www.w3.org/2001/XMLSchema" xmlns:p="http://schemas.microsoft.com/office/2006/metadata/properties" xmlns:ns1="http://schemas.microsoft.com/sharepoint/v3" xmlns:ns2="2c061caa-ac96-4ed1-b74a-abb1169dd94c" xmlns:ns3="8acc76ce-4927-4c10-947a-54b615abcc3a" targetNamespace="http://schemas.microsoft.com/office/2006/metadata/properties" ma:root="true" ma:fieldsID="af5330fca2d02548508af8ef72978ec5" ns1:_="" ns2:_="" ns3:_="">
    <xsd:import namespace="http://schemas.microsoft.com/sharepoint/v3"/>
    <xsd:import namespace="2c061caa-ac96-4ed1-b74a-abb1169dd94c"/>
    <xsd:import namespace="8acc76ce-4927-4c10-947a-54b615abcc3a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Organization" minOccurs="0"/>
                <xsd:element ref="ns2:SharedWithUsers" minOccurs="0"/>
                <xsd:element ref="ns3:Display_x0020_Name" minOccurs="0"/>
                <xsd:element ref="ns3:Desktop" minOccurs="0"/>
                <xsd:element ref="ns3:Group" minOccurs="0"/>
                <xsd:element ref="ns3:DL_Link" minOccurs="0"/>
                <xsd:element ref="ns3:FileType0" minOccurs="0"/>
                <xsd:element ref="ns3:Sor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61caa-ac96-4ed1-b74a-abb1169dd94c" elementFormDefault="qualified">
    <xsd:import namespace="http://schemas.microsoft.com/office/2006/documentManagement/types"/>
    <xsd:import namespace="http://schemas.microsoft.com/office/infopath/2007/PartnerControls"/>
    <xsd:element name="Organization" ma:index="26" nillable="true" ma:displayName="Organization" ma:default="HQ RDECOM" ma:format="Dropdown" ma:internalName="Organization">
      <xsd:simpleType>
        <xsd:restriction base="dms:Choice">
          <xsd:enumeration value="All"/>
          <xsd:enumeration value="HQ RDECOM"/>
          <xsd:enumeration value="AMRDEC"/>
          <xsd:enumeration value="AMSAA"/>
          <xsd:enumeration value="ARDEC"/>
          <xsd:enumeration value="ARL"/>
          <xsd:enumeration value="CERDEC"/>
          <xsd:enumeration value="ECBC"/>
          <xsd:enumeration value="NSRDEC"/>
          <xsd:enumeration value="TARDEC"/>
        </xsd:restriction>
      </xsd:simpleType>
    </xsd:element>
    <xsd:element name="SharedWithUsers" ma:index="2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c76ce-4927-4c10-947a-54b615abcc3a" elementFormDefault="qualified">
    <xsd:import namespace="http://schemas.microsoft.com/office/2006/documentManagement/types"/>
    <xsd:import namespace="http://schemas.microsoft.com/office/infopath/2007/PartnerControls"/>
    <xsd:element name="Display_x0020_Name" ma:index="28" nillable="true" ma:displayName="Display Name" ma:internalName="Display_x0020_Name">
      <xsd:simpleType>
        <xsd:restriction base="dms:Text">
          <xsd:maxLength value="255"/>
        </xsd:restriction>
      </xsd:simpleType>
    </xsd:element>
    <xsd:element name="Desktop" ma:index="29" nillable="true" ma:displayName="Tab" ma:format="Dropdown" ma:internalName="Desktop">
      <xsd:simpleType>
        <xsd:restriction base="dms:Choice">
          <xsd:enumeration value="Professional"/>
          <xsd:enumeration value="Both"/>
        </xsd:restriction>
      </xsd:simpleType>
    </xsd:element>
    <xsd:element name="Group" ma:index="30" nillable="true" ma:displayName="Group" ma:format="Dropdown" ma:internalName="Group">
      <xsd:simpleType>
        <xsd:restriction base="dms:Choice">
          <xsd:enumeration value="Army Logo"/>
          <xsd:enumeration value="Bi-Fold Brochure"/>
          <xsd:enumeration value="Bio"/>
          <xsd:enumeration value="Business Card"/>
          <xsd:enumeration value="Command Lineage"/>
          <xsd:enumeration value="Fact Sheet"/>
          <xsd:enumeration value="Large Poster"/>
          <xsd:enumeration value="Small Poster"/>
          <xsd:enumeration value="Specific Lineage"/>
          <xsd:enumeration value="PowerPoint"/>
          <xsd:enumeration value="Social Media"/>
          <xsd:enumeration value="Tri-Fold Brochure"/>
        </xsd:restriction>
      </xsd:simpleType>
    </xsd:element>
    <xsd:element name="DL_Link" ma:index="31" nillable="true" ma:displayName="Download" ma:format="Hyperlink" ma:internalName="DL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ileType0" ma:index="33" nillable="true" ma:displayName="FileType" ma:format="Dropdown" ma:internalName="FileType0">
      <xsd:simpleType>
        <xsd:restriction base="dms:Choice">
          <xsd:enumeration value="docx"/>
          <xsd:enumeration value="eps"/>
          <xsd:enumeration value="indd"/>
          <xsd:enumeration value="png"/>
          <xsd:enumeration value="pptx"/>
        </xsd:restriction>
      </xsd:simpleType>
    </xsd:element>
    <xsd:element name="SortOrder" ma:index="34" nillable="true" ma:displayName="SortOrder" ma:default="01 – Army Logo" ma:format="Dropdown" ma:internalName="SortOrder">
      <xsd:simpleType>
        <xsd:restriction base="dms:Choice">
          <xsd:enumeration value="01 – Army Logo"/>
          <xsd:enumeration value="02 – Command Lineage"/>
          <xsd:enumeration value="03 – Competency Lineage"/>
          <xsd:enumeration value="04 – PowerPoint (Briefing) Templates"/>
          <xsd:enumeration value="05 – Business Card Templates"/>
          <xsd:enumeration value="06 – Name Tent Templates"/>
          <xsd:enumeration value="07 – Social Media"/>
          <xsd:enumeration value="08 – VTC Signs"/>
          <xsd:enumeration value="09 – Poster Templates (Small – 11&quot;x17&quot;)"/>
          <xsd:enumeration value="10 – Poster Templates (Large – 11&quot;x17&quot;)"/>
          <xsd:enumeration value="11 – Fact Sheet Templates"/>
          <xsd:enumeration value="12 – Brochure Templates (Bi-Fold)"/>
          <xsd:enumeration value="13 – Brochure Templates (Tri-Fold)"/>
          <xsd:enumeration value="14 – Bio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Group xmlns="8acc76ce-4927-4c10-947a-54b615abcc3a">PowerPoint</Group>
    <Display_x0020_Name xmlns="8acc76ce-4927-4c10-947a-54b615abcc3a">CCDC Soldier Center – PowerPoint (Briefing) – Standard Format</Display_x0020_Name>
    <ImageCreateDate xmlns="http://schemas.microsoft.com/sharepoint/v3" xsi:nil="true"/>
    <Organization xmlns="2c061caa-ac96-4ed1-b74a-abb1169dd94c">NSRDEC</Organization>
    <Description xmlns="http://schemas.microsoft.com/sharepoint/v3" xsi:nil="true"/>
    <Desktop xmlns="8acc76ce-4927-4c10-947a-54b615abcc3a">Both</Desktop>
    <DL_Link xmlns="8acc76ce-4927-4c10-947a-54b615abcc3a">
      <Url>https://rdecom.apgea.army.mil/_layouts/download.aspx?SourceUrl=https://rdecom.apgea.army.mil/BP/BrandItems/PowerPoint_Template_SOL.pptx</Url>
      <Description>DOWNLOAD</Description>
    </DL_Link>
    <FileType0 xmlns="8acc76ce-4927-4c10-947a-54b615abcc3a">pptx</FileType0>
    <SortOrder xmlns="8acc76ce-4927-4c10-947a-54b615abcc3a">04 – PowerPoint (Briefing) Templates</SortOr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527B5F-BFBE-4451-ADA4-E64625D17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061caa-ac96-4ed1-b74a-abb1169dd94c"/>
    <ds:schemaRef ds:uri="8acc76ce-4927-4c10-947a-54b615abcc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FEFD74-9FBC-4157-8802-AFD8EC757C9F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2c061caa-ac96-4ed1-b74a-abb1169dd94c"/>
    <ds:schemaRef ds:uri="http://www.w3.org/XML/1998/namespace"/>
    <ds:schemaRef ds:uri="http://purl.org/dc/elements/1.1/"/>
    <ds:schemaRef ds:uri="8acc76ce-4927-4c10-947a-54b615abcc3a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3FA5FF-2111-4E01-9BF6-3626FF06C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9895</TotalTime>
  <Words>406</Words>
  <Application>Microsoft Office PowerPoint</Application>
  <PresentationFormat>On-screen Show (4:3)</PresentationFormat>
  <Paragraphs>154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ＭＳ Ｐゴシック</vt:lpstr>
      <vt:lpstr>Arial</vt:lpstr>
      <vt:lpstr>Arial Bold</vt:lpstr>
      <vt:lpstr>Comic Sans MS</vt:lpstr>
      <vt:lpstr>1_UNCLASSIFIED//FOUO//DRAFT//PRE-DECISIONAL</vt:lpstr>
      <vt:lpstr>2_UNCLASSIFIED//FOR OFFICIAL USE ONLY</vt:lpstr>
      <vt:lpstr>3_UNCLASSIFIED</vt:lpstr>
      <vt:lpstr>4_APPROVED FOR PUBLIC RELEASE</vt:lpstr>
      <vt:lpstr>ARL_Overview_01052015_Update Template</vt:lpstr>
      <vt:lpstr>PowerPoint Presentation</vt:lpstr>
      <vt:lpstr>Co-developers</vt:lpstr>
      <vt:lpstr>AWS Maintenance</vt:lpstr>
      <vt:lpstr>AWS Maintenance</vt:lpstr>
      <vt:lpstr>AWS Maintenance</vt:lpstr>
      <vt:lpstr>New stuff</vt:lpstr>
      <vt:lpstr>Sorry</vt:lpstr>
      <vt:lpstr>Authoring items</vt:lpstr>
      <vt:lpstr>Observer-Controller</vt:lpstr>
      <vt:lpstr>Authoring – Mobile App</vt:lpstr>
      <vt:lpstr>Authoring – Strategy Set</vt:lpstr>
      <vt:lpstr>Authoring - General</vt:lpstr>
      <vt:lpstr>Standards</vt:lpstr>
      <vt:lpstr>Comments and Pain Points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Army</dc:title>
  <dc:subject>Active Army</dc:subject>
  <dc:creator>MWG</dc:creator>
  <cp:keywords/>
  <dc:description/>
  <cp:lastModifiedBy>Keith Brawner</cp:lastModifiedBy>
  <cp:revision>365</cp:revision>
  <cp:lastPrinted>2019-01-30T12:40:27Z</cp:lastPrinted>
  <dcterms:created xsi:type="dcterms:W3CDTF">2016-09-22T11:21:33Z</dcterms:created>
  <dcterms:modified xsi:type="dcterms:W3CDTF">2019-05-15T19:25:02Z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0x01010200F177B2FE6EB01A4CB29C652E415E2656</vt:lpwstr>
  </property>
  <property fmtid="{D5CDD505-2E9C-101B-9397-08002B2CF9AE}" pid="4" name="WorkflowChangePath">
    <vt:lpwstr>fa62ed53-5d34-4242-83f6-2fedcb8fc24a,5;fa62ed53-5d34-4242-83f6-2fedcb8fc24a,7;fa62ed53-5d34-4242-83f6-2fedcb8fc24a,11;fa62ed53-5d34-4242-83f6-2fedcb8fc24a,13;fa62ed53-5d34-4242-83f6-2fedcb8fc24a,15;fa62ed53-5d34-4242-83f6-2fedcb8fc24a,15;fa62ed53-5d34-424</vt:lpwstr>
  </property>
</Properties>
</file>