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embedTrueTypeFonts="1" saveSubsetFonts="1" autoCompressPictures="0">
  <p:sldMasterIdLst>
    <p:sldMasterId id="2147483681" r:id="rId1"/>
  </p:sldMasterIdLst>
  <p:notesMasterIdLst>
    <p:notesMasterId r:id="rId25"/>
  </p:notesMasterIdLst>
  <p:sldIdLst>
    <p:sldId id="256" r:id="rId2"/>
    <p:sldId id="258" r:id="rId3"/>
    <p:sldId id="259" r:id="rId4"/>
    <p:sldId id="257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7" r:id="rId14"/>
    <p:sldId id="298" r:id="rId15"/>
    <p:sldId id="306" r:id="rId16"/>
    <p:sldId id="294" r:id="rId17"/>
    <p:sldId id="295" r:id="rId18"/>
    <p:sldId id="301" r:id="rId19"/>
    <p:sldId id="302" r:id="rId20"/>
    <p:sldId id="303" r:id="rId21"/>
    <p:sldId id="282" r:id="rId22"/>
    <p:sldId id="304" r:id="rId23"/>
    <p:sldId id="285" r:id="rId24"/>
  </p:sldIdLst>
  <p:sldSz cx="12192000" cy="6858000"/>
  <p:notesSz cx="6858000" cy="9144000"/>
  <p:embeddedFontLst>
    <p:embeddedFont>
      <p:font typeface="Bahnschrift SemiBold" panose="020B0502040204020203" pitchFamily="34" charset="0"/>
      <p:bold r:id="rId26"/>
    </p:embeddedFont>
    <p:embeddedFont>
      <p:font typeface="Roboto" panose="020B060402020202020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Bookman Old Style" panose="02050604050505020204" pitchFamily="18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000"/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5A949A0-97AB-4723-82E8-10CCFB2EE430}">
  <a:tblStyle styleId="{65A949A0-97AB-4723-82E8-10CCFB2EE43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72A26B2-FF6F-4988-9C84-20E75C83C07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323111C-5A5E-4027-A948-999C8EA00211}" styleName="Table_2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702" autoAdjust="0"/>
  </p:normalViewPr>
  <p:slideViewPr>
    <p:cSldViewPr snapToGrid="0">
      <p:cViewPr varScale="1">
        <p:scale>
          <a:sx n="54" d="100"/>
          <a:sy n="54" d="100"/>
        </p:scale>
        <p:origin x="-79" y="-23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926A04-557B-40A7-BE8D-FCB317E00605}" type="doc">
      <dgm:prSet loTypeId="urn:microsoft.com/office/officeart/2005/8/layout/process3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A53CF448-B496-4A00-8494-151AC1DF24A9}">
      <dgm:prSet phldrT="[Text]" custT="1"/>
      <dgm:spPr/>
      <dgm:t>
        <a:bodyPr/>
        <a:lstStyle/>
        <a:p>
          <a:pPr algn="ctr"/>
          <a:r>
            <a:rPr lang="en-US" sz="1800" b="1" dirty="0" smtClean="0"/>
            <a:t>Define &amp; </a:t>
          </a:r>
          <a:br>
            <a:rPr lang="en-US" sz="1800" b="1" dirty="0" smtClean="0"/>
          </a:br>
          <a:r>
            <a:rPr lang="en-US" sz="1800" b="1" dirty="0" smtClean="0"/>
            <a:t>Organize LOs</a:t>
          </a:r>
          <a:endParaRPr lang="en-US" sz="1800" b="1" dirty="0"/>
        </a:p>
      </dgm:t>
    </dgm:pt>
    <dgm:pt modelId="{80CD566A-3803-48D8-96A4-6CEC7408AFA5}" type="parTrans" cxnId="{BE4C652B-AEB5-4D7E-BB63-0D42EF61CFF4}">
      <dgm:prSet/>
      <dgm:spPr/>
      <dgm:t>
        <a:bodyPr/>
        <a:lstStyle/>
        <a:p>
          <a:endParaRPr lang="en-US"/>
        </a:p>
      </dgm:t>
    </dgm:pt>
    <dgm:pt modelId="{43FB7066-A090-4E38-A25C-6C635251E521}" type="sibTrans" cxnId="{BE4C652B-AEB5-4D7E-BB63-0D42EF61CFF4}">
      <dgm:prSet/>
      <dgm:spPr/>
      <dgm:t>
        <a:bodyPr/>
        <a:lstStyle/>
        <a:p>
          <a:endParaRPr lang="en-US"/>
        </a:p>
      </dgm:t>
    </dgm:pt>
    <dgm:pt modelId="{A4BF19CB-A5BB-46AA-927C-BC72BB206D2B}">
      <dgm:prSet phldrT="[Text]" custT="1"/>
      <dgm:spPr/>
      <dgm:t>
        <a:bodyPr/>
        <a:lstStyle/>
        <a:p>
          <a:r>
            <a:rPr lang="en-US" sz="1600" i="1" dirty="0" smtClean="0"/>
            <a:t>Supported via integration with CASS</a:t>
          </a:r>
          <a:endParaRPr lang="en-US" sz="1600" i="1" dirty="0"/>
        </a:p>
      </dgm:t>
    </dgm:pt>
    <dgm:pt modelId="{E939DD29-7975-4EE0-B29C-48F19B41EE91}" type="parTrans" cxnId="{A059A36A-822C-4B06-86BC-29F50735C97F}">
      <dgm:prSet/>
      <dgm:spPr/>
      <dgm:t>
        <a:bodyPr/>
        <a:lstStyle/>
        <a:p>
          <a:endParaRPr lang="en-US"/>
        </a:p>
      </dgm:t>
    </dgm:pt>
    <dgm:pt modelId="{68DD791F-431C-4F7C-988D-743DA9D21200}" type="sibTrans" cxnId="{A059A36A-822C-4B06-86BC-29F50735C97F}">
      <dgm:prSet/>
      <dgm:spPr/>
      <dgm:t>
        <a:bodyPr/>
        <a:lstStyle/>
        <a:p>
          <a:endParaRPr lang="en-US"/>
        </a:p>
      </dgm:t>
    </dgm:pt>
    <dgm:pt modelId="{A26909C4-D155-410A-AB69-A4466DC3D8F5}">
      <dgm:prSet phldrT="[Text]" custT="1"/>
      <dgm:spPr/>
      <dgm:t>
        <a:bodyPr/>
        <a:lstStyle/>
        <a:p>
          <a:pPr algn="ctr"/>
          <a:r>
            <a:rPr lang="en-US" sz="1800" b="1" dirty="0" smtClean="0"/>
            <a:t>Find resources that align with LOs and team/soldier roles</a:t>
          </a:r>
          <a:endParaRPr lang="en-US" sz="1800" b="1" dirty="0"/>
        </a:p>
      </dgm:t>
    </dgm:pt>
    <dgm:pt modelId="{F541C9CE-2C5C-4DE4-B059-9BFD663261BE}" type="parTrans" cxnId="{39A63A05-B074-4B29-AB7C-B72EAAACB264}">
      <dgm:prSet/>
      <dgm:spPr/>
      <dgm:t>
        <a:bodyPr/>
        <a:lstStyle/>
        <a:p>
          <a:endParaRPr lang="en-US"/>
        </a:p>
      </dgm:t>
    </dgm:pt>
    <dgm:pt modelId="{50CBF332-1F37-40EC-ABB0-DC7024FEBC5D}" type="sibTrans" cxnId="{39A63A05-B074-4B29-AB7C-B72EAAACB264}">
      <dgm:prSet/>
      <dgm:spPr/>
      <dgm:t>
        <a:bodyPr/>
        <a:lstStyle/>
        <a:p>
          <a:endParaRPr lang="en-US"/>
        </a:p>
      </dgm:t>
    </dgm:pt>
    <dgm:pt modelId="{8D7A9A91-F505-4321-BEC2-0DD0C1AC17A0}">
      <dgm:prSet phldrT="[Text]" custT="1"/>
      <dgm:spPr/>
      <dgm:t>
        <a:bodyPr/>
        <a:lstStyle/>
        <a:p>
          <a:r>
            <a:rPr lang="en-US" sz="1600" i="1" dirty="0" smtClean="0"/>
            <a:t>Supported by AI and NLP enabled alignment and classification algorithms</a:t>
          </a:r>
          <a:endParaRPr lang="en-US" sz="1600" i="1" dirty="0"/>
        </a:p>
      </dgm:t>
    </dgm:pt>
    <dgm:pt modelId="{77FBFAC2-89B3-413B-A7BE-17E377353236}" type="parTrans" cxnId="{12446365-26CB-4C29-8A8F-C1AC4D322FDA}">
      <dgm:prSet/>
      <dgm:spPr/>
      <dgm:t>
        <a:bodyPr/>
        <a:lstStyle/>
        <a:p>
          <a:endParaRPr lang="en-US"/>
        </a:p>
      </dgm:t>
    </dgm:pt>
    <dgm:pt modelId="{4294EBE7-CFFC-4E26-A768-48C320AEB8D8}" type="sibTrans" cxnId="{12446365-26CB-4C29-8A8F-C1AC4D322FDA}">
      <dgm:prSet/>
      <dgm:spPr/>
      <dgm:t>
        <a:bodyPr/>
        <a:lstStyle/>
        <a:p>
          <a:endParaRPr lang="en-US"/>
        </a:p>
      </dgm:t>
    </dgm:pt>
    <dgm:pt modelId="{26670E1A-5D4B-402D-9C8D-5DF5A02FAA06}">
      <dgm:prSet phldrT="[Text]" custT="1"/>
      <dgm:spPr/>
      <dgm:t>
        <a:bodyPr/>
        <a:lstStyle/>
        <a:p>
          <a:pPr algn="ctr"/>
          <a:r>
            <a:rPr lang="en-US" sz="1800" b="1" dirty="0" smtClean="0"/>
            <a:t>Assemble into a team tutor</a:t>
          </a:r>
          <a:endParaRPr lang="en-US" sz="1800" b="1" dirty="0"/>
        </a:p>
      </dgm:t>
    </dgm:pt>
    <dgm:pt modelId="{D985A4EA-8DDF-48B9-A237-A1C6A6B61C5B}" type="parTrans" cxnId="{151F25EA-74B4-4DDC-B3D6-EAFEA04805E3}">
      <dgm:prSet/>
      <dgm:spPr/>
      <dgm:t>
        <a:bodyPr/>
        <a:lstStyle/>
        <a:p>
          <a:endParaRPr lang="en-US"/>
        </a:p>
      </dgm:t>
    </dgm:pt>
    <dgm:pt modelId="{6240C560-5446-4EAC-B5A6-5F92E41A3C9C}" type="sibTrans" cxnId="{151F25EA-74B4-4DDC-B3D6-EAFEA04805E3}">
      <dgm:prSet/>
      <dgm:spPr/>
      <dgm:t>
        <a:bodyPr/>
        <a:lstStyle/>
        <a:p>
          <a:endParaRPr lang="en-US"/>
        </a:p>
      </dgm:t>
    </dgm:pt>
    <dgm:pt modelId="{B14FE182-1943-47D3-9373-FD440E83CCC2}">
      <dgm:prSet phldrT="[Text]" custT="1"/>
      <dgm:spPr/>
      <dgm:t>
        <a:bodyPr/>
        <a:lstStyle/>
        <a:p>
          <a:r>
            <a:rPr lang="en-US" sz="1600" i="1" dirty="0" smtClean="0"/>
            <a:t>Supported by advanced search and packaging options</a:t>
          </a:r>
          <a:endParaRPr lang="en-US" sz="1600" i="1" dirty="0"/>
        </a:p>
      </dgm:t>
    </dgm:pt>
    <dgm:pt modelId="{37C5BBF6-0E0A-42A7-91F0-550B8DA453EE}" type="parTrans" cxnId="{654DE08C-6D6D-4CB8-A2C0-6C069A17E0DF}">
      <dgm:prSet/>
      <dgm:spPr/>
      <dgm:t>
        <a:bodyPr/>
        <a:lstStyle/>
        <a:p>
          <a:endParaRPr lang="en-US"/>
        </a:p>
      </dgm:t>
    </dgm:pt>
    <dgm:pt modelId="{E4D346EE-4964-4FEC-AC21-BDAE453D7A73}" type="sibTrans" cxnId="{654DE08C-6D6D-4CB8-A2C0-6C069A17E0DF}">
      <dgm:prSet/>
      <dgm:spPr/>
      <dgm:t>
        <a:bodyPr/>
        <a:lstStyle/>
        <a:p>
          <a:endParaRPr lang="en-US"/>
        </a:p>
      </dgm:t>
    </dgm:pt>
    <dgm:pt modelId="{5176C603-ED82-4FED-B278-FBF04DD2F796}" type="pres">
      <dgm:prSet presAssocID="{2F926A04-557B-40A7-BE8D-FCB317E0060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A5EB75-C4B6-426A-AC0C-E9B9CEAF7B43}" type="pres">
      <dgm:prSet presAssocID="{A53CF448-B496-4A00-8494-151AC1DF24A9}" presName="composite" presStyleCnt="0"/>
      <dgm:spPr/>
    </dgm:pt>
    <dgm:pt modelId="{9A4A339E-E77C-48EA-827F-999F77777FB8}" type="pres">
      <dgm:prSet presAssocID="{A53CF448-B496-4A00-8494-151AC1DF24A9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B00BA4-4DF9-400B-8FDA-DCB70F5B2C24}" type="pres">
      <dgm:prSet presAssocID="{A53CF448-B496-4A00-8494-151AC1DF24A9}" presName="parSh" presStyleLbl="node1" presStyleIdx="0" presStyleCnt="3" custScaleX="119826" custScaleY="99926" custLinFactNeighborY="20246"/>
      <dgm:spPr/>
      <dgm:t>
        <a:bodyPr/>
        <a:lstStyle/>
        <a:p>
          <a:endParaRPr lang="en-US"/>
        </a:p>
      </dgm:t>
    </dgm:pt>
    <dgm:pt modelId="{80F25B0C-D920-4C68-B964-729C319E9C38}" type="pres">
      <dgm:prSet presAssocID="{A53CF448-B496-4A00-8494-151AC1DF24A9}" presName="desTx" presStyleLbl="fgAcc1" presStyleIdx="0" presStyleCnt="3" custScaleX="116904" custScaleY="43422" custLinFactNeighborX="-688" custLinFactNeighborY="-158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040A77-250F-4299-A4F2-DBA075C4F6A8}" type="pres">
      <dgm:prSet presAssocID="{43FB7066-A090-4E38-A25C-6C635251E521}" presName="sibTrans" presStyleLbl="sibTrans2D1" presStyleIdx="0" presStyleCnt="2" custScaleX="174770"/>
      <dgm:spPr/>
      <dgm:t>
        <a:bodyPr/>
        <a:lstStyle/>
        <a:p>
          <a:endParaRPr lang="en-US"/>
        </a:p>
      </dgm:t>
    </dgm:pt>
    <dgm:pt modelId="{755FEB68-BD12-44EF-B4EA-6A328CB9FA45}" type="pres">
      <dgm:prSet presAssocID="{43FB7066-A090-4E38-A25C-6C635251E521}" presName="connTx" presStyleLbl="sibTrans2D1" presStyleIdx="0" presStyleCnt="2"/>
      <dgm:spPr/>
      <dgm:t>
        <a:bodyPr/>
        <a:lstStyle/>
        <a:p>
          <a:endParaRPr lang="en-US"/>
        </a:p>
      </dgm:t>
    </dgm:pt>
    <dgm:pt modelId="{D8587F26-2D0C-491F-B38B-C617C00E0908}" type="pres">
      <dgm:prSet presAssocID="{A26909C4-D155-410A-AB69-A4466DC3D8F5}" presName="composite" presStyleCnt="0"/>
      <dgm:spPr/>
    </dgm:pt>
    <dgm:pt modelId="{9D7A308F-ABDA-4DDA-BA4C-BCE165C3DCFB}" type="pres">
      <dgm:prSet presAssocID="{A26909C4-D155-410A-AB69-A4466DC3D8F5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A4AADB-DEF1-4C48-9C06-B0DEE579C668}" type="pres">
      <dgm:prSet presAssocID="{A26909C4-D155-410A-AB69-A4466DC3D8F5}" presName="parSh" presStyleLbl="node1" presStyleIdx="1" presStyleCnt="3" custScaleX="151308" custScaleY="99926" custLinFactNeighborY="20246"/>
      <dgm:spPr/>
      <dgm:t>
        <a:bodyPr/>
        <a:lstStyle/>
        <a:p>
          <a:endParaRPr lang="en-US"/>
        </a:p>
      </dgm:t>
    </dgm:pt>
    <dgm:pt modelId="{129C9770-A5F7-420E-A10D-DA785596721D}" type="pres">
      <dgm:prSet presAssocID="{A26909C4-D155-410A-AB69-A4466DC3D8F5}" presName="desTx" presStyleLbl="fgAcc1" presStyleIdx="1" presStyleCnt="3" custScaleX="147617" custScaleY="43422" custLinFactNeighborX="-688" custLinFactNeighborY="-158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748A8D-EE50-4511-A2A0-1D0AB25A3748}" type="pres">
      <dgm:prSet presAssocID="{50CBF332-1F37-40EC-ABB0-DC7024FEBC5D}" presName="sibTrans" presStyleLbl="sibTrans2D1" presStyleIdx="1" presStyleCnt="2" custScaleX="174770"/>
      <dgm:spPr/>
      <dgm:t>
        <a:bodyPr/>
        <a:lstStyle/>
        <a:p>
          <a:endParaRPr lang="en-US"/>
        </a:p>
      </dgm:t>
    </dgm:pt>
    <dgm:pt modelId="{E37960ED-F4D8-4DB7-9592-61EA694DE119}" type="pres">
      <dgm:prSet presAssocID="{50CBF332-1F37-40EC-ABB0-DC7024FEBC5D}" presName="connTx" presStyleLbl="sibTrans2D1" presStyleIdx="1" presStyleCnt="2"/>
      <dgm:spPr/>
      <dgm:t>
        <a:bodyPr/>
        <a:lstStyle/>
        <a:p>
          <a:endParaRPr lang="en-US"/>
        </a:p>
      </dgm:t>
    </dgm:pt>
    <dgm:pt modelId="{3C242CFB-F7C9-4953-9573-F48CB5BE87E9}" type="pres">
      <dgm:prSet presAssocID="{26670E1A-5D4B-402D-9C8D-5DF5A02FAA06}" presName="composite" presStyleCnt="0"/>
      <dgm:spPr/>
    </dgm:pt>
    <dgm:pt modelId="{A294380E-6E51-4697-AAD7-7FCE42084339}" type="pres">
      <dgm:prSet presAssocID="{26670E1A-5D4B-402D-9C8D-5DF5A02FAA06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64D9F-814E-466A-8CA9-F74A72C5CF38}" type="pres">
      <dgm:prSet presAssocID="{26670E1A-5D4B-402D-9C8D-5DF5A02FAA06}" presName="parSh" presStyleLbl="node1" presStyleIdx="2" presStyleCnt="3" custScaleX="119826" custScaleY="99926" custLinFactNeighborY="20246"/>
      <dgm:spPr/>
      <dgm:t>
        <a:bodyPr/>
        <a:lstStyle/>
        <a:p>
          <a:endParaRPr lang="en-US"/>
        </a:p>
      </dgm:t>
    </dgm:pt>
    <dgm:pt modelId="{D59569BD-D099-4346-8764-F22B9FFCBE26}" type="pres">
      <dgm:prSet presAssocID="{26670E1A-5D4B-402D-9C8D-5DF5A02FAA06}" presName="desTx" presStyleLbl="fgAcc1" presStyleIdx="2" presStyleCnt="3" custScaleX="116904" custScaleY="43422" custLinFactNeighborX="-688" custLinFactNeighborY="-158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4C652B-AEB5-4D7E-BB63-0D42EF61CFF4}" srcId="{2F926A04-557B-40A7-BE8D-FCB317E00605}" destId="{A53CF448-B496-4A00-8494-151AC1DF24A9}" srcOrd="0" destOrd="0" parTransId="{80CD566A-3803-48D8-96A4-6CEC7408AFA5}" sibTransId="{43FB7066-A090-4E38-A25C-6C635251E521}"/>
    <dgm:cxn modelId="{6DA07427-C87D-4727-9224-772480351F46}" type="presOf" srcId="{A53CF448-B496-4A00-8494-151AC1DF24A9}" destId="{2EB00BA4-4DF9-400B-8FDA-DCB70F5B2C24}" srcOrd="1" destOrd="0" presId="urn:microsoft.com/office/officeart/2005/8/layout/process3"/>
    <dgm:cxn modelId="{654DE08C-6D6D-4CB8-A2C0-6C069A17E0DF}" srcId="{26670E1A-5D4B-402D-9C8D-5DF5A02FAA06}" destId="{B14FE182-1943-47D3-9373-FD440E83CCC2}" srcOrd="0" destOrd="0" parTransId="{37C5BBF6-0E0A-42A7-91F0-550B8DA453EE}" sibTransId="{E4D346EE-4964-4FEC-AC21-BDAE453D7A73}"/>
    <dgm:cxn modelId="{7D1300A0-60CC-4D3F-BB99-79CD56298448}" type="presOf" srcId="{8D7A9A91-F505-4321-BEC2-0DD0C1AC17A0}" destId="{129C9770-A5F7-420E-A10D-DA785596721D}" srcOrd="0" destOrd="0" presId="urn:microsoft.com/office/officeart/2005/8/layout/process3"/>
    <dgm:cxn modelId="{39A63A05-B074-4B29-AB7C-B72EAAACB264}" srcId="{2F926A04-557B-40A7-BE8D-FCB317E00605}" destId="{A26909C4-D155-410A-AB69-A4466DC3D8F5}" srcOrd="1" destOrd="0" parTransId="{F541C9CE-2C5C-4DE4-B059-9BFD663261BE}" sibTransId="{50CBF332-1F37-40EC-ABB0-DC7024FEBC5D}"/>
    <dgm:cxn modelId="{C3CF6F97-3929-4E7B-8C23-F44D3C17BA89}" type="presOf" srcId="{43FB7066-A090-4E38-A25C-6C635251E521}" destId="{02040A77-250F-4299-A4F2-DBA075C4F6A8}" srcOrd="0" destOrd="0" presId="urn:microsoft.com/office/officeart/2005/8/layout/process3"/>
    <dgm:cxn modelId="{15F4EE70-B146-45C0-9CFA-7D79E28E8827}" type="presOf" srcId="{A53CF448-B496-4A00-8494-151AC1DF24A9}" destId="{9A4A339E-E77C-48EA-827F-999F77777FB8}" srcOrd="0" destOrd="0" presId="urn:microsoft.com/office/officeart/2005/8/layout/process3"/>
    <dgm:cxn modelId="{A059A36A-822C-4B06-86BC-29F50735C97F}" srcId="{A53CF448-B496-4A00-8494-151AC1DF24A9}" destId="{A4BF19CB-A5BB-46AA-927C-BC72BB206D2B}" srcOrd="0" destOrd="0" parTransId="{E939DD29-7975-4EE0-B29C-48F19B41EE91}" sibTransId="{68DD791F-431C-4F7C-988D-743DA9D21200}"/>
    <dgm:cxn modelId="{F8E48CD1-2CC2-464D-B6D7-6174E1DC634C}" type="presOf" srcId="{2F926A04-557B-40A7-BE8D-FCB317E00605}" destId="{5176C603-ED82-4FED-B278-FBF04DD2F796}" srcOrd="0" destOrd="0" presId="urn:microsoft.com/office/officeart/2005/8/layout/process3"/>
    <dgm:cxn modelId="{06FC5B3B-6A40-4BFB-969F-0796A90A93BB}" type="presOf" srcId="{26670E1A-5D4B-402D-9C8D-5DF5A02FAA06}" destId="{A294380E-6E51-4697-AAD7-7FCE42084339}" srcOrd="0" destOrd="0" presId="urn:microsoft.com/office/officeart/2005/8/layout/process3"/>
    <dgm:cxn modelId="{6E2D83A6-0D6C-497F-A020-5A26E2740490}" type="presOf" srcId="{B14FE182-1943-47D3-9373-FD440E83CCC2}" destId="{D59569BD-D099-4346-8764-F22B9FFCBE26}" srcOrd="0" destOrd="0" presId="urn:microsoft.com/office/officeart/2005/8/layout/process3"/>
    <dgm:cxn modelId="{79FC45A3-3C18-42EA-BAD0-EF8FD5F4837B}" type="presOf" srcId="{A26909C4-D155-410A-AB69-A4466DC3D8F5}" destId="{3DA4AADB-DEF1-4C48-9C06-B0DEE579C668}" srcOrd="1" destOrd="0" presId="urn:microsoft.com/office/officeart/2005/8/layout/process3"/>
    <dgm:cxn modelId="{A2604A64-06EF-4390-86A7-4846C6CCB747}" type="presOf" srcId="{50CBF332-1F37-40EC-ABB0-DC7024FEBC5D}" destId="{E37960ED-F4D8-4DB7-9592-61EA694DE119}" srcOrd="1" destOrd="0" presId="urn:microsoft.com/office/officeart/2005/8/layout/process3"/>
    <dgm:cxn modelId="{4CCAA198-61C9-4734-8EE6-822A19AAB802}" type="presOf" srcId="{50CBF332-1F37-40EC-ABB0-DC7024FEBC5D}" destId="{AB748A8D-EE50-4511-A2A0-1D0AB25A3748}" srcOrd="0" destOrd="0" presId="urn:microsoft.com/office/officeart/2005/8/layout/process3"/>
    <dgm:cxn modelId="{151F25EA-74B4-4DDC-B3D6-EAFEA04805E3}" srcId="{2F926A04-557B-40A7-BE8D-FCB317E00605}" destId="{26670E1A-5D4B-402D-9C8D-5DF5A02FAA06}" srcOrd="2" destOrd="0" parTransId="{D985A4EA-8DDF-48B9-A237-A1C6A6B61C5B}" sibTransId="{6240C560-5446-4EAC-B5A6-5F92E41A3C9C}"/>
    <dgm:cxn modelId="{12446365-26CB-4C29-8A8F-C1AC4D322FDA}" srcId="{A26909C4-D155-410A-AB69-A4466DC3D8F5}" destId="{8D7A9A91-F505-4321-BEC2-0DD0C1AC17A0}" srcOrd="0" destOrd="0" parTransId="{77FBFAC2-89B3-413B-A7BE-17E377353236}" sibTransId="{4294EBE7-CFFC-4E26-A768-48C320AEB8D8}"/>
    <dgm:cxn modelId="{E0B9F9FC-29CC-4C3B-B4CE-8CB4064A840A}" type="presOf" srcId="{A26909C4-D155-410A-AB69-A4466DC3D8F5}" destId="{9D7A308F-ABDA-4DDA-BA4C-BCE165C3DCFB}" srcOrd="0" destOrd="0" presId="urn:microsoft.com/office/officeart/2005/8/layout/process3"/>
    <dgm:cxn modelId="{4E7B27A0-C578-4954-ACDA-6BFB846B0FBC}" type="presOf" srcId="{26670E1A-5D4B-402D-9C8D-5DF5A02FAA06}" destId="{32264D9F-814E-466A-8CA9-F74A72C5CF38}" srcOrd="1" destOrd="0" presId="urn:microsoft.com/office/officeart/2005/8/layout/process3"/>
    <dgm:cxn modelId="{C398BEFE-F0D4-45B6-80F3-3815302C069A}" type="presOf" srcId="{A4BF19CB-A5BB-46AA-927C-BC72BB206D2B}" destId="{80F25B0C-D920-4C68-B964-729C319E9C38}" srcOrd="0" destOrd="0" presId="urn:microsoft.com/office/officeart/2005/8/layout/process3"/>
    <dgm:cxn modelId="{6437AA66-21AA-4543-932D-D03F3CBA55B2}" type="presOf" srcId="{43FB7066-A090-4E38-A25C-6C635251E521}" destId="{755FEB68-BD12-44EF-B4EA-6A328CB9FA45}" srcOrd="1" destOrd="0" presId="urn:microsoft.com/office/officeart/2005/8/layout/process3"/>
    <dgm:cxn modelId="{0BEF9988-A7FC-4C13-A011-BB91735C335E}" type="presParOf" srcId="{5176C603-ED82-4FED-B278-FBF04DD2F796}" destId="{64A5EB75-C4B6-426A-AC0C-E9B9CEAF7B43}" srcOrd="0" destOrd="0" presId="urn:microsoft.com/office/officeart/2005/8/layout/process3"/>
    <dgm:cxn modelId="{4D09CD90-84C8-4D1B-8191-6D7733BFFF81}" type="presParOf" srcId="{64A5EB75-C4B6-426A-AC0C-E9B9CEAF7B43}" destId="{9A4A339E-E77C-48EA-827F-999F77777FB8}" srcOrd="0" destOrd="0" presId="urn:microsoft.com/office/officeart/2005/8/layout/process3"/>
    <dgm:cxn modelId="{B757E7C5-E7CA-41E7-BF93-26B62EB24A37}" type="presParOf" srcId="{64A5EB75-C4B6-426A-AC0C-E9B9CEAF7B43}" destId="{2EB00BA4-4DF9-400B-8FDA-DCB70F5B2C24}" srcOrd="1" destOrd="0" presId="urn:microsoft.com/office/officeart/2005/8/layout/process3"/>
    <dgm:cxn modelId="{EBFD1BFE-A238-480B-B284-DFFF0050ADE8}" type="presParOf" srcId="{64A5EB75-C4B6-426A-AC0C-E9B9CEAF7B43}" destId="{80F25B0C-D920-4C68-B964-729C319E9C38}" srcOrd="2" destOrd="0" presId="urn:microsoft.com/office/officeart/2005/8/layout/process3"/>
    <dgm:cxn modelId="{62EEE271-CE70-488C-9CCD-64EF691B374D}" type="presParOf" srcId="{5176C603-ED82-4FED-B278-FBF04DD2F796}" destId="{02040A77-250F-4299-A4F2-DBA075C4F6A8}" srcOrd="1" destOrd="0" presId="urn:microsoft.com/office/officeart/2005/8/layout/process3"/>
    <dgm:cxn modelId="{A97A7318-439D-4F10-A79C-7240E13FB51C}" type="presParOf" srcId="{02040A77-250F-4299-A4F2-DBA075C4F6A8}" destId="{755FEB68-BD12-44EF-B4EA-6A328CB9FA45}" srcOrd="0" destOrd="0" presId="urn:microsoft.com/office/officeart/2005/8/layout/process3"/>
    <dgm:cxn modelId="{72061ABE-5222-4643-BF65-4C1E72A7547F}" type="presParOf" srcId="{5176C603-ED82-4FED-B278-FBF04DD2F796}" destId="{D8587F26-2D0C-491F-B38B-C617C00E0908}" srcOrd="2" destOrd="0" presId="urn:microsoft.com/office/officeart/2005/8/layout/process3"/>
    <dgm:cxn modelId="{907DA3CB-8B5C-4F5B-B00F-3E6CBD3ACB99}" type="presParOf" srcId="{D8587F26-2D0C-491F-B38B-C617C00E0908}" destId="{9D7A308F-ABDA-4DDA-BA4C-BCE165C3DCFB}" srcOrd="0" destOrd="0" presId="urn:microsoft.com/office/officeart/2005/8/layout/process3"/>
    <dgm:cxn modelId="{1F9FA38B-F9A8-43A1-9915-421A543E574B}" type="presParOf" srcId="{D8587F26-2D0C-491F-B38B-C617C00E0908}" destId="{3DA4AADB-DEF1-4C48-9C06-B0DEE579C668}" srcOrd="1" destOrd="0" presId="urn:microsoft.com/office/officeart/2005/8/layout/process3"/>
    <dgm:cxn modelId="{1CCC35E0-0FB5-4D6E-9141-020A9F2B864C}" type="presParOf" srcId="{D8587F26-2D0C-491F-B38B-C617C00E0908}" destId="{129C9770-A5F7-420E-A10D-DA785596721D}" srcOrd="2" destOrd="0" presId="urn:microsoft.com/office/officeart/2005/8/layout/process3"/>
    <dgm:cxn modelId="{A6C11A7C-A70C-401D-8E79-BFCC7F94D30E}" type="presParOf" srcId="{5176C603-ED82-4FED-B278-FBF04DD2F796}" destId="{AB748A8D-EE50-4511-A2A0-1D0AB25A3748}" srcOrd="3" destOrd="0" presId="urn:microsoft.com/office/officeart/2005/8/layout/process3"/>
    <dgm:cxn modelId="{674501C7-394E-46A8-B1A5-35BC971A5764}" type="presParOf" srcId="{AB748A8D-EE50-4511-A2A0-1D0AB25A3748}" destId="{E37960ED-F4D8-4DB7-9592-61EA694DE119}" srcOrd="0" destOrd="0" presId="urn:microsoft.com/office/officeart/2005/8/layout/process3"/>
    <dgm:cxn modelId="{FEEB4AAA-53B9-4785-AB14-1C2CC2BAB177}" type="presParOf" srcId="{5176C603-ED82-4FED-B278-FBF04DD2F796}" destId="{3C242CFB-F7C9-4953-9573-F48CB5BE87E9}" srcOrd="4" destOrd="0" presId="urn:microsoft.com/office/officeart/2005/8/layout/process3"/>
    <dgm:cxn modelId="{C376FF48-88A4-4A38-A2CE-35C951DE882F}" type="presParOf" srcId="{3C242CFB-F7C9-4953-9573-F48CB5BE87E9}" destId="{A294380E-6E51-4697-AAD7-7FCE42084339}" srcOrd="0" destOrd="0" presId="urn:microsoft.com/office/officeart/2005/8/layout/process3"/>
    <dgm:cxn modelId="{1677A4C8-A8EC-4749-B88D-10CBB680C611}" type="presParOf" srcId="{3C242CFB-F7C9-4953-9573-F48CB5BE87E9}" destId="{32264D9F-814E-466A-8CA9-F74A72C5CF38}" srcOrd="1" destOrd="0" presId="urn:microsoft.com/office/officeart/2005/8/layout/process3"/>
    <dgm:cxn modelId="{F13432D9-632C-41B6-B4BB-7305482B8E7F}" type="presParOf" srcId="{3C242CFB-F7C9-4953-9573-F48CB5BE87E9}" destId="{D59569BD-D099-4346-8764-F22B9FFCBE2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5CC43C-E3F7-4111-A3F4-36BFAD0E0314}" type="doc">
      <dgm:prSet loTypeId="urn:microsoft.com/office/officeart/2005/8/layout/gear1" loCatId="cycle" qsTypeId="urn:microsoft.com/office/officeart/2005/8/quickstyle/simple3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CF02F54E-39FA-4029-93C0-54708139B2B9}">
      <dgm:prSet phldrT="[Text]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Content excerpts tagged by LO, type, &amp; role</a:t>
          </a:r>
          <a:endParaRPr lang="en-US" dirty="0"/>
        </a:p>
      </dgm:t>
    </dgm:pt>
    <dgm:pt modelId="{B6C639F2-0BF4-4C6B-A3B0-58E1500BCF2C}" type="parTrans" cxnId="{0068BA8F-D134-4BF9-91FF-C8714ECDA46B}">
      <dgm:prSet/>
      <dgm:spPr/>
      <dgm:t>
        <a:bodyPr/>
        <a:lstStyle/>
        <a:p>
          <a:endParaRPr lang="en-US"/>
        </a:p>
      </dgm:t>
    </dgm:pt>
    <dgm:pt modelId="{AEBAE9D2-7B43-428E-A1EC-69F472115DB6}" type="sibTrans" cxnId="{0068BA8F-D134-4BF9-91FF-C8714ECDA46B}">
      <dgm:prSet/>
      <dgm:spPr/>
      <dgm:t>
        <a:bodyPr/>
        <a:lstStyle/>
        <a:p>
          <a:endParaRPr lang="en-US"/>
        </a:p>
      </dgm:t>
    </dgm:pt>
    <dgm:pt modelId="{D94BAE7F-EFD1-4CD4-A71A-402F2DB199CE}">
      <dgm:prSet phldrT="[Text]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Content</a:t>
          </a:r>
          <a:endParaRPr lang="en-US" dirty="0"/>
        </a:p>
      </dgm:t>
    </dgm:pt>
    <dgm:pt modelId="{BF4806B8-7652-4C60-A4F8-2435821CE78B}" type="parTrans" cxnId="{0FF8F514-1168-4862-9BEA-0C77ECED96B2}">
      <dgm:prSet/>
      <dgm:spPr/>
      <dgm:t>
        <a:bodyPr/>
        <a:lstStyle/>
        <a:p>
          <a:endParaRPr lang="en-US"/>
        </a:p>
      </dgm:t>
    </dgm:pt>
    <dgm:pt modelId="{7C5530F5-B355-49E9-A464-D9CBD0022624}" type="sibTrans" cxnId="{0FF8F514-1168-4862-9BEA-0C77ECED96B2}">
      <dgm:prSet/>
      <dgm:spPr/>
      <dgm:t>
        <a:bodyPr/>
        <a:lstStyle/>
        <a:p>
          <a:endParaRPr lang="en-US"/>
        </a:p>
      </dgm:t>
    </dgm:pt>
    <dgm:pt modelId="{3B8C09E1-99FE-446D-9439-F3520850E9F9}">
      <dgm:prSet phldrT="[Text]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LOs</a:t>
          </a:r>
          <a:endParaRPr lang="en-US" dirty="0"/>
        </a:p>
      </dgm:t>
    </dgm:pt>
    <dgm:pt modelId="{ADF590A4-DD7E-4F30-AF00-F731F7BE2F16}" type="parTrans" cxnId="{D7563166-F8E6-4562-8A9F-B6DB2CF67B90}">
      <dgm:prSet/>
      <dgm:spPr/>
      <dgm:t>
        <a:bodyPr/>
        <a:lstStyle/>
        <a:p>
          <a:endParaRPr lang="en-US"/>
        </a:p>
      </dgm:t>
    </dgm:pt>
    <dgm:pt modelId="{69DB427D-0508-4E31-B04D-89A7DF1454C5}" type="sibTrans" cxnId="{D7563166-F8E6-4562-8A9F-B6DB2CF67B90}">
      <dgm:prSet/>
      <dgm:spPr/>
      <dgm:t>
        <a:bodyPr/>
        <a:lstStyle/>
        <a:p>
          <a:endParaRPr lang="en-US"/>
        </a:p>
      </dgm:t>
    </dgm:pt>
    <dgm:pt modelId="{0C3C6CFD-C48E-41C3-82EC-78D59D21158E}" type="pres">
      <dgm:prSet presAssocID="{785CC43C-E3F7-4111-A3F4-36BFAD0E0314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7F7FFD-4B2B-4C34-BB2D-0233F9DFA5B2}" type="pres">
      <dgm:prSet presAssocID="{CF02F54E-39FA-4029-93C0-54708139B2B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58E03-9440-4839-BF11-53A89AF59AA2}" type="pres">
      <dgm:prSet presAssocID="{CF02F54E-39FA-4029-93C0-54708139B2B9}" presName="gear1srcNode" presStyleLbl="node1" presStyleIdx="0" presStyleCnt="3"/>
      <dgm:spPr/>
      <dgm:t>
        <a:bodyPr/>
        <a:lstStyle/>
        <a:p>
          <a:endParaRPr lang="en-US"/>
        </a:p>
      </dgm:t>
    </dgm:pt>
    <dgm:pt modelId="{BC845E07-50FB-455E-A9EF-96BAF5995396}" type="pres">
      <dgm:prSet presAssocID="{CF02F54E-39FA-4029-93C0-54708139B2B9}" presName="gear1dstNode" presStyleLbl="node1" presStyleIdx="0" presStyleCnt="3"/>
      <dgm:spPr/>
      <dgm:t>
        <a:bodyPr/>
        <a:lstStyle/>
        <a:p>
          <a:endParaRPr lang="en-US"/>
        </a:p>
      </dgm:t>
    </dgm:pt>
    <dgm:pt modelId="{E4D11602-F7FA-4EF8-BBD6-A361C8A56ED3}" type="pres">
      <dgm:prSet presAssocID="{D94BAE7F-EFD1-4CD4-A71A-402F2DB199C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641B2E-D21B-4432-B5C7-92BF0211F78B}" type="pres">
      <dgm:prSet presAssocID="{D94BAE7F-EFD1-4CD4-A71A-402F2DB199CE}" presName="gear2srcNode" presStyleLbl="node1" presStyleIdx="1" presStyleCnt="3"/>
      <dgm:spPr/>
      <dgm:t>
        <a:bodyPr/>
        <a:lstStyle/>
        <a:p>
          <a:endParaRPr lang="en-US"/>
        </a:p>
      </dgm:t>
    </dgm:pt>
    <dgm:pt modelId="{9CD74B2D-604A-4322-9CB0-2F26880EB4F0}" type="pres">
      <dgm:prSet presAssocID="{D94BAE7F-EFD1-4CD4-A71A-402F2DB199CE}" presName="gear2dstNode" presStyleLbl="node1" presStyleIdx="1" presStyleCnt="3"/>
      <dgm:spPr/>
      <dgm:t>
        <a:bodyPr/>
        <a:lstStyle/>
        <a:p>
          <a:endParaRPr lang="en-US"/>
        </a:p>
      </dgm:t>
    </dgm:pt>
    <dgm:pt modelId="{D7BB34DE-3A62-498A-A64C-BB8A61B4AA30}" type="pres">
      <dgm:prSet presAssocID="{3B8C09E1-99FE-446D-9439-F3520850E9F9}" presName="gear3" presStyleLbl="node1" presStyleIdx="2" presStyleCnt="3"/>
      <dgm:spPr/>
      <dgm:t>
        <a:bodyPr/>
        <a:lstStyle/>
        <a:p>
          <a:endParaRPr lang="en-US"/>
        </a:p>
      </dgm:t>
    </dgm:pt>
    <dgm:pt modelId="{1DA2F423-C125-4FA4-9800-3EC3F41AE5D3}" type="pres">
      <dgm:prSet presAssocID="{3B8C09E1-99FE-446D-9439-F3520850E9F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20333-372A-42A0-9610-EF9EC745DE8A}" type="pres">
      <dgm:prSet presAssocID="{3B8C09E1-99FE-446D-9439-F3520850E9F9}" presName="gear3srcNode" presStyleLbl="node1" presStyleIdx="2" presStyleCnt="3"/>
      <dgm:spPr/>
      <dgm:t>
        <a:bodyPr/>
        <a:lstStyle/>
        <a:p>
          <a:endParaRPr lang="en-US"/>
        </a:p>
      </dgm:t>
    </dgm:pt>
    <dgm:pt modelId="{9A5CED9E-18B1-47C1-B1EE-F0F7EE708A94}" type="pres">
      <dgm:prSet presAssocID="{3B8C09E1-99FE-446D-9439-F3520850E9F9}" presName="gear3dstNode" presStyleLbl="node1" presStyleIdx="2" presStyleCnt="3"/>
      <dgm:spPr/>
      <dgm:t>
        <a:bodyPr/>
        <a:lstStyle/>
        <a:p>
          <a:endParaRPr lang="en-US"/>
        </a:p>
      </dgm:t>
    </dgm:pt>
    <dgm:pt modelId="{729B111A-F3EA-4D94-A33A-D0FED182AAB0}" type="pres">
      <dgm:prSet presAssocID="{AEBAE9D2-7B43-428E-A1EC-69F472115DB6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7972FCBA-09E2-48B6-A326-0BF7FE12C95A}" type="pres">
      <dgm:prSet presAssocID="{7C5530F5-B355-49E9-A464-D9CBD0022624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D87DA432-0F88-4D4A-917E-A18DD2809454}" type="pres">
      <dgm:prSet presAssocID="{69DB427D-0508-4E31-B04D-89A7DF1454C5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A466BDD1-62B8-4FEE-AF72-7868BDFDEF36}" type="presOf" srcId="{69DB427D-0508-4E31-B04D-89A7DF1454C5}" destId="{D87DA432-0F88-4D4A-917E-A18DD2809454}" srcOrd="0" destOrd="0" presId="urn:microsoft.com/office/officeart/2005/8/layout/gear1"/>
    <dgm:cxn modelId="{D7563166-F8E6-4562-8A9F-B6DB2CF67B90}" srcId="{785CC43C-E3F7-4111-A3F4-36BFAD0E0314}" destId="{3B8C09E1-99FE-446D-9439-F3520850E9F9}" srcOrd="2" destOrd="0" parTransId="{ADF590A4-DD7E-4F30-AF00-F731F7BE2F16}" sibTransId="{69DB427D-0508-4E31-B04D-89A7DF1454C5}"/>
    <dgm:cxn modelId="{3F92BB29-D5E2-4D83-AF69-41E3C6DCD179}" type="presOf" srcId="{3B8C09E1-99FE-446D-9439-F3520850E9F9}" destId="{1DA2F423-C125-4FA4-9800-3EC3F41AE5D3}" srcOrd="1" destOrd="0" presId="urn:microsoft.com/office/officeart/2005/8/layout/gear1"/>
    <dgm:cxn modelId="{A3B0160A-FF67-40C5-91BE-7F124F6561CB}" type="presOf" srcId="{3B8C09E1-99FE-446D-9439-F3520850E9F9}" destId="{91320333-372A-42A0-9610-EF9EC745DE8A}" srcOrd="2" destOrd="0" presId="urn:microsoft.com/office/officeart/2005/8/layout/gear1"/>
    <dgm:cxn modelId="{0068BA8F-D134-4BF9-91FF-C8714ECDA46B}" srcId="{785CC43C-E3F7-4111-A3F4-36BFAD0E0314}" destId="{CF02F54E-39FA-4029-93C0-54708139B2B9}" srcOrd="0" destOrd="0" parTransId="{B6C639F2-0BF4-4C6B-A3B0-58E1500BCF2C}" sibTransId="{AEBAE9D2-7B43-428E-A1EC-69F472115DB6}"/>
    <dgm:cxn modelId="{0FF8F514-1168-4862-9BEA-0C77ECED96B2}" srcId="{785CC43C-E3F7-4111-A3F4-36BFAD0E0314}" destId="{D94BAE7F-EFD1-4CD4-A71A-402F2DB199CE}" srcOrd="1" destOrd="0" parTransId="{BF4806B8-7652-4C60-A4F8-2435821CE78B}" sibTransId="{7C5530F5-B355-49E9-A464-D9CBD0022624}"/>
    <dgm:cxn modelId="{89F63AA0-06DE-4ADF-B542-CF1E05D7FB9F}" type="presOf" srcId="{CF02F54E-39FA-4029-93C0-54708139B2B9}" destId="{32258E03-9440-4839-BF11-53A89AF59AA2}" srcOrd="1" destOrd="0" presId="urn:microsoft.com/office/officeart/2005/8/layout/gear1"/>
    <dgm:cxn modelId="{395A1649-867C-49D2-8A5B-BCEDE47939EF}" type="presOf" srcId="{3B8C09E1-99FE-446D-9439-F3520850E9F9}" destId="{D7BB34DE-3A62-498A-A64C-BB8A61B4AA30}" srcOrd="0" destOrd="0" presId="urn:microsoft.com/office/officeart/2005/8/layout/gear1"/>
    <dgm:cxn modelId="{3A0D4E72-ED1D-48D3-AFD8-0B65E7361C7E}" type="presOf" srcId="{D94BAE7F-EFD1-4CD4-A71A-402F2DB199CE}" destId="{E4D11602-F7FA-4EF8-BBD6-A361C8A56ED3}" srcOrd="0" destOrd="0" presId="urn:microsoft.com/office/officeart/2005/8/layout/gear1"/>
    <dgm:cxn modelId="{7E41519F-FCE9-4D5C-89CA-76D190390DBB}" type="presOf" srcId="{D94BAE7F-EFD1-4CD4-A71A-402F2DB199CE}" destId="{E1641B2E-D21B-4432-B5C7-92BF0211F78B}" srcOrd="1" destOrd="0" presId="urn:microsoft.com/office/officeart/2005/8/layout/gear1"/>
    <dgm:cxn modelId="{0DB5405C-5399-41F5-8A10-41A373962E2F}" type="presOf" srcId="{CF02F54E-39FA-4029-93C0-54708139B2B9}" destId="{DC7F7FFD-4B2B-4C34-BB2D-0233F9DFA5B2}" srcOrd="0" destOrd="0" presId="urn:microsoft.com/office/officeart/2005/8/layout/gear1"/>
    <dgm:cxn modelId="{5635E5B9-6BEC-4216-9F85-CEC6E09634FD}" type="presOf" srcId="{3B8C09E1-99FE-446D-9439-F3520850E9F9}" destId="{9A5CED9E-18B1-47C1-B1EE-F0F7EE708A94}" srcOrd="3" destOrd="0" presId="urn:microsoft.com/office/officeart/2005/8/layout/gear1"/>
    <dgm:cxn modelId="{45E62B05-F214-491E-A8AD-39ABAB55DCFD}" type="presOf" srcId="{7C5530F5-B355-49E9-A464-D9CBD0022624}" destId="{7972FCBA-09E2-48B6-A326-0BF7FE12C95A}" srcOrd="0" destOrd="0" presId="urn:microsoft.com/office/officeart/2005/8/layout/gear1"/>
    <dgm:cxn modelId="{A4196A4F-9A40-4EFA-867E-2377FD62B75B}" type="presOf" srcId="{CF02F54E-39FA-4029-93C0-54708139B2B9}" destId="{BC845E07-50FB-455E-A9EF-96BAF5995396}" srcOrd="2" destOrd="0" presId="urn:microsoft.com/office/officeart/2005/8/layout/gear1"/>
    <dgm:cxn modelId="{3B069C40-DDAC-4FA2-A1FE-D75E1FB43121}" type="presOf" srcId="{785CC43C-E3F7-4111-A3F4-36BFAD0E0314}" destId="{0C3C6CFD-C48E-41C3-82EC-78D59D21158E}" srcOrd="0" destOrd="0" presId="urn:microsoft.com/office/officeart/2005/8/layout/gear1"/>
    <dgm:cxn modelId="{8083AFC7-3A8B-40F9-B968-9B19AF912FAE}" type="presOf" srcId="{D94BAE7F-EFD1-4CD4-A71A-402F2DB199CE}" destId="{9CD74B2D-604A-4322-9CB0-2F26880EB4F0}" srcOrd="2" destOrd="0" presId="urn:microsoft.com/office/officeart/2005/8/layout/gear1"/>
    <dgm:cxn modelId="{298F6601-E50B-41AE-9AA4-E4CEECEB1248}" type="presOf" srcId="{AEBAE9D2-7B43-428E-A1EC-69F472115DB6}" destId="{729B111A-F3EA-4D94-A33A-D0FED182AAB0}" srcOrd="0" destOrd="0" presId="urn:microsoft.com/office/officeart/2005/8/layout/gear1"/>
    <dgm:cxn modelId="{BDF7A09E-1A02-4DFF-88D4-DDD4F5CB4FA9}" type="presParOf" srcId="{0C3C6CFD-C48E-41C3-82EC-78D59D21158E}" destId="{DC7F7FFD-4B2B-4C34-BB2D-0233F9DFA5B2}" srcOrd="0" destOrd="0" presId="urn:microsoft.com/office/officeart/2005/8/layout/gear1"/>
    <dgm:cxn modelId="{51569548-2FEC-4B34-840F-E55201F805F3}" type="presParOf" srcId="{0C3C6CFD-C48E-41C3-82EC-78D59D21158E}" destId="{32258E03-9440-4839-BF11-53A89AF59AA2}" srcOrd="1" destOrd="0" presId="urn:microsoft.com/office/officeart/2005/8/layout/gear1"/>
    <dgm:cxn modelId="{2734244B-1789-4EE7-9D5D-A170B1B7C53E}" type="presParOf" srcId="{0C3C6CFD-C48E-41C3-82EC-78D59D21158E}" destId="{BC845E07-50FB-455E-A9EF-96BAF5995396}" srcOrd="2" destOrd="0" presId="urn:microsoft.com/office/officeart/2005/8/layout/gear1"/>
    <dgm:cxn modelId="{AA9E8491-8C6B-4343-BD7C-6FEE8642D9D9}" type="presParOf" srcId="{0C3C6CFD-C48E-41C3-82EC-78D59D21158E}" destId="{E4D11602-F7FA-4EF8-BBD6-A361C8A56ED3}" srcOrd="3" destOrd="0" presId="urn:microsoft.com/office/officeart/2005/8/layout/gear1"/>
    <dgm:cxn modelId="{E31BCD35-6728-4059-9513-CF3C460D084D}" type="presParOf" srcId="{0C3C6CFD-C48E-41C3-82EC-78D59D21158E}" destId="{E1641B2E-D21B-4432-B5C7-92BF0211F78B}" srcOrd="4" destOrd="0" presId="urn:microsoft.com/office/officeart/2005/8/layout/gear1"/>
    <dgm:cxn modelId="{E4FB873B-7B49-437C-A78E-C056CDE0F3EC}" type="presParOf" srcId="{0C3C6CFD-C48E-41C3-82EC-78D59D21158E}" destId="{9CD74B2D-604A-4322-9CB0-2F26880EB4F0}" srcOrd="5" destOrd="0" presId="urn:microsoft.com/office/officeart/2005/8/layout/gear1"/>
    <dgm:cxn modelId="{39847581-AE66-4A65-AFA6-C50BAC19674B}" type="presParOf" srcId="{0C3C6CFD-C48E-41C3-82EC-78D59D21158E}" destId="{D7BB34DE-3A62-498A-A64C-BB8A61B4AA30}" srcOrd="6" destOrd="0" presId="urn:microsoft.com/office/officeart/2005/8/layout/gear1"/>
    <dgm:cxn modelId="{CBE2214F-56AB-46E4-9F8D-A27284351C5F}" type="presParOf" srcId="{0C3C6CFD-C48E-41C3-82EC-78D59D21158E}" destId="{1DA2F423-C125-4FA4-9800-3EC3F41AE5D3}" srcOrd="7" destOrd="0" presId="urn:microsoft.com/office/officeart/2005/8/layout/gear1"/>
    <dgm:cxn modelId="{9E46A435-1BAC-4EA1-ABF1-F42190221D55}" type="presParOf" srcId="{0C3C6CFD-C48E-41C3-82EC-78D59D21158E}" destId="{91320333-372A-42A0-9610-EF9EC745DE8A}" srcOrd="8" destOrd="0" presId="urn:microsoft.com/office/officeart/2005/8/layout/gear1"/>
    <dgm:cxn modelId="{C8397231-8C82-4EF7-AE5F-B4903F1BF139}" type="presParOf" srcId="{0C3C6CFD-C48E-41C3-82EC-78D59D21158E}" destId="{9A5CED9E-18B1-47C1-B1EE-F0F7EE708A94}" srcOrd="9" destOrd="0" presId="urn:microsoft.com/office/officeart/2005/8/layout/gear1"/>
    <dgm:cxn modelId="{C9F638FF-950C-49A5-8F73-9BF3B34269BB}" type="presParOf" srcId="{0C3C6CFD-C48E-41C3-82EC-78D59D21158E}" destId="{729B111A-F3EA-4D94-A33A-D0FED182AAB0}" srcOrd="10" destOrd="0" presId="urn:microsoft.com/office/officeart/2005/8/layout/gear1"/>
    <dgm:cxn modelId="{89BD54FC-BE97-4DF8-B6CD-058AD970767F}" type="presParOf" srcId="{0C3C6CFD-C48E-41C3-82EC-78D59D21158E}" destId="{7972FCBA-09E2-48B6-A326-0BF7FE12C95A}" srcOrd="11" destOrd="0" presId="urn:microsoft.com/office/officeart/2005/8/layout/gear1"/>
    <dgm:cxn modelId="{6372EB91-E513-4811-B1B6-C7041F9BE918}" type="presParOf" srcId="{0C3C6CFD-C48E-41C3-82EC-78D59D21158E}" destId="{D87DA432-0F88-4D4A-917E-A18DD280945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00BA4-4DF9-400B-8FDA-DCB70F5B2C24}">
      <dsp:nvSpPr>
        <dsp:cNvPr id="0" name=""/>
        <dsp:cNvSpPr/>
      </dsp:nvSpPr>
      <dsp:spPr>
        <a:xfrm>
          <a:off x="3967" y="248212"/>
          <a:ext cx="2293367" cy="11474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Define &amp; </a:t>
          </a:r>
          <a:br>
            <a:rPr lang="en-US" sz="1800" b="1" kern="1200" dirty="0" smtClean="0"/>
          </a:br>
          <a:r>
            <a:rPr lang="en-US" sz="1800" b="1" kern="1200" dirty="0" smtClean="0"/>
            <a:t>Organize LOs</a:t>
          </a:r>
          <a:endParaRPr lang="en-US" sz="1800" b="1" kern="1200" dirty="0"/>
        </a:p>
      </dsp:txBody>
      <dsp:txXfrm>
        <a:off x="3967" y="248212"/>
        <a:ext cx="2293367" cy="764999"/>
      </dsp:txXfrm>
    </dsp:sp>
    <dsp:sp modelId="{80F25B0C-D920-4C68-B964-729C319E9C38}">
      <dsp:nvSpPr>
        <dsp:cNvPr id="0" name=""/>
        <dsp:cNvSpPr/>
      </dsp:nvSpPr>
      <dsp:spPr>
        <a:xfrm>
          <a:off x="410768" y="1067048"/>
          <a:ext cx="2237443" cy="10004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i="1" kern="1200" dirty="0" smtClean="0"/>
            <a:t>Supported via integration with CASS</a:t>
          </a:r>
          <a:endParaRPr lang="en-US" sz="1600" i="1" kern="1200" dirty="0"/>
        </a:p>
      </dsp:txBody>
      <dsp:txXfrm>
        <a:off x="440070" y="1096350"/>
        <a:ext cx="2178839" cy="941838"/>
      </dsp:txXfrm>
    </dsp:sp>
    <dsp:sp modelId="{02040A77-250F-4299-A4F2-DBA075C4F6A8}">
      <dsp:nvSpPr>
        <dsp:cNvPr id="0" name=""/>
        <dsp:cNvSpPr/>
      </dsp:nvSpPr>
      <dsp:spPr>
        <a:xfrm>
          <a:off x="2356071" y="392457"/>
          <a:ext cx="1049113" cy="476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2356071" y="487759"/>
        <a:ext cx="906160" cy="285905"/>
      </dsp:txXfrm>
    </dsp:sp>
    <dsp:sp modelId="{3DA4AADB-DEF1-4C48-9C06-B0DEE579C668}">
      <dsp:nvSpPr>
        <dsp:cNvPr id="0" name=""/>
        <dsp:cNvSpPr/>
      </dsp:nvSpPr>
      <dsp:spPr>
        <a:xfrm>
          <a:off x="3429943" y="248212"/>
          <a:ext cx="2895906" cy="11474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Find resources that align with LOs and team/soldier roles</a:t>
          </a:r>
          <a:endParaRPr lang="en-US" sz="1800" b="1" kern="1200" dirty="0"/>
        </a:p>
      </dsp:txBody>
      <dsp:txXfrm>
        <a:off x="3429943" y="248212"/>
        <a:ext cx="2895906" cy="764999"/>
      </dsp:txXfrm>
    </dsp:sp>
    <dsp:sp modelId="{129C9770-A5F7-420E-A10D-DA785596721D}">
      <dsp:nvSpPr>
        <dsp:cNvPr id="0" name=""/>
        <dsp:cNvSpPr/>
      </dsp:nvSpPr>
      <dsp:spPr>
        <a:xfrm>
          <a:off x="3844103" y="1067048"/>
          <a:ext cx="2825263" cy="10004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i="1" kern="1200" dirty="0" smtClean="0"/>
            <a:t>Supported by AI and NLP enabled alignment and classification algorithms</a:t>
          </a:r>
          <a:endParaRPr lang="en-US" sz="1600" i="1" kern="1200" dirty="0"/>
        </a:p>
      </dsp:txBody>
      <dsp:txXfrm>
        <a:off x="3873405" y="1096350"/>
        <a:ext cx="2766659" cy="941838"/>
      </dsp:txXfrm>
    </dsp:sp>
    <dsp:sp modelId="{AB748A8D-EE50-4511-A2A0-1D0AB25A3748}">
      <dsp:nvSpPr>
        <dsp:cNvPr id="0" name=""/>
        <dsp:cNvSpPr/>
      </dsp:nvSpPr>
      <dsp:spPr>
        <a:xfrm>
          <a:off x="6384204" y="392457"/>
          <a:ext cx="1042296" cy="476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6384204" y="487759"/>
        <a:ext cx="899343" cy="285905"/>
      </dsp:txXfrm>
    </dsp:sp>
    <dsp:sp modelId="{32264D9F-814E-466A-8CA9-F74A72C5CF38}">
      <dsp:nvSpPr>
        <dsp:cNvPr id="0" name=""/>
        <dsp:cNvSpPr/>
      </dsp:nvSpPr>
      <dsp:spPr>
        <a:xfrm>
          <a:off x="7451099" y="248212"/>
          <a:ext cx="2293367" cy="11474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Assemble into a team tutor</a:t>
          </a:r>
          <a:endParaRPr lang="en-US" sz="1800" b="1" kern="1200" dirty="0"/>
        </a:p>
      </dsp:txBody>
      <dsp:txXfrm>
        <a:off x="7451099" y="248212"/>
        <a:ext cx="2293367" cy="764999"/>
      </dsp:txXfrm>
    </dsp:sp>
    <dsp:sp modelId="{D59569BD-D099-4346-8764-F22B9FFCBE26}">
      <dsp:nvSpPr>
        <dsp:cNvPr id="0" name=""/>
        <dsp:cNvSpPr/>
      </dsp:nvSpPr>
      <dsp:spPr>
        <a:xfrm>
          <a:off x="7857900" y="1067048"/>
          <a:ext cx="2237443" cy="10004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i="1" kern="1200" dirty="0" smtClean="0"/>
            <a:t>Supported by advanced search and packaging options</a:t>
          </a:r>
          <a:endParaRPr lang="en-US" sz="1600" i="1" kern="1200" dirty="0"/>
        </a:p>
      </dsp:txBody>
      <dsp:txXfrm>
        <a:off x="7887202" y="1096350"/>
        <a:ext cx="2178839" cy="9418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7F7FFD-4B2B-4C34-BB2D-0233F9DFA5B2}">
      <dsp:nvSpPr>
        <dsp:cNvPr id="0" name=""/>
        <dsp:cNvSpPr/>
      </dsp:nvSpPr>
      <dsp:spPr>
        <a:xfrm>
          <a:off x="2109886" y="1630133"/>
          <a:ext cx="1992385" cy="1992385"/>
        </a:xfrm>
        <a:prstGeom prst="gear9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Content excerpts tagged by LO, type, &amp; role</a:t>
          </a:r>
          <a:endParaRPr lang="en-US" sz="1500" kern="1200" dirty="0"/>
        </a:p>
      </dsp:txBody>
      <dsp:txXfrm>
        <a:off x="2510444" y="2096840"/>
        <a:ext cx="1191269" cy="1024127"/>
      </dsp:txXfrm>
    </dsp:sp>
    <dsp:sp modelId="{E4D11602-F7FA-4EF8-BBD6-A361C8A56ED3}">
      <dsp:nvSpPr>
        <dsp:cNvPr id="0" name=""/>
        <dsp:cNvSpPr/>
      </dsp:nvSpPr>
      <dsp:spPr>
        <a:xfrm>
          <a:off x="950680" y="1159206"/>
          <a:ext cx="1449007" cy="1449007"/>
        </a:xfrm>
        <a:prstGeom prst="gear6">
          <a:avLst/>
        </a:prstGeom>
        <a:gradFill rotWithShape="0">
          <a:gsLst>
            <a:gs pos="0">
              <a:schemeClr val="accent4">
                <a:shade val="50000"/>
                <a:hueOff val="-396136"/>
                <a:satOff val="0"/>
                <a:lumOff val="32202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396136"/>
                <a:satOff val="0"/>
                <a:lumOff val="32202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396136"/>
                <a:satOff val="0"/>
                <a:lumOff val="3220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Content</a:t>
          </a:r>
          <a:endParaRPr lang="en-US" sz="1500" kern="1200" dirty="0"/>
        </a:p>
      </dsp:txBody>
      <dsp:txXfrm>
        <a:off x="1315472" y="1526203"/>
        <a:ext cx="719423" cy="715013"/>
      </dsp:txXfrm>
    </dsp:sp>
    <dsp:sp modelId="{D7BB34DE-3A62-498A-A64C-BB8A61B4AA30}">
      <dsp:nvSpPr>
        <dsp:cNvPr id="0" name=""/>
        <dsp:cNvSpPr/>
      </dsp:nvSpPr>
      <dsp:spPr>
        <a:xfrm rot="20700000">
          <a:off x="1762272" y="159538"/>
          <a:ext cx="1419731" cy="1419731"/>
        </a:xfrm>
        <a:prstGeom prst="gear6">
          <a:avLst/>
        </a:prstGeom>
        <a:gradFill rotWithShape="0">
          <a:gsLst>
            <a:gs pos="0">
              <a:schemeClr val="accent4">
                <a:shade val="50000"/>
                <a:hueOff val="-396136"/>
                <a:satOff val="0"/>
                <a:lumOff val="32202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396136"/>
                <a:satOff val="0"/>
                <a:lumOff val="32202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396136"/>
                <a:satOff val="0"/>
                <a:lumOff val="3220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LOs</a:t>
          </a:r>
          <a:endParaRPr lang="en-US" sz="1500" kern="1200" dirty="0"/>
        </a:p>
      </dsp:txBody>
      <dsp:txXfrm rot="-20700000">
        <a:off x="2073661" y="470927"/>
        <a:ext cx="796954" cy="796954"/>
      </dsp:txXfrm>
    </dsp:sp>
    <dsp:sp modelId="{729B111A-F3EA-4D94-A33A-D0FED182AAB0}">
      <dsp:nvSpPr>
        <dsp:cNvPr id="0" name=""/>
        <dsp:cNvSpPr/>
      </dsp:nvSpPr>
      <dsp:spPr>
        <a:xfrm>
          <a:off x="1950510" y="1332982"/>
          <a:ext cx="2550253" cy="2550253"/>
        </a:xfrm>
        <a:prstGeom prst="circularArrow">
          <a:avLst>
            <a:gd name="adj1" fmla="val 4688"/>
            <a:gd name="adj2" fmla="val 299029"/>
            <a:gd name="adj3" fmla="val 2500924"/>
            <a:gd name="adj4" fmla="val 15894509"/>
            <a:gd name="adj5" fmla="val 5469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972FCBA-09E2-48B6-A326-0BF7FE12C95A}">
      <dsp:nvSpPr>
        <dsp:cNvPr id="0" name=""/>
        <dsp:cNvSpPr/>
      </dsp:nvSpPr>
      <dsp:spPr>
        <a:xfrm>
          <a:off x="694063" y="841049"/>
          <a:ext cx="1852918" cy="185291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4">
                <a:shade val="90000"/>
                <a:hueOff val="-422779"/>
                <a:satOff val="0"/>
                <a:lumOff val="26023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-422779"/>
                <a:satOff val="0"/>
                <a:lumOff val="26023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-422779"/>
                <a:satOff val="0"/>
                <a:lumOff val="2602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87DA432-0F88-4D4A-917E-A18DD2809454}">
      <dsp:nvSpPr>
        <dsp:cNvPr id="0" name=""/>
        <dsp:cNvSpPr/>
      </dsp:nvSpPr>
      <dsp:spPr>
        <a:xfrm>
          <a:off x="1433874" y="-148982"/>
          <a:ext cx="1997819" cy="199781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shade val="90000"/>
                <a:hueOff val="-422779"/>
                <a:satOff val="0"/>
                <a:lumOff val="26023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-422779"/>
                <a:satOff val="0"/>
                <a:lumOff val="26023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-422779"/>
                <a:satOff val="0"/>
                <a:lumOff val="2602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03345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0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55df3f2356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55df3f2356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55df54b923_6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55df54b923_6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5fa3b1058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5fa3b1058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554348d5da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g554348d5da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g554348d5da_1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55fa3b1058_1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55fa3b1058_1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55df3f2356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55df3f2356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55df3f2356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55df3f2356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55df3f2356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55df3f2356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5539ad122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5539ad122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g5539ad1223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5539ad122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5539ad122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g5539ad1223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91" name="Google Shape;19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544aaf60b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544aaf60b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g544aaf60bf_0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5533f3d1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5533f3d1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0" name="Google Shape;490;g5533f3d1e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smtClean="0"/>
              <a:t>1)  Viewing the search results; (2) Selecting those to be saved or collected into a folder; (3) Exporting those saved items into a data store or competency framework indexed by LO; (4) Incorporating those into the training app using GIFT as the example authoring tool.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93742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6" name="Google Shape;52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55fa3b1058_6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55fa3b1058_6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55fa3b1058_6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55df54b923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55df54b923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g55df54b923_6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554348d5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554348d5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554348d5d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554348d5d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55df3f235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55df3f235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1400" dirty="0">
                <a:solidFill>
                  <a:schemeClr val="dk1"/>
                </a:solidFill>
              </a:rPr>
              <a:t>TRADEM used LDA-based topic detection algorithms to detect ‘natural’ topics in a corpus of documents; each topic is modeled as a multinomial distribution of words; rich topic models are available for matching topics to content excerpts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1400" dirty="0">
                <a:solidFill>
                  <a:schemeClr val="dk1"/>
                </a:solidFill>
              </a:rPr>
              <a:t>Extracting content excerpts aligned to LOs in a competency framework is much harder - we only have a short text string (an LO) and limited context (any other LOs or text in the competency framework)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1400" dirty="0">
                <a:solidFill>
                  <a:schemeClr val="dk1"/>
                </a:solidFill>
              </a:rPr>
              <a:t>First challenge: </a:t>
            </a:r>
            <a:endParaRPr sz="1400"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 sz="1400" dirty="0">
                <a:solidFill>
                  <a:schemeClr val="dk1"/>
                </a:solidFill>
              </a:rPr>
              <a:t>current short text string analysis techniques in the literature are mostly limited to keyword extraction, or named-entity extraction (using an ontology), </a:t>
            </a:r>
            <a:endParaRPr sz="1400" dirty="0"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 sz="1400" dirty="0">
                <a:solidFill>
                  <a:schemeClr val="dk1"/>
                </a:solidFill>
              </a:rPr>
              <a:t>but there is no guarantee that those exact keywords or entities appear in the target corpus documents, or that if they do appear, they are being used in a way similar to the meaning encoded in the LO.</a:t>
            </a:r>
            <a:endParaRPr sz="1400" dirty="0"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 sz="1400" dirty="0">
                <a:solidFill>
                  <a:schemeClr val="dk1"/>
                </a:solidFill>
              </a:rPr>
              <a:t>Humans can detect ‘concept equivalency’ between text strings that use different words or terms to describe the same underlying concepts or ideas; likewise, humans perform contextual word sense disambiguation to detect when similar words are used to describe different concepts in different contexts</a:t>
            </a:r>
            <a:endParaRPr sz="1400" dirty="0"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1400" dirty="0">
                <a:solidFill>
                  <a:schemeClr val="dk1"/>
                </a:solidFill>
              </a:rPr>
              <a:t>A second challenge: Topics are usually modeled in purely semantic terms, but LOs (usually) consist of multiple ‘concepts’ whose relationships are defined through syntactic structure - the relationships between the concepts is important in correctly detecting the </a:t>
            </a:r>
            <a:r>
              <a:rPr lang="en-US" sz="1400" dirty="0" smtClean="0">
                <a:solidFill>
                  <a:schemeClr val="dk1"/>
                </a:solidFill>
              </a:rPr>
              <a:t>overall </a:t>
            </a:r>
            <a:r>
              <a:rPr lang="en-US" sz="1400" dirty="0">
                <a:solidFill>
                  <a:schemeClr val="dk1"/>
                </a:solidFill>
              </a:rPr>
              <a:t>‘meaning’ of the LO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55fa3b1058_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55fa3b1058_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US" sz="1200">
                <a:solidFill>
                  <a:schemeClr val="dk1"/>
                </a:solidFill>
              </a:rPr>
              <a:t>Define ‘topics’ as distinct clusters in the combined vector space</a:t>
            </a:r>
            <a:endParaRPr sz="1200"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US" sz="1200">
                <a:solidFill>
                  <a:schemeClr val="dk1"/>
                </a:solidFill>
              </a:rPr>
              <a:t>Result: produces a result similar to traditional topic detection, but not limited to individual words</a:t>
            </a:r>
            <a:endParaRPr sz="1200"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US" sz="1200">
                <a:solidFill>
                  <a:schemeClr val="dk1"/>
                </a:solidFill>
              </a:rPr>
              <a:t>Possible experimental upgrade: iterative hardening of concept boundaries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-9294" y="2314"/>
            <a:ext cx="12201293" cy="1230867"/>
          </a:xfrm>
          <a:prstGeom prst="rect">
            <a:avLst/>
          </a:prstGeom>
        </p:spPr>
        <p:txBody>
          <a:bodyPr anchor="ctr"/>
          <a:lstStyle>
            <a:lvl1pPr>
              <a:defRPr dirty="0">
                <a:cs typeface="Bookman Old Style"/>
              </a:defRPr>
            </a:lvl1pPr>
          </a:lstStyle>
          <a:p>
            <a:pPr lvl="0" algn="ctr"/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4724400" y="63306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1"/>
          <p:cNvSpPr txBox="1">
            <a:spLocks/>
          </p:cNvSpPr>
          <p:nvPr userDrawn="1"/>
        </p:nvSpPr>
        <p:spPr>
          <a:xfrm>
            <a:off x="767137" y="6263570"/>
            <a:ext cx="2292054" cy="499310"/>
          </a:xfrm>
          <a:prstGeom prst="rect">
            <a:avLst/>
          </a:prstGeom>
        </p:spPr>
        <p:txBody>
          <a:bodyPr lIns="68580" tIns="34290" rIns="68580" bIns="3429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GIFTSym</a:t>
            </a:r>
            <a:r>
              <a:rPr lang="en-US" sz="1800" b="1" dirty="0" smtClean="0"/>
              <a:t> </a:t>
            </a:r>
            <a:r>
              <a:rPr lang="en-US" sz="18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7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9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UCF </a:t>
            </a:r>
            <a:r>
              <a:rPr lang="en-US" sz="9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Symbol"/>
              </a:rPr>
              <a:t> </a:t>
            </a:r>
            <a:r>
              <a:rPr lang="en-US" sz="9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Orlando, Florida </a:t>
            </a:r>
            <a:r>
              <a:rPr lang="en-US" sz="9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Symbol"/>
              </a:rPr>
              <a:t> </a:t>
            </a:r>
            <a:r>
              <a:rPr lang="en-US" sz="9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May 16-17, 2019</a:t>
            </a:r>
            <a:endParaRPr lang="en-US" sz="9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="ctr"/>
          <a:lstStyle>
            <a:lvl1pPr>
              <a:defRPr>
                <a:cs typeface="Bookman Old Style"/>
              </a:defRPr>
            </a:lvl1pPr>
          </a:lstStyle>
          <a:p>
            <a:pPr lvl="0" algn="ctr"/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4724400" y="63306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1"/>
          <p:cNvSpPr txBox="1">
            <a:spLocks/>
          </p:cNvSpPr>
          <p:nvPr userDrawn="1"/>
        </p:nvSpPr>
        <p:spPr>
          <a:xfrm>
            <a:off x="767137" y="6263570"/>
            <a:ext cx="2292054" cy="499310"/>
          </a:xfrm>
          <a:prstGeom prst="rect">
            <a:avLst/>
          </a:prstGeom>
        </p:spPr>
        <p:txBody>
          <a:bodyPr lIns="68580" tIns="34290" rIns="68580" bIns="3429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GIFTSym</a:t>
            </a:r>
            <a:r>
              <a:rPr lang="en-US" sz="1800" b="1" dirty="0" smtClean="0"/>
              <a:t> </a:t>
            </a:r>
            <a:r>
              <a:rPr lang="en-US" sz="18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7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9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UCF </a:t>
            </a:r>
            <a:r>
              <a:rPr lang="en-US" sz="9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Symbol"/>
              </a:rPr>
              <a:t> </a:t>
            </a:r>
            <a:r>
              <a:rPr lang="en-US" sz="9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Orlando, Florida </a:t>
            </a:r>
            <a:r>
              <a:rPr lang="en-US" sz="9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Symbol"/>
              </a:rPr>
              <a:t> </a:t>
            </a:r>
            <a:r>
              <a:rPr lang="en-US" sz="9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May 16-17, 2019</a:t>
            </a:r>
            <a:endParaRPr lang="en-US" sz="9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237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294" y="2315"/>
            <a:ext cx="12201293" cy="1272812"/>
          </a:xfrm>
          <a:prstGeom prst="rect">
            <a:avLst/>
          </a:prstGeom>
        </p:spPr>
        <p:txBody>
          <a:bodyPr anchor="ctr"/>
          <a:lstStyle>
            <a:lvl1pPr algn="ctr">
              <a:defRPr lang="en-US" sz="4800" b="1" i="0" u="none" strike="noStrike" cap="none">
                <a:solidFill>
                  <a:schemeClr val="dk1"/>
                </a:solidFill>
                <a:latin typeface="Bahnschrift SemiBold" panose="020B0502040204020203" pitchFamily="34" charset="0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FD9B-DC66-4F2B-B92A-19C65C99AF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4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ookman Old Style"/>
              <a:buNone/>
              <a:defRPr sz="6000">
                <a:latin typeface="Bahnschrift SemiBold" panose="020B0502040204020203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6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4724400" y="63306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1"/>
          <p:cNvSpPr txBox="1">
            <a:spLocks/>
          </p:cNvSpPr>
          <p:nvPr userDrawn="1"/>
        </p:nvSpPr>
        <p:spPr>
          <a:xfrm>
            <a:off x="767137" y="6263570"/>
            <a:ext cx="2292054" cy="499310"/>
          </a:xfrm>
          <a:prstGeom prst="rect">
            <a:avLst/>
          </a:prstGeom>
        </p:spPr>
        <p:txBody>
          <a:bodyPr lIns="68580" tIns="34290" rIns="68580" bIns="3429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GIFTSym</a:t>
            </a:r>
            <a:r>
              <a:rPr lang="en-US" sz="1800" b="1" dirty="0" smtClean="0"/>
              <a:t> </a:t>
            </a:r>
            <a:r>
              <a:rPr lang="en-US" sz="18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7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9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UCF </a:t>
            </a:r>
            <a:r>
              <a:rPr lang="en-US" sz="9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Symbol"/>
              </a:rPr>
              <a:t> </a:t>
            </a:r>
            <a:r>
              <a:rPr lang="en-US" sz="9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Orlando, Florida </a:t>
            </a:r>
            <a:r>
              <a:rPr lang="en-US" sz="9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Symbol"/>
              </a:rPr>
              <a:t> </a:t>
            </a:r>
            <a:r>
              <a:rPr lang="en-US" sz="9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May 16-17, 2019</a:t>
            </a:r>
            <a:endParaRPr lang="en-US" sz="9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-9294" y="2314"/>
            <a:ext cx="12201293" cy="1180533"/>
          </a:xfrm>
          <a:prstGeom prst="rect">
            <a:avLst/>
          </a:prstGeom>
        </p:spPr>
        <p:txBody>
          <a:bodyPr anchor="ctr"/>
          <a:lstStyle>
            <a:lvl1pPr>
              <a:defRPr>
                <a:cs typeface="Bookman Old Style"/>
              </a:defRPr>
            </a:lvl1pPr>
          </a:lstStyle>
          <a:p>
            <a:pPr lvl="0" algn="ctr"/>
            <a:endParaRPr dirty="0"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74541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74541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4724400" y="63306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1"/>
          <p:cNvSpPr txBox="1">
            <a:spLocks/>
          </p:cNvSpPr>
          <p:nvPr userDrawn="1"/>
        </p:nvSpPr>
        <p:spPr>
          <a:xfrm>
            <a:off x="767137" y="6263570"/>
            <a:ext cx="2292054" cy="499310"/>
          </a:xfrm>
          <a:prstGeom prst="rect">
            <a:avLst/>
          </a:prstGeom>
        </p:spPr>
        <p:txBody>
          <a:bodyPr lIns="68580" tIns="34290" rIns="68580" bIns="3429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GIFTSym</a:t>
            </a:r>
            <a:r>
              <a:rPr lang="en-US" sz="1800" b="1" dirty="0" smtClean="0"/>
              <a:t> </a:t>
            </a:r>
            <a:r>
              <a:rPr lang="en-US" sz="18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7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9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UCF </a:t>
            </a:r>
            <a:r>
              <a:rPr lang="en-US" sz="9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Symbol"/>
              </a:rPr>
              <a:t> </a:t>
            </a:r>
            <a:r>
              <a:rPr lang="en-US" sz="9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Orlando, Florida </a:t>
            </a:r>
            <a:r>
              <a:rPr lang="en-US" sz="9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Symbol"/>
              </a:rPr>
              <a:t> </a:t>
            </a:r>
            <a:r>
              <a:rPr lang="en-US" sz="9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May 16-17, 2019</a:t>
            </a:r>
            <a:endParaRPr lang="en-US" sz="9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9788" y="160095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839788" y="242486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3"/>
          </p:nvPr>
        </p:nvSpPr>
        <p:spPr>
          <a:xfrm>
            <a:off x="6172200" y="160095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4"/>
          </p:nvPr>
        </p:nvSpPr>
        <p:spPr>
          <a:xfrm>
            <a:off x="6172200" y="242486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-9294" y="0"/>
            <a:ext cx="12201293" cy="1182847"/>
          </a:xfrm>
          <a:prstGeom prst="rect">
            <a:avLst/>
          </a:prstGeom>
        </p:spPr>
        <p:txBody>
          <a:bodyPr anchor="ctr"/>
          <a:lstStyle>
            <a:lvl1pPr>
              <a:defRPr dirty="0">
                <a:cs typeface="Bookman Old Style"/>
              </a:defRPr>
            </a:lvl1pPr>
          </a:lstStyle>
          <a:p>
            <a:pPr lvl="0" algn="ctr"/>
            <a:endParaRPr dirty="0"/>
          </a:p>
        </p:txBody>
      </p:sp>
      <p:sp>
        <p:nvSpPr>
          <p:cNvPr id="9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4724400" y="63306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1"/>
          <p:cNvSpPr txBox="1">
            <a:spLocks/>
          </p:cNvSpPr>
          <p:nvPr userDrawn="1"/>
        </p:nvSpPr>
        <p:spPr>
          <a:xfrm>
            <a:off x="767137" y="6263570"/>
            <a:ext cx="2292054" cy="499310"/>
          </a:xfrm>
          <a:prstGeom prst="rect">
            <a:avLst/>
          </a:prstGeom>
        </p:spPr>
        <p:txBody>
          <a:bodyPr lIns="68580" tIns="34290" rIns="68580" bIns="3429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GIFTSym</a:t>
            </a:r>
            <a:r>
              <a:rPr lang="en-US" sz="1800" b="1" dirty="0" smtClean="0"/>
              <a:t> </a:t>
            </a:r>
            <a:r>
              <a:rPr lang="en-US" sz="18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7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9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UCF </a:t>
            </a:r>
            <a:r>
              <a:rPr lang="en-US" sz="9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Symbol"/>
              </a:rPr>
              <a:t> </a:t>
            </a:r>
            <a:r>
              <a:rPr lang="en-US" sz="9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Orlando, Florida </a:t>
            </a:r>
            <a:r>
              <a:rPr lang="en-US" sz="9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Symbol"/>
              </a:rPr>
              <a:t> </a:t>
            </a:r>
            <a:r>
              <a:rPr lang="en-US" sz="9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May 16-17, 2019</a:t>
            </a:r>
            <a:endParaRPr lang="en-US" sz="9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4724400" y="63306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1"/>
          <p:cNvSpPr txBox="1">
            <a:spLocks/>
          </p:cNvSpPr>
          <p:nvPr userDrawn="1"/>
        </p:nvSpPr>
        <p:spPr>
          <a:xfrm>
            <a:off x="767137" y="6263570"/>
            <a:ext cx="2292054" cy="499310"/>
          </a:xfrm>
          <a:prstGeom prst="rect">
            <a:avLst/>
          </a:prstGeom>
        </p:spPr>
        <p:txBody>
          <a:bodyPr lIns="68580" tIns="34290" rIns="68580" bIns="3429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GIFTSym</a:t>
            </a:r>
            <a:r>
              <a:rPr lang="en-US" sz="1800" b="1" dirty="0" smtClean="0"/>
              <a:t> </a:t>
            </a:r>
            <a:r>
              <a:rPr lang="en-US" sz="18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7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9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UCF </a:t>
            </a:r>
            <a:r>
              <a:rPr lang="en-US" sz="9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Symbol"/>
              </a:rPr>
              <a:t> </a:t>
            </a:r>
            <a:r>
              <a:rPr lang="en-US" sz="9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Orlando, Florida </a:t>
            </a:r>
            <a:r>
              <a:rPr lang="en-US" sz="9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Symbol"/>
              </a:rPr>
              <a:t> </a:t>
            </a:r>
            <a:r>
              <a:rPr lang="en-US" sz="9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May 16-17, 2019</a:t>
            </a:r>
            <a:endParaRPr lang="en-US" sz="9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>
                <a:latin typeface="Bahnschrift SemiBold" panose="020B0502040204020203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4724400" y="63306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1"/>
          <p:cNvSpPr txBox="1">
            <a:spLocks/>
          </p:cNvSpPr>
          <p:nvPr userDrawn="1"/>
        </p:nvSpPr>
        <p:spPr>
          <a:xfrm>
            <a:off x="767137" y="6263570"/>
            <a:ext cx="2292054" cy="499310"/>
          </a:xfrm>
          <a:prstGeom prst="rect">
            <a:avLst/>
          </a:prstGeom>
        </p:spPr>
        <p:txBody>
          <a:bodyPr lIns="68580" tIns="34290" rIns="68580" bIns="3429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GIFTSym</a:t>
            </a:r>
            <a:r>
              <a:rPr lang="en-US" sz="1800" b="1" dirty="0" smtClean="0"/>
              <a:t> </a:t>
            </a:r>
            <a:r>
              <a:rPr lang="en-US" sz="18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7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9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UCF </a:t>
            </a:r>
            <a:r>
              <a:rPr lang="en-US" sz="9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Symbol"/>
              </a:rPr>
              <a:t> </a:t>
            </a:r>
            <a:r>
              <a:rPr lang="en-US" sz="9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Orlando, Florida </a:t>
            </a:r>
            <a:r>
              <a:rPr lang="en-US" sz="9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Symbol"/>
              </a:rPr>
              <a:t> </a:t>
            </a:r>
            <a:r>
              <a:rPr lang="en-US" sz="9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May 16-17, 2019</a:t>
            </a:r>
            <a:endParaRPr lang="en-US" sz="9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>
                <a:latin typeface="Bahnschrift SemiBold" panose="020B0502040204020203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4724400" y="63306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1"/>
          <p:cNvSpPr txBox="1">
            <a:spLocks/>
          </p:cNvSpPr>
          <p:nvPr userDrawn="1"/>
        </p:nvSpPr>
        <p:spPr>
          <a:xfrm>
            <a:off x="767137" y="6263570"/>
            <a:ext cx="2292054" cy="499310"/>
          </a:xfrm>
          <a:prstGeom prst="rect">
            <a:avLst/>
          </a:prstGeom>
        </p:spPr>
        <p:txBody>
          <a:bodyPr lIns="68580" tIns="34290" rIns="68580" bIns="3429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GIFTSym</a:t>
            </a:r>
            <a:r>
              <a:rPr lang="en-US" sz="1800" b="1" dirty="0" smtClean="0"/>
              <a:t> </a:t>
            </a:r>
            <a:r>
              <a:rPr lang="en-US" sz="18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7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9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UCF </a:t>
            </a:r>
            <a:r>
              <a:rPr lang="en-US" sz="9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Symbol"/>
              </a:rPr>
              <a:t> </a:t>
            </a:r>
            <a:r>
              <a:rPr lang="en-US" sz="9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Orlando, Florida </a:t>
            </a:r>
            <a:r>
              <a:rPr lang="en-US" sz="9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Symbol"/>
              </a:rPr>
              <a:t> </a:t>
            </a:r>
            <a:r>
              <a:rPr lang="en-US" sz="9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May 16-17, 2019</a:t>
            </a:r>
            <a:endParaRPr lang="en-US" sz="9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-9294" y="2315"/>
            <a:ext cx="12201293" cy="858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Bahnschrift SemiBold" panose="020B0502040204020203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4724400" y="63306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1"/>
          <p:cNvSpPr txBox="1">
            <a:spLocks/>
          </p:cNvSpPr>
          <p:nvPr userDrawn="1"/>
        </p:nvSpPr>
        <p:spPr>
          <a:xfrm>
            <a:off x="767137" y="6263570"/>
            <a:ext cx="2292054" cy="499310"/>
          </a:xfrm>
          <a:prstGeom prst="rect">
            <a:avLst/>
          </a:prstGeom>
        </p:spPr>
        <p:txBody>
          <a:bodyPr lIns="68580" tIns="34290" rIns="68580" bIns="3429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GIFTSym</a:t>
            </a:r>
            <a:r>
              <a:rPr lang="en-US" sz="1800" b="1" dirty="0" smtClean="0"/>
              <a:t> </a:t>
            </a:r>
            <a:r>
              <a:rPr lang="en-US" sz="18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7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9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UCF </a:t>
            </a:r>
            <a:r>
              <a:rPr lang="en-US" sz="9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Symbol"/>
              </a:rPr>
              <a:t> </a:t>
            </a:r>
            <a:r>
              <a:rPr lang="en-US" sz="9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Orlando, Florida </a:t>
            </a:r>
            <a:r>
              <a:rPr lang="en-US" sz="9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Symbol"/>
              </a:rPr>
              <a:t> </a:t>
            </a:r>
            <a:r>
              <a:rPr lang="en-US" sz="9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May 16-17, 2019</a:t>
            </a:r>
            <a:endParaRPr lang="en-US" sz="9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Bahnschrift SemiBold" panose="020B0502040204020203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4724400" y="63306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1"/>
          <p:cNvSpPr txBox="1">
            <a:spLocks/>
          </p:cNvSpPr>
          <p:nvPr userDrawn="1"/>
        </p:nvSpPr>
        <p:spPr>
          <a:xfrm>
            <a:off x="767137" y="6263570"/>
            <a:ext cx="2292054" cy="499310"/>
          </a:xfrm>
          <a:prstGeom prst="rect">
            <a:avLst/>
          </a:prstGeom>
        </p:spPr>
        <p:txBody>
          <a:bodyPr lIns="68580" tIns="34290" rIns="68580" bIns="3429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GIFTSym</a:t>
            </a:r>
            <a:r>
              <a:rPr lang="en-US" sz="1800" b="1" dirty="0" smtClean="0"/>
              <a:t> </a:t>
            </a:r>
            <a:r>
              <a:rPr lang="en-US" sz="18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7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9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UCF </a:t>
            </a:r>
            <a:r>
              <a:rPr lang="en-US" sz="9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Symbol"/>
              </a:rPr>
              <a:t> </a:t>
            </a:r>
            <a:r>
              <a:rPr lang="en-US" sz="9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Orlando, Florida </a:t>
            </a:r>
            <a:r>
              <a:rPr lang="en-US" sz="9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Symbol"/>
              </a:rPr>
              <a:t> </a:t>
            </a:r>
            <a:r>
              <a:rPr lang="en-US" sz="9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May 16-17, 2019</a:t>
            </a:r>
            <a:endParaRPr lang="en-US" sz="9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38879" y="6273172"/>
            <a:ext cx="2314921" cy="44830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8;p2"/>
          <p:cNvSpPr txBox="1">
            <a:spLocks noGrp="1"/>
          </p:cNvSpPr>
          <p:nvPr>
            <p:ph type="sldNum" idx="4"/>
          </p:nvPr>
        </p:nvSpPr>
        <p:spPr>
          <a:xfrm>
            <a:off x="4724400" y="63306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1"/>
          <p:cNvSpPr txBox="1">
            <a:spLocks/>
          </p:cNvSpPr>
          <p:nvPr userDrawn="1"/>
        </p:nvSpPr>
        <p:spPr>
          <a:xfrm>
            <a:off x="767137" y="6263570"/>
            <a:ext cx="2292054" cy="499310"/>
          </a:xfrm>
          <a:prstGeom prst="rect">
            <a:avLst/>
          </a:prstGeom>
        </p:spPr>
        <p:txBody>
          <a:bodyPr lIns="68580" tIns="34290" rIns="68580" bIns="3429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GIFTSym</a:t>
            </a:r>
            <a:r>
              <a:rPr lang="en-US" sz="1800" b="1" dirty="0" smtClean="0"/>
              <a:t> </a:t>
            </a:r>
            <a:r>
              <a:rPr lang="en-US" sz="18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7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9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UCF </a:t>
            </a:r>
            <a:r>
              <a:rPr lang="en-US" sz="9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Symbol"/>
              </a:rPr>
              <a:t> </a:t>
            </a:r>
            <a:r>
              <a:rPr lang="en-US" sz="9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Orlando, Florida </a:t>
            </a:r>
            <a:r>
              <a:rPr lang="en-US" sz="9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Symbol"/>
              </a:rPr>
              <a:t> </a:t>
            </a:r>
            <a:r>
              <a:rPr lang="en-US" sz="9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May 16-17, 2019</a:t>
            </a:r>
            <a:endParaRPr lang="en-US" sz="9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85" r:id="rId10"/>
    <p:sldLayoutId id="2147483686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800" b="1" i="0" u="none" strike="noStrike" cap="none" dirty="0">
          <a:solidFill>
            <a:schemeClr val="dk1"/>
          </a:solidFill>
          <a:latin typeface="Bahnschrift SemiBold" panose="020B0502040204020203" pitchFamily="34" charset="0"/>
          <a:ea typeface="Bookman Old Style"/>
          <a:cs typeface="Arial"/>
          <a:sym typeface="Bookman Old Style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eduworks.com/demo/magic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microsoft.com/office/2007/relationships/diagramDrawing" Target="../diagrams/drawing2.xml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13.png"/><Relationship Id="rId10" Type="http://schemas.openxmlformats.org/officeDocument/2006/relationships/diagramLayout" Target="../diagrams/layout2.xml"/><Relationship Id="rId4" Type="http://schemas.openxmlformats.org/officeDocument/2006/relationships/image" Target="../media/image12.gif"/><Relationship Id="rId9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5656274"/>
            <a:ext cx="12192000" cy="1201726"/>
          </a:xfrm>
          <a:prstGeom prst="rect">
            <a:avLst/>
          </a:prstGeom>
          <a:solidFill>
            <a:srgbClr val="B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en-US" sz="1600" baseline="30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Eduworks</a:t>
            </a:r>
            <a:r>
              <a:rPr lang="en-US" dirty="0">
                <a:solidFill>
                  <a:schemeClr val="bg1"/>
                </a:solidFill>
              </a:rPr>
              <a:t> Corporation, Corvallis, OR</a:t>
            </a:r>
          </a:p>
          <a:p>
            <a:r>
              <a:rPr lang="en-US" sz="1600" baseline="30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RDECOM-NSRDEC, Orlando, </a:t>
            </a:r>
            <a:r>
              <a:rPr lang="en-US" dirty="0" smtClean="0">
                <a:solidFill>
                  <a:schemeClr val="bg1"/>
                </a:solidFill>
              </a:rPr>
              <a:t>FL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" name="Google Shape;163;p38"/>
          <p:cNvSpPr txBox="1">
            <a:spLocks noGrp="1"/>
          </p:cNvSpPr>
          <p:nvPr>
            <p:ph type="title"/>
          </p:nvPr>
        </p:nvSpPr>
        <p:spPr>
          <a:xfrm>
            <a:off x="0" y="1381730"/>
            <a:ext cx="12201300" cy="220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dirty="0">
                <a:sym typeface="Arial"/>
              </a:rPr>
              <a:t>Authoring Team Tutors in GIFT: </a:t>
            </a:r>
            <a:br>
              <a:rPr lang="en-US" dirty="0">
                <a:sym typeface="Arial"/>
              </a:rPr>
            </a:br>
            <a:r>
              <a:rPr lang="en-US" sz="4000" dirty="0">
                <a:sym typeface="Arial"/>
              </a:rPr>
              <a:t>An Automated Tool for Alignment of </a:t>
            </a:r>
            <a:r>
              <a:rPr lang="en-US" sz="4000" dirty="0" smtClean="0">
                <a:sym typeface="Arial"/>
              </a:rPr>
              <a:t/>
            </a:r>
            <a:br>
              <a:rPr lang="en-US" sz="4000" dirty="0" smtClean="0">
                <a:sym typeface="Arial"/>
              </a:rPr>
            </a:br>
            <a:r>
              <a:rPr lang="en-US" sz="4000" dirty="0" smtClean="0">
                <a:sym typeface="Arial"/>
              </a:rPr>
              <a:t>Content </a:t>
            </a:r>
            <a:r>
              <a:rPr lang="en-US" sz="4000" dirty="0">
                <a:sym typeface="Arial"/>
              </a:rPr>
              <a:t>to Learning Objectives</a:t>
            </a:r>
            <a:endParaRPr sz="6000" dirty="0"/>
          </a:p>
        </p:txBody>
      </p:sp>
      <p:sp>
        <p:nvSpPr>
          <p:cNvPr id="165" name="Google Shape;165;p38"/>
          <p:cNvSpPr/>
          <p:nvPr/>
        </p:nvSpPr>
        <p:spPr>
          <a:xfrm>
            <a:off x="6418996" y="4917610"/>
            <a:ext cx="3206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ubtitle 8"/>
          <p:cNvSpPr txBox="1">
            <a:spLocks/>
          </p:cNvSpPr>
          <p:nvPr/>
        </p:nvSpPr>
        <p:spPr>
          <a:xfrm>
            <a:off x="0" y="4114800"/>
            <a:ext cx="12192000" cy="891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tx1"/>
                </a:solidFill>
              </a:rPr>
              <a:t>Benjamin Bell, </a:t>
            </a:r>
            <a:r>
              <a:rPr lang="en-US" sz="2400" dirty="0" smtClean="0">
                <a:solidFill>
                  <a:schemeClr val="tx1"/>
                </a:solidFill>
              </a:rPr>
              <a:t>Ph.D.</a:t>
            </a:r>
            <a:r>
              <a:rPr lang="en-US" sz="2400" baseline="30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, Keith </a:t>
            </a:r>
            <a:r>
              <a:rPr lang="en-US" sz="2400" dirty="0" err="1">
                <a:solidFill>
                  <a:schemeClr val="tx1"/>
                </a:solidFill>
              </a:rPr>
              <a:t>Brawner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chemeClr val="tx1"/>
                </a:solidFill>
              </a:rPr>
              <a:t>Ph.D.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, Elliot Robson</a:t>
            </a:r>
            <a:r>
              <a:rPr lang="en-US" sz="2400" baseline="30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Debbie Brown</a:t>
            </a:r>
            <a:r>
              <a:rPr lang="en-US" sz="2400" baseline="30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, Elaine Kelsey</a:t>
            </a:r>
            <a:r>
              <a:rPr lang="en-US" sz="2400" baseline="30000" dirty="0" smtClean="0">
                <a:solidFill>
                  <a:schemeClr val="tx1"/>
                </a:solidFill>
              </a:rPr>
              <a:t>1 </a:t>
            </a:r>
            <a:endParaRPr lang="en-US" sz="2400" baseline="300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8" y="145439"/>
            <a:ext cx="4605386" cy="891869"/>
          </a:xfrm>
          <a:prstGeom prst="rect">
            <a:avLst/>
          </a:prstGeom>
        </p:spPr>
      </p:pic>
      <p:sp>
        <p:nvSpPr>
          <p:cNvPr id="10" name="Footer Placeholder 1"/>
          <p:cNvSpPr txBox="1">
            <a:spLocks/>
          </p:cNvSpPr>
          <p:nvPr/>
        </p:nvSpPr>
        <p:spPr>
          <a:xfrm>
            <a:off x="6218484" y="5656274"/>
            <a:ext cx="5486821" cy="1201726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b="1" kern="1200" dirty="0" err="1" smtClean="0">
                <a:solidFill>
                  <a:schemeClr val="bg1"/>
                </a:solidFill>
              </a:rPr>
              <a:t>GIFTSym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kern="1200" dirty="0" smtClean="0">
                <a:solidFill>
                  <a:schemeClr val="bg1"/>
                </a:solidFill>
              </a:rPr>
              <a:t>7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11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UCF </a:t>
            </a:r>
            <a:r>
              <a:rPr lang="en-US" sz="11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Symbol"/>
              </a:rPr>
              <a:t> </a:t>
            </a:r>
            <a:r>
              <a:rPr lang="en-US" sz="11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Orlando, Florida </a:t>
            </a:r>
            <a:r>
              <a:rPr lang="en-US" sz="11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Symbol"/>
              </a:rPr>
              <a:t> </a:t>
            </a:r>
            <a:r>
              <a:rPr lang="en-US" sz="11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May 16-17, 2019</a:t>
            </a:r>
            <a:endParaRPr lang="en-US" sz="11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162" y="96073"/>
            <a:ext cx="2177143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n-US" sz="4400" dirty="0" smtClean="0"/>
              <a:t>Excerpt Extraction</a:t>
            </a:r>
            <a:endParaRPr sz="4400" dirty="0"/>
          </a:p>
        </p:txBody>
      </p:sp>
      <p:sp>
        <p:nvSpPr>
          <p:cNvPr id="16" name="Slide Number Placeholder 1">
            <a:extLst>
              <a:ext uri="{FF2B5EF4-FFF2-40B4-BE49-F238E27FC236}">
                <a16:creationId xmlns="" xmlns:a16="http://schemas.microsoft.com/office/drawing/2014/main" id="{89F0734F-F5D6-44D8-81BB-20DF8CF12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63" name="Google Shape;363;p53"/>
          <p:cNvSpPr txBox="1"/>
          <p:nvPr/>
        </p:nvSpPr>
        <p:spPr>
          <a:xfrm>
            <a:off x="775298" y="1347019"/>
            <a:ext cx="4954641" cy="4825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>
              <a:buSzPts val="2000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Application of concept embedding: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05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-457200">
              <a:spcAft>
                <a:spcPts val="1200"/>
              </a:spcAft>
              <a:buClr>
                <a:schemeClr val="dk1"/>
              </a:buClr>
              <a:buSzPts val="1900"/>
              <a:buFont typeface="Arial"/>
              <a:buChar char="●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Extract entities/relations from LOs</a:t>
            </a:r>
          </a:p>
          <a:p>
            <a:pPr marL="457200" lvl="1" indent="-457200">
              <a:spcAft>
                <a:spcPts val="1200"/>
              </a:spcAft>
              <a:buClr>
                <a:schemeClr val="dk1"/>
              </a:buClr>
              <a:buSzPts val="1900"/>
              <a:buFont typeface="Arial"/>
              <a:buChar char="●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embedding space</a:t>
            </a:r>
          </a:p>
          <a:p>
            <a:pPr marL="457200" lvl="1" indent="-457200">
              <a:spcAft>
                <a:spcPts val="1200"/>
              </a:spcAft>
              <a:buClr>
                <a:schemeClr val="dk1"/>
              </a:buClr>
              <a:buSzPts val="1900"/>
              <a:buFont typeface="Arial"/>
              <a:buChar char="●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 entities to concepts </a:t>
            </a:r>
          </a:p>
          <a:p>
            <a:pPr marL="457200" lvl="1" indent="-457200">
              <a:spcAft>
                <a:spcPts val="1200"/>
              </a:spcAft>
              <a:buClr>
                <a:schemeClr val="dk1"/>
              </a:buClr>
              <a:buSzPts val="1900"/>
              <a:buFont typeface="Arial"/>
              <a:buChar char="●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any available context to disambiguate between concepts</a:t>
            </a:r>
          </a:p>
          <a:p>
            <a:pPr marL="457200" lvl="1" indent="-457200">
              <a:spcAft>
                <a:spcPts val="1200"/>
              </a:spcAft>
              <a:buClr>
                <a:schemeClr val="dk1"/>
              </a:buClr>
              <a:buSzPts val="1900"/>
              <a:buFont typeface="Arial"/>
              <a:buChar char="●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 documents to concept space (both concept &amp; topic levels)</a:t>
            </a:r>
          </a:p>
          <a:p>
            <a:pPr marL="228600" lvl="1" indent="-228600">
              <a:lnSpc>
                <a:spcPct val="200000"/>
              </a:lnSpc>
              <a:buSzPts val="2000"/>
              <a:buChar char="○"/>
            </a:pP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>
              <a:lnSpc>
                <a:spcPct val="200000"/>
              </a:lnSpc>
            </a:pP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4" name="Google Shape;36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8781" y="1925748"/>
            <a:ext cx="4358389" cy="19343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28600" dist="76200" algn="t" rotWithShape="0">
              <a:prstClr val="black">
                <a:alpha val="41000"/>
              </a:prstClr>
            </a:outerShdw>
          </a:effectLst>
        </p:spPr>
      </p:pic>
      <p:pic>
        <p:nvPicPr>
          <p:cNvPr id="365" name="Google Shape;365;p5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24" t="7188" r="5597" b="8589"/>
          <a:stretch/>
        </p:blipFill>
        <p:spPr>
          <a:xfrm>
            <a:off x="8949287" y="2976994"/>
            <a:ext cx="2928259" cy="28169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28600" dist="76200" algn="t" rotWithShape="0">
              <a:prstClr val="black">
                <a:alpha val="41000"/>
              </a:prstClr>
            </a:outerShdw>
          </a:effectLst>
        </p:spPr>
      </p:pic>
      <p:sp>
        <p:nvSpPr>
          <p:cNvPr id="366" name="Google Shape;366;p53"/>
          <p:cNvSpPr/>
          <p:nvPr/>
        </p:nvSpPr>
        <p:spPr>
          <a:xfrm>
            <a:off x="8968886" y="3742018"/>
            <a:ext cx="2732167" cy="114686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367" name="Google Shape;367;p53"/>
          <p:cNvSpPr/>
          <p:nvPr/>
        </p:nvSpPr>
        <p:spPr>
          <a:xfrm>
            <a:off x="8990694" y="4398257"/>
            <a:ext cx="2732167" cy="114686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cxnSp>
        <p:nvCxnSpPr>
          <p:cNvPr id="368" name="Google Shape;368;p53"/>
          <p:cNvCxnSpPr>
            <a:cxnSpLocks/>
            <a:stCxn id="367" idx="1"/>
            <a:endCxn id="370" idx="5"/>
          </p:cNvCxnSpPr>
          <p:nvPr/>
        </p:nvCxnSpPr>
        <p:spPr>
          <a:xfrm flipH="1" flipV="1">
            <a:off x="8415409" y="3590460"/>
            <a:ext cx="575285" cy="86514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9" name="Google Shape;369;p53"/>
          <p:cNvCxnSpPr>
            <a:cxnSpLocks/>
            <a:stCxn id="366" idx="1"/>
            <a:endCxn id="370" idx="5"/>
          </p:cNvCxnSpPr>
          <p:nvPr/>
        </p:nvCxnSpPr>
        <p:spPr>
          <a:xfrm flipH="1" flipV="1">
            <a:off x="8415409" y="3590460"/>
            <a:ext cx="553477" cy="208901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0" name="Google Shape;370;p53"/>
          <p:cNvSpPr/>
          <p:nvPr/>
        </p:nvSpPr>
        <p:spPr>
          <a:xfrm>
            <a:off x="8064029" y="3439790"/>
            <a:ext cx="411667" cy="176521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 dirty="0"/>
          </a:p>
        </p:txBody>
      </p:sp>
      <p:cxnSp>
        <p:nvCxnSpPr>
          <p:cNvPr id="372" name="Google Shape;372;p53"/>
          <p:cNvCxnSpPr>
            <a:cxnSpLocks/>
            <a:endCxn id="373" idx="6"/>
          </p:cNvCxnSpPr>
          <p:nvPr/>
        </p:nvCxnSpPr>
        <p:spPr>
          <a:xfrm flipH="1" flipV="1">
            <a:off x="8982033" y="3084455"/>
            <a:ext cx="285022" cy="355335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3" name="Google Shape;373;p53"/>
          <p:cNvSpPr/>
          <p:nvPr/>
        </p:nvSpPr>
        <p:spPr>
          <a:xfrm>
            <a:off x="8230533" y="2960592"/>
            <a:ext cx="751500" cy="247725"/>
          </a:xfrm>
          <a:prstGeom prst="ellipse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11452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5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923" y="1321459"/>
            <a:ext cx="3926907" cy="25197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28600" dist="76200" algn="t" rotWithShape="0">
              <a:prstClr val="black">
                <a:alpha val="41000"/>
              </a:prstClr>
            </a:outerShdw>
          </a:effectLst>
        </p:spPr>
      </p:pic>
      <p:pic>
        <p:nvPicPr>
          <p:cNvPr id="381" name="Google Shape;381;p54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4558" y="3697372"/>
            <a:ext cx="3446216" cy="23230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28600" dist="76200" algn="t" rotWithShape="0">
              <a:prstClr val="black">
                <a:alpha val="41000"/>
              </a:prstClr>
            </a:outerShdw>
          </a:effectLst>
        </p:spPr>
      </p:pic>
      <p:sp>
        <p:nvSpPr>
          <p:cNvPr id="378" name="Google Shape;378;p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400" dirty="0" smtClean="0"/>
              <a:t>Excerpt </a:t>
            </a:r>
            <a:r>
              <a:rPr lang="en-US" sz="4400" dirty="0"/>
              <a:t>Extraction</a:t>
            </a:r>
            <a:endParaRPr sz="4400" dirty="0"/>
          </a:p>
        </p:txBody>
      </p:sp>
      <p:sp>
        <p:nvSpPr>
          <p:cNvPr id="379" name="Google Shape;379;p54"/>
          <p:cNvSpPr txBox="1"/>
          <p:nvPr/>
        </p:nvSpPr>
        <p:spPr>
          <a:xfrm>
            <a:off x="793405" y="1357671"/>
            <a:ext cx="4828798" cy="230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>
              <a:buSzPts val="1600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Application of concept embedding (continued): </a:t>
            </a:r>
          </a:p>
          <a:p>
            <a:pPr marL="457200" lvl="1" indent="-457200">
              <a:spcAft>
                <a:spcPts val="1200"/>
              </a:spcAft>
              <a:buClr>
                <a:schemeClr val="dk1"/>
              </a:buClr>
              <a:buSzPts val="1900"/>
              <a:buFont typeface="Arial"/>
              <a:buChar char="●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 ‘concepts’ in each LO to ‘concepts’ in corpus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-457200">
              <a:spcAft>
                <a:spcPts val="1200"/>
              </a:spcAft>
              <a:buClr>
                <a:schemeClr val="dk1"/>
              </a:buClr>
              <a:buSzPts val="1900"/>
              <a:buFont typeface="Arial"/>
              <a:buChar char="●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Rank results based on match to both entity-concepts &amp; relation-concepts of given LO</a:t>
            </a:r>
          </a:p>
          <a:p>
            <a:pPr marL="228600"/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/>
            <a:endParaRPr sz="1425" dirty="0"/>
          </a:p>
        </p:txBody>
      </p:sp>
      <p:sp>
        <p:nvSpPr>
          <p:cNvPr id="384" name="Google Shape;384;p54"/>
          <p:cNvSpPr/>
          <p:nvPr/>
        </p:nvSpPr>
        <p:spPr>
          <a:xfrm>
            <a:off x="7708493" y="2813109"/>
            <a:ext cx="860089" cy="329226"/>
          </a:xfrm>
          <a:prstGeom prst="ellipse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385" name="Google Shape;385;p54"/>
          <p:cNvSpPr/>
          <p:nvPr/>
        </p:nvSpPr>
        <p:spPr>
          <a:xfrm>
            <a:off x="9742120" y="5017401"/>
            <a:ext cx="811198" cy="310512"/>
          </a:xfrm>
          <a:prstGeom prst="ellipse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cxnSp>
        <p:nvCxnSpPr>
          <p:cNvPr id="386" name="Google Shape;386;p54"/>
          <p:cNvCxnSpPr>
            <a:cxnSpLocks/>
            <a:stCxn id="384" idx="5"/>
            <a:endCxn id="385" idx="1"/>
          </p:cNvCxnSpPr>
          <p:nvPr/>
        </p:nvCxnSpPr>
        <p:spPr>
          <a:xfrm>
            <a:off x="8442625" y="3094121"/>
            <a:ext cx="1418292" cy="1968753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B760644E-2A7D-43C9-8213-E328F84FBE7A}"/>
              </a:ext>
            </a:extLst>
          </p:cNvPr>
          <p:cNvSpPr/>
          <p:nvPr/>
        </p:nvSpPr>
        <p:spPr>
          <a:xfrm>
            <a:off x="615635" y="4720076"/>
            <a:ext cx="7034039" cy="125991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1" algn="ctr">
              <a:buSzPts val="1600"/>
            </a:pPr>
            <a:r>
              <a:rPr lang="en-US" sz="2800" b="1" u="sng" dirty="0">
                <a:solidFill>
                  <a:schemeClr val="tx1"/>
                </a:solidFill>
              </a:rPr>
              <a:t>Team Training Relevance</a:t>
            </a:r>
            <a:r>
              <a:rPr lang="en-US" sz="2800" u="sng" dirty="0">
                <a:solidFill>
                  <a:schemeClr val="tx1"/>
                </a:solidFill>
              </a:rPr>
              <a:t>:</a:t>
            </a:r>
            <a:endParaRPr lang="en-US" sz="3600" u="sng" dirty="0">
              <a:solidFill>
                <a:schemeClr val="tx1"/>
              </a:solidFill>
            </a:endParaRPr>
          </a:p>
          <a:p>
            <a:pPr marL="0" lvl="1" algn="ctr">
              <a:buSzPts val="1600"/>
            </a:pPr>
            <a:r>
              <a:rPr lang="en-US" sz="2000" b="1" dirty="0">
                <a:solidFill>
                  <a:schemeClr val="tx1"/>
                </a:solidFill>
              </a:rPr>
              <a:t>Distinguishes </a:t>
            </a:r>
            <a:r>
              <a:rPr lang="en-US" sz="2000" b="1" dirty="0" smtClean="0">
                <a:solidFill>
                  <a:schemeClr val="tx1"/>
                </a:solidFill>
              </a:rPr>
              <a:t>different </a:t>
            </a:r>
            <a:r>
              <a:rPr lang="en-US" sz="2000" b="1" dirty="0">
                <a:solidFill>
                  <a:schemeClr val="tx1"/>
                </a:solidFill>
              </a:rPr>
              <a:t>tasks being performed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0" lvl="1" algn="ctr">
              <a:buSzPts val="1600"/>
            </a:pPr>
            <a:r>
              <a:rPr lang="en-US" sz="2000" b="1" dirty="0" smtClean="0">
                <a:solidFill>
                  <a:schemeClr val="tx1"/>
                </a:solidFill>
              </a:rPr>
              <a:t>on </a:t>
            </a:r>
            <a:r>
              <a:rPr lang="en-US" sz="2000" b="1" dirty="0">
                <a:solidFill>
                  <a:schemeClr val="tx1"/>
                </a:solidFill>
              </a:rPr>
              <a:t>similar entities/by similar agents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="" xmlns:a16="http://schemas.microsoft.com/office/drawing/2014/main" id="{89F0734F-F5D6-44D8-81BB-20DF8CF12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30663"/>
            <a:ext cx="2743200" cy="3651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40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55"/>
          <p:cNvPicPr preferRelativeResize="0">
            <a:picLocks noChangeAspect="1"/>
          </p:cNvPicPr>
          <p:nvPr/>
        </p:nvPicPr>
        <p:blipFill rotWithShape="1">
          <a:blip r:embed="rId3" cstate="screen">
            <a:alphaModFix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6772"/>
          <a:stretch/>
        </p:blipFill>
        <p:spPr>
          <a:xfrm>
            <a:off x="970830" y="869133"/>
            <a:ext cx="11213866" cy="5438932"/>
          </a:xfrm>
          <a:prstGeom prst="rect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</p:pic>
      <p:sp>
        <p:nvSpPr>
          <p:cNvPr id="8" name="Slide Number Placeholder 1">
            <a:extLst>
              <a:ext uri="{FF2B5EF4-FFF2-40B4-BE49-F238E27FC236}">
                <a16:creationId xmlns="" xmlns:a16="http://schemas.microsoft.com/office/drawing/2014/main" id="{89F0734F-F5D6-44D8-81BB-20DF8CF12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92" name="Google Shape;392;p55"/>
          <p:cNvSpPr txBox="1"/>
          <p:nvPr/>
        </p:nvSpPr>
        <p:spPr>
          <a:xfrm>
            <a:off x="914400" y="869133"/>
            <a:ext cx="5504508" cy="5438931"/>
          </a:xfrm>
          <a:prstGeom prst="rect">
            <a:avLst/>
          </a:prstGeom>
          <a:gradFill flip="none" rotWithShape="1">
            <a:gsLst>
              <a:gs pos="50000">
                <a:srgbClr val="FFFFFF">
                  <a:alpha val="50000"/>
                </a:srgbClr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1">
              <a:buSzPts val="1600"/>
            </a:pPr>
            <a:r>
              <a:rPr lang="en-US" sz="2400" u="sng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400" u="sng" dirty="0" smtClean="0">
                <a:solidFill>
                  <a:schemeClr val="tx1"/>
                </a:solidFill>
                <a:effectLst/>
              </a:rPr>
            </a:br>
            <a:endParaRPr lang="en-US" sz="2400" u="sng" dirty="0" smtClean="0">
              <a:solidFill>
                <a:schemeClr val="tx1"/>
              </a:solidFill>
              <a:effectLst/>
            </a:endParaRPr>
          </a:p>
          <a:p>
            <a:pPr lvl="1">
              <a:buSzPts val="1600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Unsupervised General </a:t>
            </a:r>
          </a:p>
          <a:p>
            <a:pPr marL="342900" lvl="1" indent="-342900">
              <a:buSzPts val="16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Trained on Wikipedia &amp; NYTimes Corpus to map concepts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>
              <a:buSzPts val="1600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>
              <a:buSzPts val="1600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SzPts val="1600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Unsupervised Domain-specific  </a:t>
            </a:r>
          </a:p>
          <a:p>
            <a:pPr marL="342900" lvl="1" indent="-342900">
              <a:buSzPts val="16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Trained on military-related documents to define domain-specific concepts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/>
            <a:endParaRPr sz="2000" dirty="0">
              <a:effectLst/>
            </a:endParaRPr>
          </a:p>
          <a:p>
            <a:pPr marL="457200"/>
            <a:endParaRPr sz="2400" dirty="0">
              <a:effectLst/>
            </a:endParaRPr>
          </a:p>
        </p:txBody>
      </p:sp>
      <p:pic>
        <p:nvPicPr>
          <p:cNvPr id="394" name="Google Shape;394;p55"/>
          <p:cNvPicPr preferRelativeResize="0">
            <a:picLocks noChangeAspect="1"/>
          </p:cNvPicPr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9638" y="1729224"/>
            <a:ext cx="4373640" cy="16567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28600" dist="76200" algn="t" rotWithShape="0">
              <a:prstClr val="black">
                <a:alpha val="41000"/>
              </a:prstClr>
            </a:outerShdw>
          </a:effectLst>
        </p:spPr>
      </p:pic>
      <p:pic>
        <p:nvPicPr>
          <p:cNvPr id="9" name="Google Shape;315;p48">
            <a:extLst>
              <a:ext uri="{FF2B5EF4-FFF2-40B4-BE49-F238E27FC236}">
                <a16:creationId xmlns="" xmlns:a16="http://schemas.microsoft.com/office/drawing/2014/main" id="{C2377BEC-A68A-4ED5-AB97-504296F33AC8}"/>
              </a:ext>
            </a:extLst>
          </p:cNvPr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7564" y="3982866"/>
            <a:ext cx="4377138" cy="17082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28600" dist="76200" algn="t" rotWithShape="0">
              <a:prstClr val="black">
                <a:alpha val="41000"/>
              </a:prstClr>
            </a:outerShdw>
          </a:effectLst>
        </p:spPr>
      </p:pic>
      <p:sp>
        <p:nvSpPr>
          <p:cNvPr id="391" name="Google Shape;391;p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400" dirty="0" smtClean="0"/>
              <a:t>Concept Embedding using </a:t>
            </a:r>
            <a:br>
              <a:rPr lang="en-US" sz="4400" dirty="0" smtClean="0"/>
            </a:br>
            <a:r>
              <a:rPr lang="en-US" sz="4400" dirty="0" smtClean="0"/>
              <a:t>Two </a:t>
            </a:r>
            <a:r>
              <a:rPr lang="en-US" sz="4400" dirty="0" smtClean="0"/>
              <a:t>Unsupervised Models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324680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46"/>
          <p:cNvGrpSpPr/>
          <p:nvPr/>
        </p:nvGrpSpPr>
        <p:grpSpPr>
          <a:xfrm>
            <a:off x="333461" y="1688494"/>
            <a:ext cx="9091500" cy="3457762"/>
            <a:chOff x="152400" y="1593600"/>
            <a:chExt cx="9091500" cy="4610349"/>
          </a:xfrm>
        </p:grpSpPr>
        <p:pic>
          <p:nvPicPr>
            <p:cNvPr id="289" name="Google Shape;289;p46"/>
            <p:cNvPicPr preferRelativeResize="0"/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400" y="1993375"/>
              <a:ext cx="6161495" cy="4210574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90" name="Google Shape;290;p46"/>
            <p:cNvSpPr/>
            <p:nvPr/>
          </p:nvSpPr>
          <p:spPr>
            <a:xfrm>
              <a:off x="7033500" y="1593600"/>
              <a:ext cx="2210400" cy="1460400"/>
            </a:xfrm>
            <a:prstGeom prst="wedgeRectCallout">
              <a:avLst>
                <a:gd name="adj1" fmla="val -89219"/>
                <a:gd name="adj2" fmla="val 34420"/>
              </a:avLst>
            </a:prstGeom>
            <a:solidFill>
              <a:schemeClr val="lt2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r>
                <a:rPr lang="en-US" sz="1350"/>
                <a:t>The raters view the learning objective and corpus element selected by MAGIC.</a:t>
              </a:r>
              <a:endParaRPr sz="1350"/>
            </a:p>
          </p:txBody>
        </p:sp>
      </p:grpSp>
      <p:grpSp>
        <p:nvGrpSpPr>
          <p:cNvPr id="291" name="Google Shape;291;p46"/>
          <p:cNvGrpSpPr/>
          <p:nvPr/>
        </p:nvGrpSpPr>
        <p:grpSpPr>
          <a:xfrm>
            <a:off x="5206327" y="1600209"/>
            <a:ext cx="6639625" cy="3327094"/>
            <a:chOff x="4742575" y="1415649"/>
            <a:chExt cx="6639625" cy="4436125"/>
          </a:xfrm>
        </p:grpSpPr>
        <p:pic>
          <p:nvPicPr>
            <p:cNvPr id="292" name="Google Shape;292;p46"/>
            <p:cNvPicPr preferRelativeResize="0"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2575" y="1415649"/>
              <a:ext cx="5602424" cy="4436125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293" name="Google Shape;293;p46"/>
            <p:cNvSpPr/>
            <p:nvPr/>
          </p:nvSpPr>
          <p:spPr>
            <a:xfrm>
              <a:off x="9893300" y="2638549"/>
              <a:ext cx="1488900" cy="2256636"/>
            </a:xfrm>
            <a:prstGeom prst="wedgeRectCallout">
              <a:avLst>
                <a:gd name="adj1" fmla="val -101639"/>
                <a:gd name="adj2" fmla="val 28276"/>
              </a:avLst>
            </a:prstGeom>
            <a:solidFill>
              <a:schemeClr val="lt2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82880" tIns="182880" rIns="182880" bIns="182880" anchor="ctr" anchorCtr="0">
              <a:noAutofit/>
            </a:bodyPr>
            <a:lstStyle/>
            <a:p>
              <a:pPr algn="ctr"/>
              <a:r>
                <a:rPr lang="en-US" sz="1600" dirty="0"/>
                <a:t>Raters view corpus element in context in source document</a:t>
              </a:r>
              <a:endParaRPr sz="1600" dirty="0"/>
            </a:p>
          </p:txBody>
        </p:sp>
      </p:grpSp>
      <p:grpSp>
        <p:nvGrpSpPr>
          <p:cNvPr id="294" name="Google Shape;294;p46"/>
          <p:cNvGrpSpPr/>
          <p:nvPr/>
        </p:nvGrpSpPr>
        <p:grpSpPr>
          <a:xfrm>
            <a:off x="3240051" y="2699718"/>
            <a:ext cx="6148963" cy="3574333"/>
            <a:chOff x="2859825" y="2519425"/>
            <a:chExt cx="6148963" cy="4765777"/>
          </a:xfrm>
        </p:grpSpPr>
        <p:pic>
          <p:nvPicPr>
            <p:cNvPr id="295" name="Google Shape;295;p46"/>
            <p:cNvPicPr preferRelativeResize="0"/>
            <p:nvPr/>
          </p:nvPicPr>
          <p:blipFill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59825" y="2519425"/>
              <a:ext cx="6148963" cy="4202024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96" name="Google Shape;296;p46"/>
            <p:cNvSpPr/>
            <p:nvPr/>
          </p:nvSpPr>
          <p:spPr>
            <a:xfrm>
              <a:off x="6551125" y="4620437"/>
              <a:ext cx="2028300" cy="2664765"/>
            </a:xfrm>
            <a:prstGeom prst="wedgeRectCallout">
              <a:avLst>
                <a:gd name="adj1" fmla="val -89538"/>
                <a:gd name="adj2" fmla="val 21922"/>
              </a:avLst>
            </a:prstGeom>
            <a:solidFill>
              <a:schemeClr val="lt2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82880" tIns="182880" rIns="182880" bIns="182880" anchor="ctr" anchorCtr="0">
              <a:noAutofit/>
            </a:bodyPr>
            <a:lstStyle/>
            <a:p>
              <a:pPr algn="ctr"/>
              <a:r>
                <a:rPr lang="en-US" sz="1600" dirty="0"/>
                <a:t>Raters evaluate whether corpus element supports learning objective, at what level, &amp; role(s) assigned to the task</a:t>
              </a:r>
              <a:endParaRPr sz="1600" dirty="0"/>
            </a:p>
          </p:txBody>
        </p:sp>
      </p:grpSp>
      <p:sp>
        <p:nvSpPr>
          <p:cNvPr id="17" name="Title 4">
            <a:extLst>
              <a:ext uri="{FF2B5EF4-FFF2-40B4-BE49-F238E27FC236}">
                <a16:creationId xmlns="" xmlns:a16="http://schemas.microsoft.com/office/drawing/2014/main" id="{84B7809A-28AA-4450-9581-35D0088AA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Enhancing Outcomes with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Domain-spe</a:t>
            </a:r>
            <a:r>
              <a:rPr lang="en-US" sz="3600" dirty="0" smtClean="0"/>
              <a:t>cific </a:t>
            </a:r>
            <a:r>
              <a:rPr lang="en-US" sz="3600" dirty="0" smtClean="0"/>
              <a:t>Supervised </a:t>
            </a:r>
            <a:r>
              <a:rPr lang="en-US" sz="3600" dirty="0"/>
              <a:t>Learning Layer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F7B4EF77-DE72-48EB-8BEF-E760A7E0C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0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4">
            <a:extLst>
              <a:ext uri="{FF2B5EF4-FFF2-40B4-BE49-F238E27FC236}">
                <a16:creationId xmlns="" xmlns:a16="http://schemas.microsoft.com/office/drawing/2014/main" id="{84B7809A-28AA-4450-9581-35D0088AA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294" y="2315"/>
            <a:ext cx="12201293" cy="1272812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Enhancing Outcomes with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Domain-spe</a:t>
            </a:r>
            <a:r>
              <a:rPr lang="en-US" sz="3600" dirty="0" smtClean="0"/>
              <a:t>cific </a:t>
            </a:r>
            <a:r>
              <a:rPr lang="en-US" sz="3600" dirty="0" smtClean="0"/>
              <a:t>Supervised </a:t>
            </a:r>
            <a:r>
              <a:rPr lang="en-US" sz="3600" dirty="0"/>
              <a:t>Learning Layer</a:t>
            </a:r>
          </a:p>
        </p:txBody>
      </p:sp>
      <p:sp>
        <p:nvSpPr>
          <p:cNvPr id="402" name="Google Shape;402;p56"/>
          <p:cNvSpPr/>
          <p:nvPr/>
        </p:nvSpPr>
        <p:spPr>
          <a:xfrm>
            <a:off x="10060275" y="4142232"/>
            <a:ext cx="1731140" cy="393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365931C-3031-40A5-B152-194DEDAAAEC4}"/>
              </a:ext>
            </a:extLst>
          </p:cNvPr>
          <p:cNvSpPr/>
          <p:nvPr/>
        </p:nvSpPr>
        <p:spPr>
          <a:xfrm>
            <a:off x="8026401" y="3748707"/>
            <a:ext cx="1509356" cy="393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1">
            <a:extLst>
              <a:ext uri="{FF2B5EF4-FFF2-40B4-BE49-F238E27FC236}">
                <a16:creationId xmlns="" xmlns:a16="http://schemas.microsoft.com/office/drawing/2014/main" id="{89F0734F-F5D6-44D8-81BB-20DF8CF12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30663"/>
            <a:ext cx="2743200" cy="3651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968503" y="1481444"/>
            <a:ext cx="8239706" cy="4894313"/>
            <a:chOff x="333461" y="1600209"/>
            <a:chExt cx="10475290" cy="6222212"/>
          </a:xfrm>
        </p:grpSpPr>
        <p:grpSp>
          <p:nvGrpSpPr>
            <p:cNvPr id="2" name="Group 1"/>
            <p:cNvGrpSpPr/>
            <p:nvPr/>
          </p:nvGrpSpPr>
          <p:grpSpPr>
            <a:xfrm>
              <a:off x="333461" y="1600209"/>
              <a:ext cx="10475290" cy="6222212"/>
              <a:chOff x="333461" y="1600209"/>
              <a:chExt cx="10475290" cy="6222212"/>
            </a:xfrm>
          </p:grpSpPr>
          <p:grpSp>
            <p:nvGrpSpPr>
              <p:cNvPr id="9" name="Google Shape;288;p46"/>
              <p:cNvGrpSpPr/>
              <p:nvPr/>
            </p:nvGrpSpPr>
            <p:grpSpPr>
              <a:xfrm>
                <a:off x="333461" y="1688494"/>
                <a:ext cx="9091500" cy="3457762"/>
                <a:chOff x="152400" y="1593600"/>
                <a:chExt cx="9091500" cy="4610349"/>
              </a:xfrm>
            </p:grpSpPr>
            <p:pic>
              <p:nvPicPr>
                <p:cNvPr id="10" name="Google Shape;289;p46"/>
                <p:cNvPicPr preferRelativeResize="0"/>
                <p:nvPr/>
              </p:nvPicPr>
              <p:blipFill>
                <a:blip r:embed="rId3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993375"/>
                  <a:ext cx="6161495" cy="4210574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pic>
            <p:sp>
              <p:nvSpPr>
                <p:cNvPr id="11" name="Google Shape;290;p46"/>
                <p:cNvSpPr/>
                <p:nvPr/>
              </p:nvSpPr>
              <p:spPr>
                <a:xfrm>
                  <a:off x="7033500" y="1593600"/>
                  <a:ext cx="2210400" cy="1460400"/>
                </a:xfrm>
                <a:prstGeom prst="wedgeRectCallout">
                  <a:avLst>
                    <a:gd name="adj1" fmla="val -89219"/>
                    <a:gd name="adj2" fmla="val 34420"/>
                  </a:avLst>
                </a:prstGeom>
                <a:solidFill>
                  <a:schemeClr val="lt2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/>
                  <a:r>
                    <a:rPr lang="en-US" sz="1350"/>
                    <a:t>The raters view the learning objective and corpus element selected by MAGIC.</a:t>
                  </a:r>
                  <a:endParaRPr sz="1350"/>
                </a:p>
              </p:txBody>
            </p:sp>
          </p:grpSp>
          <p:pic>
            <p:nvPicPr>
              <p:cNvPr id="13" name="Google Shape;292;p46"/>
              <p:cNvPicPr preferRelativeResize="0"/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06327" y="1600209"/>
                <a:ext cx="5602424" cy="3327095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rgbClr val="D9D9D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</p:pic>
          <p:sp>
            <p:nvSpPr>
              <p:cNvPr id="400" name="Google Shape;400;p56"/>
              <p:cNvSpPr txBox="1"/>
              <p:nvPr/>
            </p:nvSpPr>
            <p:spPr>
              <a:xfrm>
                <a:off x="1220290" y="6062699"/>
                <a:ext cx="9397967" cy="17597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95250">
                  <a:buSzPts val="1600"/>
                </a:pP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Average Interrater Reliability (n=3):	</a:t>
                </a:r>
              </a:p>
              <a:p>
                <a:pPr marL="342900" indent="-247650">
                  <a:buSzPts val="1600"/>
                  <a:buChar char="●"/>
                </a:pP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Text Selection and Extraction:   		</a:t>
                </a:r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	81.6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</a:p>
              <a:p>
                <a:pPr marL="342900" indent="-247650">
                  <a:buSzPts val="1600"/>
                  <a:buChar char="●"/>
                </a:pP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Distinguish Team and Individual Content: 	</a:t>
                </a:r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	87.8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</a:p>
              <a:p>
                <a:pPr marL="342900" indent="-247650">
                  <a:buSzPts val="1600"/>
                  <a:buChar char="●"/>
                </a:pP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Team Role Identification: 			</a:t>
                </a:r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	78.0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</a:p>
            </p:txBody>
          </p:sp>
        </p:grpSp>
        <p:pic>
          <p:nvPicPr>
            <p:cNvPr id="16" name="Google Shape;295;p46"/>
            <p:cNvPicPr preferRelativeResize="0"/>
            <p:nvPr/>
          </p:nvPicPr>
          <p:blipFill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5999" y="2426972"/>
              <a:ext cx="6148963" cy="3151518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</p:spTree>
    <p:extLst>
      <p:ext uri="{BB962C8B-B14F-4D97-AF65-F5344CB8AC3E}">
        <p14:creationId xmlns:p14="http://schemas.microsoft.com/office/powerpoint/2010/main" val="425341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" name="Google Shape;410;p57"/>
          <p:cNvGraphicFramePr/>
          <p:nvPr>
            <p:extLst>
              <p:ext uri="{D42A27DB-BD31-4B8C-83A1-F6EECF244321}">
                <p14:modId xmlns:p14="http://schemas.microsoft.com/office/powerpoint/2010/main" val="1419759814"/>
              </p:ext>
            </p:extLst>
          </p:nvPr>
        </p:nvGraphicFramePr>
        <p:xfrm>
          <a:off x="881300" y="1313375"/>
          <a:ext cx="10287000" cy="3809880"/>
        </p:xfrm>
        <a:graphic>
          <a:graphicData uri="http://schemas.openxmlformats.org/drawingml/2006/table">
            <a:tbl>
              <a:tblPr>
                <a:noFill/>
                <a:tableStyleId>{272A26B2-FF6F-4988-9C84-20E75C83C070}</a:tableStyleId>
              </a:tblPr>
              <a:tblGrid>
                <a:gridCol w="2571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Unsupervised Domain-General Model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b="1" dirty="0">
                          <a:solidFill>
                            <a:schemeClr val="dk1"/>
                          </a:solidFill>
                        </a:rPr>
                        <a:t>Unsupervised Domain-General Model</a:t>
                      </a:r>
                      <a:endParaRPr b="1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/>
                        <a:t>+</a:t>
                      </a:r>
                      <a:endParaRPr b="1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/>
                        <a:t>Unsupervised</a:t>
                      </a:r>
                      <a:endParaRPr b="1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/>
                        <a:t>Domain-Specific Model</a:t>
                      </a:r>
                      <a:endParaRPr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</a:rPr>
                        <a:t>Unsupervised Domain-General Model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</a:rPr>
                        <a:t>+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</a:rPr>
                        <a:t>Unsupervised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</a:rPr>
                        <a:t>Domain-Specific Model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+</a:t>
                      </a:r>
                      <a:endParaRPr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Supervised</a:t>
                      </a:r>
                      <a:endParaRPr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Domain-Specific Model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/>
                        <a:t>Match 1: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dk1"/>
                          </a:solidFill>
                        </a:rPr>
                        <a:t>Machine agrees with raters when all humans agree</a:t>
                      </a:r>
                      <a:endParaRPr sz="12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0.827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0.923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0.986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/>
                        <a:t>Match 2:</a:t>
                      </a:r>
                      <a:endParaRPr b="1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dk1"/>
                          </a:solidFill>
                        </a:rPr>
                        <a:t>Machine agrees with the majority when humans disagree</a:t>
                      </a:r>
                      <a:endParaRPr sz="12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0.514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0.723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0.769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/>
                        <a:t>Match Total</a:t>
                      </a:r>
                      <a:endParaRPr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0.762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0.871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0.948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027E57EC-8F3B-4D76-9DA4-A9113ABB6375}"/>
              </a:ext>
            </a:extLst>
          </p:cNvPr>
          <p:cNvSpPr/>
          <p:nvPr/>
        </p:nvSpPr>
        <p:spPr>
          <a:xfrm>
            <a:off x="8642721" y="1296174"/>
            <a:ext cx="2582820" cy="409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CBD2C61-B839-4483-B4A7-2F169E1DE891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11296610" y="6217622"/>
            <a:ext cx="731700" cy="524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411" name="Google Shape;411;p57"/>
          <p:cNvSpPr txBox="1"/>
          <p:nvPr/>
        </p:nvSpPr>
        <p:spPr>
          <a:xfrm>
            <a:off x="881300" y="5241375"/>
            <a:ext cx="79719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/>
              <a:t>Interrater Reliability: 81.6%</a:t>
            </a:r>
            <a:endParaRPr b="1" i="1"/>
          </a:p>
        </p:txBody>
      </p:sp>
      <p:sp>
        <p:nvSpPr>
          <p:cNvPr id="412" name="Google Shape;412;p57"/>
          <p:cNvSpPr/>
          <p:nvPr/>
        </p:nvSpPr>
        <p:spPr>
          <a:xfrm>
            <a:off x="3351100" y="3172625"/>
            <a:ext cx="966600" cy="4050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57"/>
          <p:cNvSpPr txBox="1"/>
          <p:nvPr/>
        </p:nvSpPr>
        <p:spPr>
          <a:xfrm>
            <a:off x="1482425" y="1797275"/>
            <a:ext cx="1592400" cy="911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</a:rPr>
              <a:t>Slightly Below Mean Human Performance</a:t>
            </a:r>
            <a:endParaRPr dirty="0">
              <a:solidFill>
                <a:srgbClr val="FF0000"/>
              </a:solidFill>
            </a:endParaRPr>
          </a:p>
        </p:txBody>
      </p:sp>
      <p:cxnSp>
        <p:nvCxnSpPr>
          <p:cNvPr id="414" name="Google Shape;414;p57"/>
          <p:cNvCxnSpPr>
            <a:endCxn id="412" idx="1"/>
          </p:cNvCxnSpPr>
          <p:nvPr/>
        </p:nvCxnSpPr>
        <p:spPr>
          <a:xfrm>
            <a:off x="3084055" y="2717736"/>
            <a:ext cx="408600" cy="514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15" name="Google Shape;415;p57"/>
          <p:cNvSpPr/>
          <p:nvPr/>
        </p:nvSpPr>
        <p:spPr>
          <a:xfrm>
            <a:off x="5915325" y="3172625"/>
            <a:ext cx="966600" cy="4050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6" name="Google Shape;416;p57"/>
          <p:cNvCxnSpPr>
            <a:cxnSpLocks/>
            <a:endCxn id="415" idx="1"/>
          </p:cNvCxnSpPr>
          <p:nvPr/>
        </p:nvCxnSpPr>
        <p:spPr>
          <a:xfrm>
            <a:off x="3065880" y="2708736"/>
            <a:ext cx="2991000" cy="523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17" name="Google Shape;417;p57"/>
          <p:cNvSpPr/>
          <p:nvPr/>
        </p:nvSpPr>
        <p:spPr>
          <a:xfrm>
            <a:off x="8419200" y="3926975"/>
            <a:ext cx="966600" cy="405000"/>
          </a:xfrm>
          <a:prstGeom prst="ellipse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57"/>
          <p:cNvSpPr/>
          <p:nvPr/>
        </p:nvSpPr>
        <p:spPr>
          <a:xfrm>
            <a:off x="5865225" y="3926975"/>
            <a:ext cx="966600" cy="405000"/>
          </a:xfrm>
          <a:prstGeom prst="ellipse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57"/>
          <p:cNvSpPr/>
          <p:nvPr/>
        </p:nvSpPr>
        <p:spPr>
          <a:xfrm>
            <a:off x="8419200" y="3172625"/>
            <a:ext cx="966600" cy="405000"/>
          </a:xfrm>
          <a:prstGeom prst="ellipse">
            <a:avLst/>
          </a:prstGeom>
          <a:noFill/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57"/>
          <p:cNvSpPr/>
          <p:nvPr/>
        </p:nvSpPr>
        <p:spPr>
          <a:xfrm>
            <a:off x="8419200" y="4681325"/>
            <a:ext cx="966600" cy="405000"/>
          </a:xfrm>
          <a:prstGeom prst="ellipse">
            <a:avLst/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57"/>
          <p:cNvSpPr txBox="1"/>
          <p:nvPr/>
        </p:nvSpPr>
        <p:spPr>
          <a:xfrm>
            <a:off x="4737049" y="5241724"/>
            <a:ext cx="1592400" cy="911400"/>
          </a:xfrm>
          <a:prstGeom prst="rect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38761D"/>
                </a:solidFill>
              </a:rPr>
              <a:t>Approaches Mean Human Performance</a:t>
            </a:r>
            <a:endParaRPr dirty="0">
              <a:solidFill>
                <a:srgbClr val="38761D"/>
              </a:solidFill>
            </a:endParaRPr>
          </a:p>
        </p:txBody>
      </p:sp>
      <p:sp>
        <p:nvSpPr>
          <p:cNvPr id="422" name="Google Shape;422;p57"/>
          <p:cNvSpPr txBox="1"/>
          <p:nvPr/>
        </p:nvSpPr>
        <p:spPr>
          <a:xfrm>
            <a:off x="8705670" y="5290850"/>
            <a:ext cx="2462630" cy="911400"/>
          </a:xfrm>
          <a:prstGeom prst="rect">
            <a:avLst/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9900FF"/>
                </a:solidFill>
              </a:rPr>
              <a:t>Exceeds Mean Human Performance</a:t>
            </a:r>
            <a:endParaRPr b="1" dirty="0">
              <a:solidFill>
                <a:srgbClr val="9900FF"/>
              </a:solidFill>
            </a:endParaRPr>
          </a:p>
        </p:txBody>
      </p:sp>
      <p:sp>
        <p:nvSpPr>
          <p:cNvPr id="423" name="Google Shape;423;p57"/>
          <p:cNvSpPr txBox="1"/>
          <p:nvPr/>
        </p:nvSpPr>
        <p:spPr>
          <a:xfrm>
            <a:off x="10298100" y="3231925"/>
            <a:ext cx="1592400" cy="9114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FF"/>
                </a:solidFill>
              </a:rPr>
              <a:t>Slightly Above Mean Human Performance</a:t>
            </a:r>
            <a:endParaRPr dirty="0">
              <a:solidFill>
                <a:srgbClr val="0000FF"/>
              </a:solidFill>
            </a:endParaRPr>
          </a:p>
        </p:txBody>
      </p:sp>
      <p:sp>
        <p:nvSpPr>
          <p:cNvPr id="424" name="Google Shape;424;p57"/>
          <p:cNvSpPr/>
          <p:nvPr/>
        </p:nvSpPr>
        <p:spPr>
          <a:xfrm>
            <a:off x="5865225" y="4681325"/>
            <a:ext cx="966600" cy="405000"/>
          </a:xfrm>
          <a:prstGeom prst="ellipse">
            <a:avLst/>
          </a:prstGeom>
          <a:noFill/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5" name="Google Shape;425;p57"/>
          <p:cNvCxnSpPr>
            <a:cxnSpLocks/>
            <a:endCxn id="424" idx="2"/>
          </p:cNvCxnSpPr>
          <p:nvPr/>
        </p:nvCxnSpPr>
        <p:spPr>
          <a:xfrm rot="10800000" flipH="1">
            <a:off x="5533250" y="4883775"/>
            <a:ext cx="332100" cy="274500"/>
          </a:xfrm>
          <a:prstGeom prst="straightConnector1">
            <a:avLst/>
          </a:prstGeom>
          <a:noFill/>
          <a:ln w="28575" cap="flat" cmpd="sng">
            <a:solidFill>
              <a:srgbClr val="274E1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6" name="Google Shape;426;p57"/>
          <p:cNvCxnSpPr>
            <a:cxnSpLocks/>
            <a:endCxn id="419" idx="2"/>
          </p:cNvCxnSpPr>
          <p:nvPr/>
        </p:nvCxnSpPr>
        <p:spPr>
          <a:xfrm rot="10800000" flipH="1">
            <a:off x="6329450" y="3375075"/>
            <a:ext cx="2089800" cy="2238900"/>
          </a:xfrm>
          <a:prstGeom prst="straightConnector1">
            <a:avLst/>
          </a:prstGeom>
          <a:noFill/>
          <a:ln w="28575" cap="flat" cmpd="sng">
            <a:solidFill>
              <a:srgbClr val="274E1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7" name="Google Shape;427;p57"/>
          <p:cNvCxnSpPr>
            <a:endCxn id="418" idx="7"/>
          </p:cNvCxnSpPr>
          <p:nvPr/>
        </p:nvCxnSpPr>
        <p:spPr>
          <a:xfrm flipH="1">
            <a:off x="6690270" y="3687486"/>
            <a:ext cx="3607800" cy="2988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8" name="Google Shape;428;p57"/>
          <p:cNvCxnSpPr>
            <a:stCxn id="423" idx="1"/>
            <a:endCxn id="417" idx="6"/>
          </p:cNvCxnSpPr>
          <p:nvPr/>
        </p:nvCxnSpPr>
        <p:spPr>
          <a:xfrm flipH="1">
            <a:off x="9385800" y="3687625"/>
            <a:ext cx="912300" cy="4419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9" name="Google Shape;429;p57"/>
          <p:cNvCxnSpPr>
            <a:cxnSpLocks/>
            <a:endCxn id="420" idx="6"/>
          </p:cNvCxnSpPr>
          <p:nvPr/>
        </p:nvCxnSpPr>
        <p:spPr>
          <a:xfrm rot="10800000">
            <a:off x="9385725" y="4883775"/>
            <a:ext cx="746100" cy="274500"/>
          </a:xfrm>
          <a:prstGeom prst="straightConnector1">
            <a:avLst/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600AA8F-536E-4ED1-8C82-B0EBF7D2C6A1}"/>
              </a:ext>
            </a:extLst>
          </p:cNvPr>
          <p:cNvSpPr>
            <a:spLocks noGrp="1"/>
          </p:cNvSpPr>
          <p:nvPr>
            <p:ph type="ft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Eduworks Corporation Proprietary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D0FB539-37DF-4AE9-A6A5-1E45DCB226B5}"/>
              </a:ext>
            </a:extLst>
          </p:cNvPr>
          <p:cNvSpPr/>
          <p:nvPr/>
        </p:nvSpPr>
        <p:spPr>
          <a:xfrm>
            <a:off x="6044180" y="1193800"/>
            <a:ext cx="2582820" cy="409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Google Shape;408;p57"/>
          <p:cNvSpPr txBox="1">
            <a:spLocks noGrp="1"/>
          </p:cNvSpPr>
          <p:nvPr>
            <p:ph type="title"/>
          </p:nvPr>
        </p:nvSpPr>
        <p:spPr>
          <a:xfrm>
            <a:off x="-9294" y="2315"/>
            <a:ext cx="12201293" cy="127281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3600" dirty="0"/>
              <a:t>Excerpt Extraction Preliminary </a:t>
            </a:r>
            <a:r>
              <a:rPr lang="en-US" sz="3600" dirty="0" smtClean="0"/>
              <a:t>Results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85736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12" grpId="0" animBg="1"/>
      <p:bldP spid="413" grpId="0" animBg="1"/>
      <p:bldP spid="415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en-US" sz="4400" dirty="0"/>
              <a:t>Tagging LO Type (Individual v. Team</a:t>
            </a:r>
            <a:r>
              <a:rPr lang="en-US" sz="4400" dirty="0" smtClean="0"/>
              <a:t>)</a:t>
            </a:r>
            <a:br>
              <a:rPr lang="en-US" sz="4400" dirty="0" smtClean="0"/>
            </a:b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Hybrid Machine Learning / Combined Syntactic-Semantic </a:t>
            </a:r>
            <a:r>
              <a:rPr lang="en-US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Patterns</a:t>
            </a:r>
            <a:endParaRPr lang="en-US" sz="2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5" name="Google Shape;435;p58"/>
          <p:cNvSpPr txBox="1"/>
          <p:nvPr/>
        </p:nvSpPr>
        <p:spPr>
          <a:xfrm>
            <a:off x="616283" y="1560491"/>
            <a:ext cx="5522146" cy="361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1">
              <a:buSzPts val="1600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Machine Learning: </a:t>
            </a:r>
            <a:endParaRPr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-457200">
              <a:spcAft>
                <a:spcPts val="600"/>
              </a:spcAft>
              <a:buClr>
                <a:schemeClr val="dk1"/>
              </a:buClr>
              <a:buSzPts val="1900"/>
              <a:buFont typeface="Arial"/>
              <a:buChar char="●"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Extract Semantic and Syntactic Features</a:t>
            </a:r>
            <a:endParaRPr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-457200">
              <a:spcAft>
                <a:spcPts val="600"/>
              </a:spcAft>
              <a:buClr>
                <a:schemeClr val="dk1"/>
              </a:buClr>
              <a:buSzPts val="1900"/>
              <a:buFont typeface="Arial"/>
              <a:buChar char="●"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Naive Bayes or Support Vector Machine (SVM)</a:t>
            </a:r>
          </a:p>
          <a:p>
            <a:pPr marL="457200" lvl="1" indent="-457200">
              <a:spcAft>
                <a:spcPts val="600"/>
              </a:spcAft>
              <a:buClr>
                <a:schemeClr val="dk1"/>
              </a:buClr>
              <a:buSzPts val="1900"/>
              <a:buFont typeface="Arial"/>
              <a:buChar char="●"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Produce similar results</a:t>
            </a:r>
          </a:p>
          <a:p>
            <a:pPr marL="457200" lvl="1" indent="-457200">
              <a:spcAft>
                <a:spcPts val="600"/>
              </a:spcAft>
              <a:buClr>
                <a:schemeClr val="dk1"/>
              </a:buClr>
              <a:buSzPts val="1900"/>
              <a:buFont typeface="Arial"/>
              <a:buChar char="●"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accurate w/ less training data as compared to Convolutional Neural Network (CNN) or Recurrent Neural Network (RNN</a:t>
            </a:r>
            <a:r>
              <a:rPr lang="en-US" sz="20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sz="2000" dirty="0"/>
          </a:p>
          <a:p>
            <a:pPr lvl="1">
              <a:buSzPts val="1600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Syntactic-Semantic Patterns:</a:t>
            </a:r>
            <a:endParaRPr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-457200">
              <a:spcAft>
                <a:spcPts val="600"/>
              </a:spcAft>
              <a:buClr>
                <a:schemeClr val="dk1"/>
              </a:buClr>
              <a:buSzPts val="1900"/>
              <a:buFont typeface="Arial"/>
              <a:buChar char="●"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Extract Combined Syntactic-Semantic Features (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SyntaxNet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w/ TensorFlow)</a:t>
            </a:r>
            <a:endParaRPr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-457200">
              <a:spcAft>
                <a:spcPts val="600"/>
              </a:spcAft>
              <a:buClr>
                <a:schemeClr val="dk1"/>
              </a:buClr>
              <a:buSzPts val="1900"/>
              <a:buFont typeface="Arial"/>
              <a:buChar char="●"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 to Pattern Library</a:t>
            </a:r>
            <a:endParaRPr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/>
            <a:endParaRPr sz="2000" dirty="0"/>
          </a:p>
          <a:p>
            <a:pPr marL="228600"/>
            <a:endParaRPr sz="2000" dirty="0"/>
          </a:p>
          <a:p>
            <a:endParaRPr sz="2000" dirty="0"/>
          </a:p>
          <a:p>
            <a:pPr marL="457200"/>
            <a:endParaRPr sz="2000" dirty="0"/>
          </a:p>
        </p:txBody>
      </p:sp>
      <p:sp>
        <p:nvSpPr>
          <p:cNvPr id="436" name="Google Shape;436;p58"/>
          <p:cNvSpPr/>
          <p:nvPr/>
        </p:nvSpPr>
        <p:spPr>
          <a:xfrm>
            <a:off x="8885499" y="1963937"/>
            <a:ext cx="2318759" cy="959625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-US" sz="1800" dirty="0"/>
              <a:t>Syntactic-Semantic Patterns</a:t>
            </a:r>
            <a:endParaRPr sz="1800" dirty="0"/>
          </a:p>
        </p:txBody>
      </p:sp>
      <p:sp>
        <p:nvSpPr>
          <p:cNvPr id="437" name="Google Shape;437;p58"/>
          <p:cNvSpPr/>
          <p:nvPr/>
        </p:nvSpPr>
        <p:spPr>
          <a:xfrm>
            <a:off x="6460228" y="1963937"/>
            <a:ext cx="2203308" cy="959625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-US" sz="1800" dirty="0"/>
              <a:t>SVM Layer</a:t>
            </a:r>
            <a:endParaRPr sz="1800" dirty="0"/>
          </a:p>
        </p:txBody>
      </p:sp>
      <p:sp>
        <p:nvSpPr>
          <p:cNvPr id="438" name="Google Shape;438;p58"/>
          <p:cNvSpPr/>
          <p:nvPr/>
        </p:nvSpPr>
        <p:spPr>
          <a:xfrm>
            <a:off x="7791091" y="3456160"/>
            <a:ext cx="1846907" cy="780075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-US" sz="1800" dirty="0"/>
              <a:t>Resolve Disagreement</a:t>
            </a:r>
            <a:endParaRPr sz="1800" dirty="0"/>
          </a:p>
        </p:txBody>
      </p:sp>
      <p:sp>
        <p:nvSpPr>
          <p:cNvPr id="439" name="Google Shape;439;p58"/>
          <p:cNvSpPr/>
          <p:nvPr/>
        </p:nvSpPr>
        <p:spPr>
          <a:xfrm>
            <a:off x="7441917" y="4667925"/>
            <a:ext cx="2575802" cy="972493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-US" sz="1800" dirty="0"/>
              <a:t>Label</a:t>
            </a:r>
            <a:endParaRPr sz="1800" dirty="0"/>
          </a:p>
          <a:p>
            <a:pPr algn="ctr"/>
            <a:r>
              <a:rPr lang="en-US" sz="1800" dirty="0"/>
              <a:t>(Team or Individual)</a:t>
            </a:r>
            <a:endParaRPr sz="1800" dirty="0"/>
          </a:p>
        </p:txBody>
      </p:sp>
      <p:cxnSp>
        <p:nvCxnSpPr>
          <p:cNvPr id="440" name="Google Shape;440;p58"/>
          <p:cNvCxnSpPr>
            <a:stCxn id="437" idx="5"/>
            <a:endCxn id="438" idx="0"/>
          </p:cNvCxnSpPr>
          <p:nvPr/>
        </p:nvCxnSpPr>
        <p:spPr>
          <a:xfrm>
            <a:off x="8340869" y="2783028"/>
            <a:ext cx="373676" cy="673132"/>
          </a:xfrm>
          <a:prstGeom prst="straightConnector1">
            <a:avLst/>
          </a:prstGeom>
          <a:ln w="50800">
            <a:headEnd type="none" w="med" len="med"/>
            <a:tailEnd type="stealth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1" name="Google Shape;441;p58"/>
          <p:cNvCxnSpPr>
            <a:cxnSpLocks/>
            <a:stCxn id="436" idx="3"/>
            <a:endCxn id="438" idx="0"/>
          </p:cNvCxnSpPr>
          <p:nvPr/>
        </p:nvCxnSpPr>
        <p:spPr>
          <a:xfrm flipH="1">
            <a:off x="8714545" y="2783028"/>
            <a:ext cx="510528" cy="673132"/>
          </a:xfrm>
          <a:prstGeom prst="straightConnector1">
            <a:avLst/>
          </a:prstGeom>
          <a:ln w="50800">
            <a:headEnd type="none" w="med" len="med"/>
            <a:tailEnd type="stealth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2" name="Google Shape;442;p58"/>
          <p:cNvCxnSpPr>
            <a:cxnSpLocks/>
            <a:stCxn id="438" idx="2"/>
            <a:endCxn id="439" idx="0"/>
          </p:cNvCxnSpPr>
          <p:nvPr/>
        </p:nvCxnSpPr>
        <p:spPr>
          <a:xfrm>
            <a:off x="8714545" y="4236235"/>
            <a:ext cx="15273" cy="431690"/>
          </a:xfrm>
          <a:prstGeom prst="straightConnector1">
            <a:avLst/>
          </a:prstGeom>
          <a:ln w="50800">
            <a:headEnd type="none" w="med" len="med"/>
            <a:tailEnd type="stealth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69DDE89-2B3E-4411-BD23-ED2EC273279A}"/>
              </a:ext>
            </a:extLst>
          </p:cNvPr>
          <p:cNvSpPr/>
          <p:nvPr/>
        </p:nvSpPr>
        <p:spPr>
          <a:xfrm>
            <a:off x="10052783" y="1419877"/>
            <a:ext cx="19300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/>
              <a:t>ML for Extracting Human-Identified Patterns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="" xmlns:a16="http://schemas.microsoft.com/office/drawing/2014/main" id="{89F0734F-F5D6-44D8-81BB-20DF8CF12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30663"/>
            <a:ext cx="2743200" cy="3651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02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n-US" sz="4400" dirty="0"/>
              <a:t>Tagging Text Excerpts with </a:t>
            </a:r>
            <a:r>
              <a:rPr lang="en-US" sz="4400" dirty="0" smtClean="0"/>
              <a:t>Role</a:t>
            </a:r>
            <a:endParaRPr sz="4400" dirty="0"/>
          </a:p>
        </p:txBody>
      </p:sp>
      <p:sp>
        <p:nvSpPr>
          <p:cNvPr id="448" name="Google Shape;448;p59"/>
          <p:cNvSpPr txBox="1"/>
          <p:nvPr/>
        </p:nvSpPr>
        <p:spPr>
          <a:xfrm>
            <a:off x="561315" y="1562797"/>
            <a:ext cx="7813139" cy="43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>
              <a:buSzPts val="1600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Label an Excerpt with “Role” from predefined list</a:t>
            </a:r>
            <a:endParaRPr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-457200">
              <a:spcAft>
                <a:spcPts val="1200"/>
              </a:spcAft>
              <a:buClr>
                <a:schemeClr val="dk1"/>
              </a:buClr>
              <a:buSzPts val="1900"/>
              <a:buFont typeface="Arial"/>
              <a:buChar char="●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Roles can be linked to LOs/Competency </a:t>
            </a:r>
            <a:r>
              <a:rPr lang="en-US" sz="24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Frameworks</a:t>
            </a:r>
            <a:endParaRPr sz="2000" dirty="0"/>
          </a:p>
          <a:p>
            <a:pPr lvl="1">
              <a:buSzPts val="1600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Approach</a:t>
            </a:r>
            <a:endParaRPr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-457200">
              <a:spcAft>
                <a:spcPts val="1200"/>
              </a:spcAft>
              <a:buClr>
                <a:schemeClr val="dk1"/>
              </a:buClr>
              <a:buSzPts val="1900"/>
              <a:buFont typeface="Arial"/>
              <a:buChar char="●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Expand each ‘Role’ into Concept using the Concept Embedding Model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-457200">
              <a:spcAft>
                <a:spcPts val="1200"/>
              </a:spcAft>
              <a:buClr>
                <a:schemeClr val="dk1"/>
              </a:buClr>
              <a:buSzPts val="1900"/>
              <a:buFont typeface="Arial"/>
              <a:buChar char="●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Apply similar Matching </a:t>
            </a:r>
            <a:r>
              <a:rPr lang="en-US" sz="24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Approach</a:t>
            </a:r>
            <a:endParaRPr sz="2000" dirty="0"/>
          </a:p>
          <a:p>
            <a:pPr lvl="1">
              <a:buSzPts val="1600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Next Step</a:t>
            </a:r>
            <a:endParaRPr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-457200">
              <a:spcAft>
                <a:spcPts val="1200"/>
              </a:spcAft>
              <a:buClr>
                <a:schemeClr val="dk1"/>
              </a:buClr>
              <a:buSzPts val="1900"/>
              <a:buFont typeface="Arial"/>
              <a:buChar char="●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human-labelled data to detect discourse and semantic-syntactic markers for list of common (domain-specific) roles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9" name="Google Shape;449;p59"/>
          <p:cNvSpPr txBox="1"/>
          <p:nvPr/>
        </p:nvSpPr>
        <p:spPr>
          <a:xfrm>
            <a:off x="8569628" y="1903388"/>
            <a:ext cx="2631500" cy="3202012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228600" dist="76200" algn="t" rotWithShape="0">
              <a:prstClr val="black">
                <a:alpha val="41000"/>
              </a:prstClr>
            </a:outerShdw>
          </a:effectLst>
        </p:spPr>
        <p:txBody>
          <a:bodyPr spcFirstLastPara="1" wrap="square" lIns="274320" tIns="182880" rIns="68569" bIns="68569" anchor="t" anchorCtr="0">
            <a:noAutofit/>
          </a:bodyPr>
          <a:lstStyle/>
          <a:p>
            <a:r>
              <a:rPr lang="en-US" sz="1400" b="1" dirty="0">
                <a:solidFill>
                  <a:srgbClr val="0000FF"/>
                </a:solidFill>
              </a:rPr>
              <a:t>Team Leader</a:t>
            </a:r>
            <a:endParaRPr sz="1400" b="1" dirty="0">
              <a:solidFill>
                <a:srgbClr val="0000FF"/>
              </a:solidFill>
            </a:endParaRPr>
          </a:p>
          <a:p>
            <a:endParaRPr sz="1400" b="1" dirty="0">
              <a:solidFill>
                <a:srgbClr val="0000FF"/>
              </a:solidFill>
            </a:endParaRPr>
          </a:p>
          <a:p>
            <a:r>
              <a:rPr lang="en-US" sz="1400" b="1" dirty="0">
                <a:solidFill>
                  <a:srgbClr val="0000FF"/>
                </a:solidFill>
              </a:rPr>
              <a:t>Squad or Platoon Leader</a:t>
            </a:r>
            <a:endParaRPr sz="1400" b="1" dirty="0">
              <a:solidFill>
                <a:srgbClr val="0000FF"/>
              </a:solidFill>
            </a:endParaRPr>
          </a:p>
          <a:p>
            <a:endParaRPr sz="1400" b="1" dirty="0">
              <a:solidFill>
                <a:srgbClr val="0000FF"/>
              </a:solidFill>
            </a:endParaRPr>
          </a:p>
          <a:p>
            <a:r>
              <a:rPr lang="en-US" sz="1400" b="1" dirty="0">
                <a:solidFill>
                  <a:srgbClr val="0000FF"/>
                </a:solidFill>
              </a:rPr>
              <a:t>Element Leader</a:t>
            </a:r>
            <a:endParaRPr sz="1400" b="1" dirty="0">
              <a:solidFill>
                <a:srgbClr val="0000FF"/>
              </a:solidFill>
            </a:endParaRPr>
          </a:p>
          <a:p>
            <a:endParaRPr sz="1400" b="1" dirty="0">
              <a:solidFill>
                <a:srgbClr val="0000FF"/>
              </a:solidFill>
            </a:endParaRPr>
          </a:p>
          <a:p>
            <a:r>
              <a:rPr lang="en-US" sz="1400" b="1" dirty="0">
                <a:solidFill>
                  <a:srgbClr val="0000FF"/>
                </a:solidFill>
              </a:rPr>
              <a:t>All Soldiers</a:t>
            </a:r>
            <a:endParaRPr sz="1400" b="1" dirty="0">
              <a:solidFill>
                <a:srgbClr val="0000FF"/>
              </a:solidFill>
            </a:endParaRPr>
          </a:p>
          <a:p>
            <a:endParaRPr sz="1400" b="1" dirty="0">
              <a:solidFill>
                <a:srgbClr val="0000FF"/>
              </a:solidFill>
            </a:endParaRPr>
          </a:p>
          <a:p>
            <a:r>
              <a:rPr lang="en-US" sz="1400" b="1" dirty="0">
                <a:solidFill>
                  <a:srgbClr val="0000FF"/>
                </a:solidFill>
              </a:rPr>
              <a:t>Mounted Unit Leader</a:t>
            </a:r>
            <a:endParaRPr sz="1400" b="1" dirty="0">
              <a:solidFill>
                <a:srgbClr val="0000FF"/>
              </a:solidFill>
            </a:endParaRPr>
          </a:p>
          <a:p>
            <a:endParaRPr sz="1400" b="1" dirty="0">
              <a:solidFill>
                <a:srgbClr val="0000FF"/>
              </a:solidFill>
            </a:endParaRPr>
          </a:p>
          <a:p>
            <a:r>
              <a:rPr lang="en-US" sz="1400" b="1" dirty="0">
                <a:solidFill>
                  <a:srgbClr val="0000FF"/>
                </a:solidFill>
              </a:rPr>
              <a:t>Fire Team Soldiers</a:t>
            </a:r>
            <a:endParaRPr sz="1400" b="1" dirty="0">
              <a:solidFill>
                <a:srgbClr val="0000FF"/>
              </a:solidFill>
            </a:endParaRPr>
          </a:p>
          <a:p>
            <a:endParaRPr sz="1400" b="1" dirty="0">
              <a:solidFill>
                <a:srgbClr val="0000FF"/>
              </a:solidFill>
            </a:endParaRPr>
          </a:p>
          <a:p>
            <a:r>
              <a:rPr lang="en-US" sz="1400" b="1" dirty="0">
                <a:solidFill>
                  <a:srgbClr val="0000FF"/>
                </a:solidFill>
              </a:rPr>
              <a:t>Weapons Squad Leader</a:t>
            </a:r>
            <a:endParaRPr sz="1400" b="1" dirty="0">
              <a:solidFill>
                <a:srgbClr val="0000FF"/>
              </a:solidFill>
            </a:endParaRPr>
          </a:p>
          <a:p>
            <a:endParaRPr sz="1400" dirty="0"/>
          </a:p>
          <a:p>
            <a:endParaRPr sz="1400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="" xmlns:a16="http://schemas.microsoft.com/office/drawing/2014/main" id="{89F0734F-F5D6-44D8-81BB-20DF8CF12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30663"/>
            <a:ext cx="2743200" cy="3651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88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958" y="819814"/>
            <a:ext cx="10058400" cy="5166928"/>
          </a:xfrm>
          <a:prstGeom prst="rect">
            <a:avLst/>
          </a:prstGeom>
        </p:spPr>
      </p:pic>
      <p:sp>
        <p:nvSpPr>
          <p:cNvPr id="456" name="Google Shape;456;p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4400" dirty="0"/>
              <a:t>Prototype</a:t>
            </a:r>
            <a:endParaRPr sz="4400" dirty="0"/>
          </a:p>
        </p:txBody>
      </p:sp>
      <p:sp>
        <p:nvSpPr>
          <p:cNvPr id="457" name="Google Shape;457;p6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buClr>
                <a:srgbClr val="000000"/>
              </a:buClr>
              <a:buSzPts val="13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300"/>
              </a:pPr>
              <a:t>17</a:t>
            </a:fld>
            <a:endParaRPr dirty="0"/>
          </a:p>
        </p:txBody>
      </p:sp>
      <p:sp>
        <p:nvSpPr>
          <p:cNvPr id="458" name="Google Shape;458;p60"/>
          <p:cNvSpPr/>
          <p:nvPr/>
        </p:nvSpPr>
        <p:spPr>
          <a:xfrm>
            <a:off x="105884" y="3905354"/>
            <a:ext cx="1918200" cy="971325"/>
          </a:xfrm>
          <a:prstGeom prst="wedgeRectCallout">
            <a:avLst>
              <a:gd name="adj1" fmla="val 80798"/>
              <a:gd name="adj2" fmla="val -67031"/>
            </a:avLst>
          </a:prstGeom>
          <a:solidFill>
            <a:schemeClr val="lt2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-US" sz="1350" dirty="0"/>
              <a:t>Select the learning objectives and documents to be analyzed.</a:t>
            </a:r>
            <a:endParaRPr sz="1350" dirty="0"/>
          </a:p>
        </p:txBody>
      </p:sp>
    </p:spTree>
    <p:extLst>
      <p:ext uri="{BB962C8B-B14F-4D97-AF65-F5344CB8AC3E}">
        <p14:creationId xmlns:p14="http://schemas.microsoft.com/office/powerpoint/2010/main" val="117948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49" y="1291723"/>
            <a:ext cx="7998964" cy="5421586"/>
          </a:xfrm>
          <a:prstGeom prst="rect">
            <a:avLst/>
          </a:prstGeom>
        </p:spPr>
      </p:pic>
      <p:sp>
        <p:nvSpPr>
          <p:cNvPr id="465" name="Google Shape;465;p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4400" dirty="0">
                <a:hlinkClick r:id="rId4"/>
              </a:rPr>
              <a:t>Prototype</a:t>
            </a:r>
            <a:r>
              <a:rPr lang="en-US" sz="4400" dirty="0"/>
              <a:t>: Aligned Results</a:t>
            </a:r>
            <a:endParaRPr sz="4400" dirty="0"/>
          </a:p>
        </p:txBody>
      </p:sp>
      <p:sp>
        <p:nvSpPr>
          <p:cNvPr id="467" name="Google Shape;467;p61"/>
          <p:cNvSpPr/>
          <p:nvPr/>
        </p:nvSpPr>
        <p:spPr>
          <a:xfrm>
            <a:off x="344199" y="2707027"/>
            <a:ext cx="1488900" cy="1258363"/>
          </a:xfrm>
          <a:prstGeom prst="wedgeRectCallout">
            <a:avLst>
              <a:gd name="adj1" fmla="val 87973"/>
              <a:gd name="adj2" fmla="val -70333"/>
            </a:avLst>
          </a:prstGeom>
          <a:solidFill>
            <a:schemeClr val="lt2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-US" sz="1350" b="1" dirty="0"/>
              <a:t>Filter </a:t>
            </a:r>
            <a:r>
              <a:rPr lang="en-US" sz="1350" dirty="0"/>
              <a:t>by LO, task type, role, document and/or content level</a:t>
            </a:r>
            <a:endParaRPr sz="1350" dirty="0"/>
          </a:p>
        </p:txBody>
      </p:sp>
      <p:sp>
        <p:nvSpPr>
          <p:cNvPr id="468" name="Google Shape;468;p61"/>
          <p:cNvSpPr/>
          <p:nvPr/>
        </p:nvSpPr>
        <p:spPr>
          <a:xfrm>
            <a:off x="379299" y="4993862"/>
            <a:ext cx="1418700" cy="934912"/>
          </a:xfrm>
          <a:prstGeom prst="wedgeRectCallout">
            <a:avLst>
              <a:gd name="adj1" fmla="val 87869"/>
              <a:gd name="adj2" fmla="val 75444"/>
            </a:avLst>
          </a:prstGeom>
          <a:solidFill>
            <a:schemeClr val="lt2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-US" sz="1350" b="1" dirty="0"/>
              <a:t>Additional options</a:t>
            </a:r>
            <a:r>
              <a:rPr lang="en-US" sz="1350" dirty="0"/>
              <a:t> to sort &amp; display results</a:t>
            </a:r>
            <a:endParaRPr sz="1350" dirty="0"/>
          </a:p>
        </p:txBody>
      </p:sp>
      <p:sp>
        <p:nvSpPr>
          <p:cNvPr id="469" name="Google Shape;469;p61"/>
          <p:cNvSpPr/>
          <p:nvPr/>
        </p:nvSpPr>
        <p:spPr>
          <a:xfrm>
            <a:off x="10359458" y="1681599"/>
            <a:ext cx="1418700" cy="805050"/>
          </a:xfrm>
          <a:prstGeom prst="wedgeRectCallout">
            <a:avLst>
              <a:gd name="adj1" fmla="val -89499"/>
              <a:gd name="adj2" fmla="val -74837"/>
            </a:avLst>
          </a:prstGeom>
          <a:solidFill>
            <a:schemeClr val="lt2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-US" sz="1350" b="1" dirty="0"/>
              <a:t>Export </a:t>
            </a:r>
            <a:r>
              <a:rPr lang="en-US" sz="1350" dirty="0"/>
              <a:t>results for use in training</a:t>
            </a:r>
            <a:endParaRPr sz="1350" dirty="0"/>
          </a:p>
        </p:txBody>
      </p:sp>
      <p:sp>
        <p:nvSpPr>
          <p:cNvPr id="470" name="Google Shape;470;p61"/>
          <p:cNvSpPr/>
          <p:nvPr/>
        </p:nvSpPr>
        <p:spPr>
          <a:xfrm>
            <a:off x="10359458" y="3506968"/>
            <a:ext cx="1418700" cy="1033875"/>
          </a:xfrm>
          <a:prstGeom prst="wedgeRectCallout">
            <a:avLst>
              <a:gd name="adj1" fmla="val -149158"/>
              <a:gd name="adj2" fmla="val -5274"/>
            </a:avLst>
          </a:prstGeom>
          <a:solidFill>
            <a:schemeClr val="lt2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-US" sz="1350" b="1" dirty="0"/>
              <a:t>Excerpts aligned to each LO</a:t>
            </a:r>
            <a:endParaRPr sz="1350" b="1" dirty="0"/>
          </a:p>
        </p:txBody>
      </p:sp>
      <p:sp>
        <p:nvSpPr>
          <p:cNvPr id="10" name="Slide Number Placeholder 1">
            <a:extLst>
              <a:ext uri="{FF2B5EF4-FFF2-40B4-BE49-F238E27FC236}">
                <a16:creationId xmlns="" xmlns:a16="http://schemas.microsoft.com/office/drawing/2014/main" id="{89F0734F-F5D6-44D8-81BB-20DF8CF12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30663"/>
            <a:ext cx="2743200" cy="3651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0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" grpId="0" animBg="1"/>
      <p:bldP spid="468" grpId="0" animBg="1"/>
      <p:bldP spid="469" grpId="0" animBg="1"/>
      <p:bldP spid="47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Gap: Scaling Team Training for ITS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5B15799-FCDA-4163-BB5A-EB0AAB8B9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en-US" dirty="0"/>
          </a:p>
        </p:txBody>
      </p:sp>
      <p:sp>
        <p:nvSpPr>
          <p:cNvPr id="195" name="Google Shape;195;p40"/>
          <p:cNvSpPr txBox="1">
            <a:spLocks noGrp="1"/>
          </p:cNvSpPr>
          <p:nvPr>
            <p:ph type="body" idx="4294967295"/>
          </p:nvPr>
        </p:nvSpPr>
        <p:spPr>
          <a:xfrm>
            <a:off x="553472" y="1246188"/>
            <a:ext cx="6577013" cy="41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>
              <a:spcBef>
                <a:spcPts val="0"/>
              </a:spcBef>
            </a:pPr>
            <a:r>
              <a:rPr lang="en-US" sz="2200" b="1" dirty="0"/>
              <a:t>Team tutoring &amp; tools needed to achieve STE vision</a:t>
            </a:r>
            <a:br>
              <a:rPr lang="en-US" sz="2200" b="1" dirty="0"/>
            </a:br>
            <a:endParaRPr sz="1050" b="1" dirty="0"/>
          </a:p>
          <a:p>
            <a:pPr marL="342900"/>
            <a:r>
              <a:rPr lang="en-US" sz="2200" b="1" dirty="0" smtClean="0"/>
              <a:t>ITS authoring tools </a:t>
            </a:r>
            <a:r>
              <a:rPr lang="en-US" sz="2200" b="1" dirty="0"/>
              <a:t>can </a:t>
            </a:r>
            <a:r>
              <a:rPr lang="en-US" sz="2200" b="1" dirty="0" smtClean="0"/>
              <a:t>reduce </a:t>
            </a:r>
            <a:r>
              <a:rPr lang="en-US" sz="2200" b="1" dirty="0"/>
              <a:t>training development time and </a:t>
            </a:r>
            <a:r>
              <a:rPr lang="en-US" sz="2200" b="1" dirty="0" smtClean="0"/>
              <a:t>cost</a:t>
            </a:r>
            <a:br>
              <a:rPr lang="en-US" sz="2200" b="1" dirty="0" smtClean="0"/>
            </a:br>
            <a:endParaRPr sz="1050" b="1" dirty="0"/>
          </a:p>
          <a:p>
            <a:pPr marL="344487">
              <a:spcBef>
                <a:spcPts val="500"/>
              </a:spcBef>
            </a:pPr>
            <a:r>
              <a:rPr lang="en-US" sz="2200" b="1" dirty="0"/>
              <a:t>Gap: </a:t>
            </a:r>
            <a:r>
              <a:rPr lang="en-US" sz="2200" b="1" i="1" dirty="0"/>
              <a:t>Team</a:t>
            </a:r>
            <a:r>
              <a:rPr lang="en-US" sz="2200" b="1" dirty="0"/>
              <a:t> Training</a:t>
            </a:r>
            <a:endParaRPr sz="2200" b="1" dirty="0"/>
          </a:p>
          <a:p>
            <a:pPr marL="685800" lvl="1" indent="-254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000" dirty="0"/>
              <a:t>Need to support </a:t>
            </a:r>
            <a:r>
              <a:rPr lang="en-US" sz="2000" i="1" dirty="0" err="1"/>
              <a:t>task</a:t>
            </a:r>
            <a:r>
              <a:rPr lang="en-US" sz="2000" dirty="0" err="1"/>
              <a:t>work</a:t>
            </a:r>
            <a:r>
              <a:rPr lang="en-US" sz="2000" dirty="0"/>
              <a:t> </a:t>
            </a:r>
            <a:r>
              <a:rPr lang="en-US" sz="2000" dirty="0" smtClean="0"/>
              <a:t>vs. </a:t>
            </a:r>
            <a:r>
              <a:rPr lang="en-US" sz="2000" i="1" dirty="0"/>
              <a:t>team</a:t>
            </a:r>
            <a:r>
              <a:rPr lang="en-US" sz="2000" dirty="0"/>
              <a:t>work </a:t>
            </a:r>
            <a:r>
              <a:rPr lang="en-US" sz="2000" dirty="0" smtClean="0"/>
              <a:t>distinctions</a:t>
            </a:r>
          </a:p>
          <a:p>
            <a:pPr marL="685800" lvl="1" indent="-254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000" dirty="0" smtClean="0"/>
              <a:t>Need content aligned to specific learning objectives and tasks</a:t>
            </a:r>
            <a:endParaRPr sz="2000" dirty="0"/>
          </a:p>
          <a:p>
            <a:pPr marL="685800" lvl="1" indent="-254000"/>
            <a:r>
              <a:rPr lang="en-US" sz="2000" dirty="0"/>
              <a:t>Need content aligned with team </a:t>
            </a:r>
            <a:r>
              <a:rPr lang="en-US" sz="2000" dirty="0" smtClean="0"/>
              <a:t>roles</a:t>
            </a:r>
            <a:r>
              <a:rPr lang="en-US" sz="1000" b="1" dirty="0"/>
              <a:t/>
            </a:r>
            <a:br>
              <a:rPr lang="en-US" sz="1000" b="1" dirty="0"/>
            </a:br>
            <a:endParaRPr sz="1000" dirty="0"/>
          </a:p>
          <a:p>
            <a:pPr marL="22860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200" b="1" dirty="0"/>
              <a:t>Impractical without </a:t>
            </a:r>
            <a:endParaRPr sz="2200" b="1" dirty="0"/>
          </a:p>
          <a:p>
            <a:pPr marL="685800" lvl="1" indent="-254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000" dirty="0" smtClean="0"/>
              <a:t>Automated authoring support tools </a:t>
            </a:r>
            <a:r>
              <a:rPr lang="en-US" sz="2000" dirty="0"/>
              <a:t>to streamline content </a:t>
            </a:r>
            <a:r>
              <a:rPr lang="en-US" sz="2000" dirty="0" smtClean="0"/>
              <a:t>tagging, discovery</a:t>
            </a:r>
          </a:p>
          <a:p>
            <a:pPr marL="685800" lvl="1" indent="-254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000" dirty="0" smtClean="0"/>
              <a:t>Integrated ITS development </a:t>
            </a:r>
            <a:r>
              <a:rPr lang="en-US" sz="2000" dirty="0"/>
              <a:t>workflows that propel reuse &amp; </a:t>
            </a:r>
            <a:r>
              <a:rPr lang="en-US" sz="2000" dirty="0" smtClean="0"/>
              <a:t>repurposing of tagged content</a:t>
            </a:r>
            <a:endParaRPr sz="2000" dirty="0"/>
          </a:p>
          <a:p>
            <a:pPr marL="685800" lvl="1" indent="-139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2000" dirty="0"/>
          </a:p>
          <a:p>
            <a:pPr marL="228600" lvl="0" indent="-139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2000" dirty="0"/>
          </a:p>
          <a:p>
            <a:pPr marL="228600" lvl="0" indent="-139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2000" dirty="0"/>
          </a:p>
          <a:p>
            <a:pPr marL="228600" lvl="0" indent="-139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37"/>
          <a:stretch/>
        </p:blipFill>
        <p:spPr>
          <a:xfrm>
            <a:off x="7626698" y="1218385"/>
            <a:ext cx="3582075" cy="22617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28600" dist="76200" algn="t" rotWithShape="0">
              <a:prstClr val="black">
                <a:alpha val="41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955" y="3574210"/>
            <a:ext cx="3482456" cy="25364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28600" dist="76200" algn="t" rotWithShape="0">
              <a:prstClr val="black">
                <a:alpha val="41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/>
            <a:r>
              <a:rPr lang="en-US" sz="4400" dirty="0"/>
              <a:t>Conclusion &amp; Next steps</a:t>
            </a:r>
            <a:endParaRPr sz="4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F369917A-6817-4DF6-8B5E-583E77D43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85" name="Google Shape;485;p63"/>
          <p:cNvSpPr txBox="1">
            <a:spLocks noGrp="1"/>
          </p:cNvSpPr>
          <p:nvPr>
            <p:ph idx="4294967295"/>
          </p:nvPr>
        </p:nvSpPr>
        <p:spPr>
          <a:xfrm>
            <a:off x="409074" y="1378045"/>
            <a:ext cx="11357810" cy="422044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indent="-342900">
              <a:spcBef>
                <a:spcPts val="900"/>
              </a:spcBef>
            </a:pPr>
            <a:r>
              <a:rPr lang="en-US" sz="3200" dirty="0" smtClean="0"/>
              <a:t>Conclusions</a:t>
            </a:r>
            <a:endParaRPr lang="en-US" sz="2800" dirty="0" smtClean="0"/>
          </a:p>
          <a:p>
            <a:pPr lvl="1" indent="-342900">
              <a:spcBef>
                <a:spcPts val="900"/>
              </a:spcBef>
            </a:pPr>
            <a:r>
              <a:rPr lang="en-US" dirty="0" smtClean="0"/>
              <a:t>Preliminary MAGIC algorithmic results on text docs approach human performance</a:t>
            </a:r>
          </a:p>
          <a:p>
            <a:pPr lvl="1" indent="-342900">
              <a:spcBef>
                <a:spcPts val="900"/>
              </a:spcBef>
            </a:pPr>
            <a:r>
              <a:rPr lang="en-US" dirty="0" smtClean="0"/>
              <a:t>Incorporation of supervised models will be better than human performance</a:t>
            </a:r>
          </a:p>
          <a:p>
            <a:pPr lvl="1" indent="-342900">
              <a:spcBef>
                <a:spcPts val="900"/>
              </a:spcBef>
            </a:pPr>
            <a:r>
              <a:rPr lang="en-US" dirty="0" smtClean="0"/>
              <a:t>Testing </a:t>
            </a:r>
            <a:r>
              <a:rPr lang="en-US" dirty="0"/>
              <a:t>with </a:t>
            </a:r>
            <a:r>
              <a:rPr lang="en-US" dirty="0" smtClean="0"/>
              <a:t>FRAGOs </a:t>
            </a:r>
            <a:r>
              <a:rPr lang="en-US" dirty="0" smtClean="0"/>
              <a:t>show </a:t>
            </a:r>
            <a:r>
              <a:rPr lang="en-US" dirty="0" smtClean="0"/>
              <a:t>promise. Will require algorithm modifications but has </a:t>
            </a:r>
            <a:r>
              <a:rPr lang="en-US" dirty="0" smtClean="0"/>
              <a:t>potential for improved role detection</a:t>
            </a:r>
            <a:endParaRPr lang="en-US" sz="2000" dirty="0" smtClean="0"/>
          </a:p>
          <a:p>
            <a:pPr indent="-342900">
              <a:spcBef>
                <a:spcPts val="900"/>
              </a:spcBef>
            </a:pPr>
            <a:r>
              <a:rPr lang="en-US" sz="3200" dirty="0" smtClean="0"/>
              <a:t>Next Steps</a:t>
            </a:r>
            <a:endParaRPr lang="en-US" sz="3200" dirty="0"/>
          </a:p>
          <a:p>
            <a:pPr lvl="1" indent="-342900">
              <a:spcBef>
                <a:spcPts val="900"/>
              </a:spcBef>
            </a:pPr>
            <a:r>
              <a:rPr lang="en-US" dirty="0"/>
              <a:t>Training team role models w/human-tagged role markers</a:t>
            </a:r>
            <a:endParaRPr dirty="0"/>
          </a:p>
          <a:p>
            <a:pPr lvl="1" indent="-342900">
              <a:spcBef>
                <a:spcPts val="900"/>
              </a:spcBef>
            </a:pPr>
            <a:r>
              <a:rPr lang="en-US" dirty="0"/>
              <a:t>Incorporate non-text content using metadata; automated transcription</a:t>
            </a:r>
          </a:p>
          <a:p>
            <a:pPr lvl="1" indent="-342900">
              <a:spcBef>
                <a:spcPts val="900"/>
              </a:spcBef>
            </a:pPr>
            <a:r>
              <a:rPr lang="en-US" dirty="0"/>
              <a:t>Test/Evaluate MAGIC prototype w/authors of team training simulations</a:t>
            </a:r>
          </a:p>
          <a:p>
            <a:pPr lvl="1" indent="-342900">
              <a:spcBef>
                <a:spcPts val="900"/>
              </a:spcBef>
            </a:pPr>
            <a:r>
              <a:rPr lang="en-US" dirty="0"/>
              <a:t>Integrate w/Army-selected authoring/CMS/LMS tools</a:t>
            </a:r>
          </a:p>
          <a:p>
            <a:pPr marL="50800" indent="0">
              <a:spcBef>
                <a:spcPts val="900"/>
              </a:spcBef>
              <a:buNone/>
            </a:pPr>
            <a:endParaRPr lang="en-US" sz="2800" dirty="0"/>
          </a:p>
          <a:p>
            <a:pPr>
              <a:spcBef>
                <a:spcPts val="900"/>
              </a:spcBef>
            </a:pPr>
            <a:endParaRPr lang="en-US" sz="2800" dirty="0"/>
          </a:p>
          <a:p>
            <a:pPr indent="-342900">
              <a:spcBef>
                <a:spcPts val="900"/>
              </a:spcBef>
            </a:pPr>
            <a:endParaRPr sz="2800" dirty="0"/>
          </a:p>
          <a:p>
            <a:pPr marL="0" indent="0">
              <a:buNone/>
            </a:pP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83180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GIFT </a:t>
            </a:r>
            <a:r>
              <a:rPr lang="en-US" sz="4400" dirty="0" smtClean="0"/>
              <a:t>Integration in Next Phase</a:t>
            </a:r>
            <a:endParaRPr sz="4400" dirty="0"/>
          </a:p>
        </p:txBody>
      </p:sp>
      <p:sp>
        <p:nvSpPr>
          <p:cNvPr id="494" name="Google Shape;494;p64"/>
          <p:cNvSpPr txBox="1">
            <a:spLocks noGrp="1"/>
          </p:cNvSpPr>
          <p:nvPr>
            <p:ph type="body" idx="4294967295"/>
          </p:nvPr>
        </p:nvSpPr>
        <p:spPr>
          <a:xfrm>
            <a:off x="467032" y="1536700"/>
            <a:ext cx="5868681" cy="455453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400"/>
              <a:buChar char="●"/>
            </a:pPr>
            <a:r>
              <a:rPr lang="en-US" dirty="0"/>
              <a:t>Develop use cases for GIFT integration </a:t>
            </a:r>
            <a:endParaRPr lang="en-US" dirty="0" smtClean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400"/>
              <a:buChar char="●"/>
            </a:pPr>
            <a:r>
              <a:rPr lang="en-US" dirty="0" smtClean="0"/>
              <a:t>Expand </a:t>
            </a:r>
            <a:r>
              <a:rPr lang="en-US" dirty="0"/>
              <a:t>MAGIC </a:t>
            </a:r>
            <a:r>
              <a:rPr lang="en-US" dirty="0" smtClean="0"/>
              <a:t>RESTful </a:t>
            </a:r>
            <a:r>
              <a:rPr lang="en-US" dirty="0"/>
              <a:t>APIs to support integration requirements, including </a:t>
            </a:r>
            <a:r>
              <a:rPr lang="en-US" dirty="0" err="1"/>
              <a:t>CaSS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400"/>
              <a:buChar char="●"/>
            </a:pPr>
            <a:r>
              <a:rPr lang="en-US" dirty="0"/>
              <a:t>Design UI modifications to incorporate new MAGIC-supported workflows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400"/>
              <a:buChar char="●"/>
            </a:pPr>
            <a:r>
              <a:rPr lang="en-US" dirty="0"/>
              <a:t>Document T&amp;E plans</a:t>
            </a:r>
            <a:endParaRPr dirty="0"/>
          </a:p>
        </p:txBody>
      </p:sp>
      <p:sp>
        <p:nvSpPr>
          <p:cNvPr id="495" name="Google Shape;495;p64"/>
          <p:cNvSpPr/>
          <p:nvPr/>
        </p:nvSpPr>
        <p:spPr>
          <a:xfrm>
            <a:off x="6779050" y="3483138"/>
            <a:ext cx="4361400" cy="914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MAGIC Services</a:t>
            </a:r>
            <a:endParaRPr sz="2400"/>
          </a:p>
        </p:txBody>
      </p:sp>
      <p:sp>
        <p:nvSpPr>
          <p:cNvPr id="496" name="Google Shape;496;p64"/>
          <p:cNvSpPr/>
          <p:nvPr/>
        </p:nvSpPr>
        <p:spPr>
          <a:xfrm>
            <a:off x="6779050" y="5373700"/>
            <a:ext cx="4361400" cy="914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 dirty="0" smtClean="0"/>
              <a:t>GIFT Cloud</a:t>
            </a:r>
            <a:endParaRPr sz="2400" dirty="0"/>
          </a:p>
        </p:txBody>
      </p:sp>
      <p:sp>
        <p:nvSpPr>
          <p:cNvPr id="497" name="Google Shape;497;p64"/>
          <p:cNvSpPr/>
          <p:nvPr/>
        </p:nvSpPr>
        <p:spPr>
          <a:xfrm>
            <a:off x="6779050" y="1592575"/>
            <a:ext cx="4361400" cy="914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CaSS </a:t>
            </a:r>
            <a:br>
              <a:rPr lang="en-US" sz="2400"/>
            </a:br>
            <a:r>
              <a:rPr lang="en-US" sz="1800"/>
              <a:t>Competency Framework Management</a:t>
            </a:r>
            <a:endParaRPr sz="1800"/>
          </a:p>
        </p:txBody>
      </p:sp>
      <p:sp>
        <p:nvSpPr>
          <p:cNvPr id="498" name="Google Shape;498;p64"/>
          <p:cNvSpPr txBox="1"/>
          <p:nvPr/>
        </p:nvSpPr>
        <p:spPr>
          <a:xfrm>
            <a:off x="7869975" y="2614218"/>
            <a:ext cx="31182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rgbClr val="666666"/>
                </a:solidFill>
              </a:rPr>
              <a:t>Uses CaSS API for Learning Objective management, alignment to resources</a:t>
            </a:r>
            <a:endParaRPr i="1">
              <a:solidFill>
                <a:srgbClr val="666666"/>
              </a:solidFill>
            </a:endParaRPr>
          </a:p>
        </p:txBody>
      </p:sp>
      <p:sp>
        <p:nvSpPr>
          <p:cNvPr id="499" name="Google Shape;499;p64"/>
          <p:cNvSpPr txBox="1"/>
          <p:nvPr/>
        </p:nvSpPr>
        <p:spPr>
          <a:xfrm>
            <a:off x="7869975" y="4366634"/>
            <a:ext cx="31182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rgbClr val="666666"/>
                </a:solidFill>
              </a:rPr>
              <a:t>Uses MAGIC API for resource curation, ML &amp; NLP processing pipeline, queries, performance analytics, and packaging</a:t>
            </a:r>
            <a:endParaRPr i="1">
              <a:solidFill>
                <a:srgbClr val="666666"/>
              </a:solidFill>
            </a:endParaRPr>
          </a:p>
        </p:txBody>
      </p:sp>
      <p:sp>
        <p:nvSpPr>
          <p:cNvPr id="500" name="Google Shape;500;p64"/>
          <p:cNvSpPr/>
          <p:nvPr/>
        </p:nvSpPr>
        <p:spPr>
          <a:xfrm>
            <a:off x="7371125" y="4392322"/>
            <a:ext cx="453900" cy="976200"/>
          </a:xfrm>
          <a:prstGeom prst="upDownArrow">
            <a:avLst>
              <a:gd name="adj1" fmla="val 56521"/>
              <a:gd name="adj2" fmla="val 30430"/>
            </a:avLst>
          </a:prstGeom>
          <a:solidFill>
            <a:srgbClr val="A2C4C9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64"/>
          <p:cNvSpPr/>
          <p:nvPr/>
        </p:nvSpPr>
        <p:spPr>
          <a:xfrm>
            <a:off x="7371125" y="2506975"/>
            <a:ext cx="453900" cy="976200"/>
          </a:xfrm>
          <a:prstGeom prst="upDownArrow">
            <a:avLst>
              <a:gd name="adj1" fmla="val 56521"/>
              <a:gd name="adj2" fmla="val 30430"/>
            </a:avLst>
          </a:prstGeom>
          <a:solidFill>
            <a:srgbClr val="A2C4C9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xmlns="" id="{25B15799-FCDA-4163-BB5A-EB0AAB8B9170}"/>
              </a:ext>
            </a:extLst>
          </p:cNvPr>
          <p:cNvSpPr txBox="1">
            <a:spLocks/>
          </p:cNvSpPr>
          <p:nvPr/>
        </p:nvSpPr>
        <p:spPr>
          <a:xfrm>
            <a:off x="4724400" y="63306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Potential GIFT Integration Points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8200" y="1211993"/>
            <a:ext cx="10515600" cy="4351338"/>
          </a:xfrm>
        </p:spPr>
        <p:txBody>
          <a:bodyPr/>
          <a:lstStyle/>
          <a:p>
            <a:pPr marL="76200" lv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400"/>
              <a:buNone/>
            </a:pPr>
            <a:r>
              <a:rPr lang="en-US" sz="3400" i="1" dirty="0" smtClean="0"/>
              <a:t>GOAL: Incorporate </a:t>
            </a:r>
            <a:r>
              <a:rPr lang="en-US" sz="3400" i="1" dirty="0" err="1" smtClean="0"/>
              <a:t>MAGICal</a:t>
            </a:r>
            <a:r>
              <a:rPr lang="en-US" sz="3400" i="1" dirty="0" smtClean="0"/>
              <a:t> powers into GIFT authoring</a:t>
            </a:r>
            <a:endParaRPr lang="en-US" sz="3400" i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●"/>
            </a:pPr>
            <a:r>
              <a:rPr lang="en-US" sz="3200" dirty="0" err="1"/>
              <a:t>MAGICal</a:t>
            </a:r>
            <a:r>
              <a:rPr lang="en-US" sz="3200" dirty="0"/>
              <a:t> </a:t>
            </a:r>
            <a:r>
              <a:rPr lang="en-US" sz="3200" dirty="0" smtClean="0"/>
              <a:t>curation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●"/>
            </a:pPr>
            <a:r>
              <a:rPr lang="en-US" dirty="0" smtClean="0"/>
              <a:t>Importing LOs into centrally managed, reusable frameworks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●"/>
            </a:pPr>
            <a:r>
              <a:rPr lang="en-US" dirty="0" smtClean="0"/>
              <a:t>Importing new content into the MAGIC pipeline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●"/>
            </a:pPr>
            <a:r>
              <a:rPr lang="en-US" dirty="0" smtClean="0"/>
              <a:t>Review and validation of MAGIC outputs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●"/>
            </a:pPr>
            <a:r>
              <a:rPr lang="en-US" sz="3200" dirty="0" err="1"/>
              <a:t>MAGICal</a:t>
            </a:r>
            <a:r>
              <a:rPr lang="en-US" sz="3200" dirty="0"/>
              <a:t> searching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●"/>
            </a:pPr>
            <a:r>
              <a:rPr lang="en-US" dirty="0"/>
              <a:t>Finding content in context to a set of </a:t>
            </a:r>
            <a:r>
              <a:rPr lang="en-US" dirty="0" smtClean="0"/>
              <a:t>LOs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●"/>
            </a:pPr>
            <a:r>
              <a:rPr lang="en-US" dirty="0"/>
              <a:t>Finding content in context to a LO and course object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●"/>
            </a:pPr>
            <a:r>
              <a:rPr lang="en-US" sz="3200" dirty="0" err="1"/>
              <a:t>MAGICal</a:t>
            </a:r>
            <a:r>
              <a:rPr lang="en-US" sz="3200" dirty="0"/>
              <a:t> </a:t>
            </a:r>
            <a:r>
              <a:rPr lang="en-US" sz="3200" dirty="0" smtClean="0"/>
              <a:t>packaging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●"/>
            </a:pPr>
            <a:r>
              <a:rPr lang="en-US" dirty="0" smtClean="0"/>
              <a:t>Integrating selected items into originating GIFT component format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0E6FD9B-DC66-4F2B-B92A-19C65C99AF3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1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67"/>
          <p:cNvSpPr txBox="1">
            <a:spLocks noGrp="1"/>
          </p:cNvSpPr>
          <p:nvPr>
            <p:ph type="title"/>
          </p:nvPr>
        </p:nvSpPr>
        <p:spPr>
          <a:xfrm>
            <a:off x="-9294" y="2315"/>
            <a:ext cx="12201293" cy="12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Bookman Old Style"/>
              <a:buNone/>
            </a:pPr>
            <a:r>
              <a:rPr lang="en-US" sz="4400" dirty="0">
                <a:solidFill>
                  <a:schemeClr val="bg1"/>
                </a:solidFill>
              </a:rPr>
              <a:t>MAGIC Summary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Enabling the Future of Team Training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xmlns="" id="{25B15799-FCDA-4163-BB5A-EB0AAB8B9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lang="en-US" dirty="0"/>
          </a:p>
        </p:txBody>
      </p:sp>
      <p:sp>
        <p:nvSpPr>
          <p:cNvPr id="532" name="Google Shape;532;p67"/>
          <p:cNvSpPr txBox="1">
            <a:spLocks noGrp="1"/>
          </p:cNvSpPr>
          <p:nvPr>
            <p:ph type="body" idx="4294967295"/>
          </p:nvPr>
        </p:nvSpPr>
        <p:spPr>
          <a:xfrm>
            <a:off x="5303838" y="1704967"/>
            <a:ext cx="6145827" cy="3376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Enhances team training w/automated content discovery &amp; tagging</a:t>
            </a:r>
            <a:endParaRPr sz="4000" dirty="0">
              <a:solidFill>
                <a:schemeClr val="bg1"/>
              </a:solidFill>
            </a:endParaRPr>
          </a:p>
          <a:p>
            <a:pPr marL="461963" lvl="1" indent="-2285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Finds, organizes &amp; tags resources aligned w/desired learning outcomes</a:t>
            </a:r>
            <a:endParaRPr sz="1600" dirty="0">
              <a:solidFill>
                <a:schemeClr val="bg1"/>
              </a:solidFill>
            </a:endParaRPr>
          </a:p>
          <a:p>
            <a:pPr marL="461963" lvl="1" indent="-2285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Identifies how resources can be used for taskwork/teamwork strategies</a:t>
            </a:r>
          </a:p>
          <a:p>
            <a:pPr marL="461963" lvl="1" indent="-2285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Automatically tags for team </a:t>
            </a:r>
            <a:r>
              <a:rPr lang="en-US" sz="1600" dirty="0" smtClean="0">
                <a:solidFill>
                  <a:schemeClr val="bg1"/>
                </a:solidFill>
              </a:rPr>
              <a:t>roles</a:t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sz="1600" dirty="0">
              <a:solidFill>
                <a:schemeClr val="bg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Helps team tutors extend reach, span diverse LOs &amp; Content</a:t>
            </a:r>
          </a:p>
          <a:p>
            <a:pPr marL="461963" lvl="1" indent="-228598">
              <a:buClr>
                <a:schemeClr val="lt1"/>
              </a:buClr>
              <a:buSzPts val="1600"/>
            </a:pPr>
            <a:r>
              <a:rPr lang="en-US" sz="1600" dirty="0">
                <a:solidFill>
                  <a:schemeClr val="bg1"/>
                </a:solidFill>
              </a:rPr>
              <a:t>Enhance team training outcomes across spectrum of Army needs</a:t>
            </a:r>
            <a:endParaRPr sz="1600" dirty="0">
              <a:solidFill>
                <a:schemeClr val="bg1"/>
              </a:solidFill>
            </a:endParaRPr>
          </a:p>
          <a:p>
            <a:pPr marL="461963" lvl="1" indent="-2285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Authoring &amp; curation tools streamline design, discovery, development</a:t>
            </a:r>
            <a:endParaRPr sz="1600" dirty="0">
              <a:solidFill>
                <a:schemeClr val="bg1"/>
              </a:solidFill>
            </a:endParaRPr>
          </a:p>
          <a:p>
            <a:pPr marL="461963" lvl="1" indent="-2285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Enables workflows that propel reuse and repurposing</a:t>
            </a:r>
            <a:endParaRPr sz="1600" dirty="0">
              <a:solidFill>
                <a:schemeClr val="bg1"/>
              </a:solidFill>
            </a:endParaRPr>
          </a:p>
          <a:p>
            <a:pPr marL="461963" lvl="1" indent="-2285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Helps advance STE TMT, GIFT</a:t>
            </a:r>
            <a:endParaRPr sz="1600" dirty="0">
              <a:solidFill>
                <a:schemeClr val="bg1"/>
              </a:solidFill>
            </a:endParaRPr>
          </a:p>
          <a:p>
            <a:pPr marL="685800" lvl="1" indent="-127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sz="1600" dirty="0">
              <a:solidFill>
                <a:schemeClr val="bg1"/>
              </a:solidFill>
            </a:endParaRPr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sz="1600" dirty="0">
              <a:solidFill>
                <a:schemeClr val="bg1"/>
              </a:solidFill>
            </a:endParaRPr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sz="1600" dirty="0">
              <a:solidFill>
                <a:schemeClr val="bg1"/>
              </a:solidFill>
            </a:endParaRPr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sz="1600" dirty="0">
              <a:solidFill>
                <a:schemeClr val="bg1"/>
              </a:solidFill>
            </a:endParaRPr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sz="1600" dirty="0">
              <a:solidFill>
                <a:schemeClr val="bg1"/>
              </a:solidFill>
            </a:endParaRPr>
          </a:p>
          <a:p>
            <a:pPr marL="685800" lvl="1" indent="-127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sz="1600" dirty="0">
              <a:solidFill>
                <a:schemeClr val="bg1"/>
              </a:solidFill>
            </a:endParaRPr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sz="1600" dirty="0">
              <a:solidFill>
                <a:schemeClr val="bg1"/>
              </a:solidFill>
            </a:endParaRPr>
          </a:p>
        </p:txBody>
      </p:sp>
      <p:pic>
        <p:nvPicPr>
          <p:cNvPr id="2052" name="Picture 4" descr="https://www.armytimes.com/resizer/2iIVQ4p75-PVKMb4rfamh27TA4c=/1200x0/filters:quality(100)/arc-anglerfish-arc2-prod-mco.s3.amazonaws.com/public/CX5XFS5B6RDFLA7DY5BL7ZUYOQ.jpg">
            <a:extLst>
              <a:ext uri="{FF2B5EF4-FFF2-40B4-BE49-F238E27FC236}">
                <a16:creationId xmlns:a16="http://schemas.microsoft.com/office/drawing/2014/main" xmlns="" id="{AEDFA697-447A-4E9E-B453-337A7D04FD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903"/>
          <a:stretch/>
        </p:blipFill>
        <p:spPr bwMode="auto">
          <a:xfrm>
            <a:off x="608584" y="2069172"/>
            <a:ext cx="4051907" cy="2449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1">
            <a:extLst>
              <a:ext uri="{FF2B5EF4-FFF2-40B4-BE49-F238E27FC236}">
                <a16:creationId xmlns:a16="http://schemas.microsoft.com/office/drawing/2014/main" xmlns="" id="{25B15799-FCDA-4163-BB5A-EB0AAB8B9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 dirty="0"/>
          </a:p>
        </p:txBody>
      </p:sp>
      <p:sp>
        <p:nvSpPr>
          <p:cNvPr id="207" name="Google Shape;207;p41"/>
          <p:cNvSpPr txBox="1">
            <a:spLocks noGrp="1"/>
          </p:cNvSpPr>
          <p:nvPr>
            <p:ph type="body" idx="4294967295"/>
          </p:nvPr>
        </p:nvSpPr>
        <p:spPr>
          <a:xfrm>
            <a:off x="5878286" y="3503613"/>
            <a:ext cx="5821362" cy="281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 dirty="0"/>
              <a:t>Need tools that:</a:t>
            </a:r>
            <a:r>
              <a:rPr lang="en-US" sz="2000" b="1" dirty="0"/>
              <a:t/>
            </a:r>
            <a:br>
              <a:rPr lang="en-US" sz="2000" b="1" dirty="0"/>
            </a:br>
            <a:endParaRPr sz="1050" b="1" dirty="0"/>
          </a:p>
          <a:p>
            <a:pPr marL="2286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000" b="1" dirty="0"/>
              <a:t>Find</a:t>
            </a:r>
            <a:r>
              <a:rPr lang="en-US" sz="2000" dirty="0"/>
              <a:t>, </a:t>
            </a:r>
            <a:r>
              <a:rPr lang="en-US" sz="2000" b="1" dirty="0"/>
              <a:t>organize</a:t>
            </a:r>
            <a:r>
              <a:rPr lang="en-US" sz="2000" dirty="0"/>
              <a:t> &amp; </a:t>
            </a:r>
            <a:r>
              <a:rPr lang="en-US" sz="2000" b="1" dirty="0"/>
              <a:t>curate</a:t>
            </a:r>
            <a:r>
              <a:rPr lang="en-US" sz="2000" dirty="0"/>
              <a:t> resources aligned with desired </a:t>
            </a:r>
            <a:r>
              <a:rPr lang="en-US" sz="2000" i="1" dirty="0"/>
              <a:t>learning </a:t>
            </a:r>
            <a:r>
              <a:rPr lang="en-US" sz="2000" i="1" dirty="0" smtClean="0"/>
              <a:t>objectives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sz="1200" dirty="0"/>
          </a:p>
          <a:p>
            <a:pPr marL="2286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000" b="1" dirty="0"/>
              <a:t>Distinguish</a:t>
            </a:r>
            <a:r>
              <a:rPr lang="en-US" sz="2000" dirty="0"/>
              <a:t> </a:t>
            </a:r>
            <a:r>
              <a:rPr lang="en-US" sz="2000" dirty="0" smtClean="0"/>
              <a:t>individual vs team tasks, team roles</a:t>
            </a:r>
            <a:br>
              <a:rPr lang="en-US" sz="2000" dirty="0" smtClean="0"/>
            </a:br>
            <a:endParaRPr lang="en-US" sz="1200" dirty="0"/>
          </a:p>
          <a:p>
            <a:pPr marL="228600" lvl="1" indent="-228600">
              <a:buSzPts val="2400"/>
            </a:pPr>
            <a:r>
              <a:rPr lang="en-US" sz="2000" b="1" dirty="0"/>
              <a:t>Identify</a:t>
            </a:r>
            <a:r>
              <a:rPr lang="en-US" sz="2000" dirty="0"/>
              <a:t> content aligned with specific </a:t>
            </a:r>
            <a:r>
              <a:rPr lang="en-US" sz="2000" dirty="0" smtClean="0"/>
              <a:t>learning objectives, task type, and </a:t>
            </a:r>
            <a:r>
              <a:rPr lang="en-US" sz="2000" i="1" dirty="0" smtClean="0"/>
              <a:t>team </a:t>
            </a:r>
            <a:r>
              <a:rPr lang="en-US" sz="2000" i="1" dirty="0"/>
              <a:t>roles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57433928"/>
              </p:ext>
            </p:extLst>
          </p:nvPr>
        </p:nvGraphicFramePr>
        <p:xfrm>
          <a:off x="1027469" y="1352221"/>
          <a:ext cx="10112479" cy="244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entagon 5"/>
          <p:cNvSpPr/>
          <p:nvPr/>
        </p:nvSpPr>
        <p:spPr>
          <a:xfrm>
            <a:off x="1027470" y="3861635"/>
            <a:ext cx="4336026" cy="2096713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Solution Gap</a:t>
            </a:r>
            <a:r>
              <a:rPr lang="en-US" sz="3200" dirty="0">
                <a:solidFill>
                  <a:schemeClr val="tx1"/>
                </a:solidFill>
              </a:rPr>
              <a:t>: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Automated Content Extraction, Tagging, &amp; Discovery</a:t>
            </a:r>
            <a:endParaRPr lang="en-US" sz="2400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xmlns="" id="{BB2A9F72-7637-43A5-B870-777D034B15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kman Old Style"/>
              <a:buNone/>
              <a:defRPr sz="4800" b="1" i="0" u="none" strike="noStrike" cap="none">
                <a:solidFill>
                  <a:schemeClr val="dk1"/>
                </a:solidFill>
                <a:latin typeface="Bahnschrift SemiBold" panose="020B0502040204020203" pitchFamily="34" charset="0"/>
                <a:ea typeface="Bookman Old Style"/>
                <a:cs typeface="Bookman Old Style"/>
                <a:sym typeface="Bookman Old Sty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smtClean="0"/>
              <a:t>ISD &amp; Authoring with MAGIC</a:t>
            </a:r>
            <a:br>
              <a:rPr lang="en-US" dirty="0" smtClean="0"/>
            </a:br>
            <a:r>
              <a:rPr lang="en-US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Machine-Assisted Generation of Instructional Content</a:t>
            </a:r>
            <a:endParaRPr lang="en-US" sz="2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build="p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402" y="3909537"/>
            <a:ext cx="2447020" cy="2472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5211" y="1583271"/>
            <a:ext cx="3100174" cy="3132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9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432" y="2441037"/>
            <a:ext cx="1970423" cy="1991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9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6050" y="813581"/>
            <a:ext cx="1411549" cy="14224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8" name="Google Shape;178;p39"/>
          <p:cNvCxnSpPr/>
          <p:nvPr/>
        </p:nvCxnSpPr>
        <p:spPr>
          <a:xfrm>
            <a:off x="3629143" y="1610241"/>
            <a:ext cx="1323900" cy="881400"/>
          </a:xfrm>
          <a:prstGeom prst="straightConnector1">
            <a:avLst/>
          </a:prstGeom>
          <a:noFill/>
          <a:ln w="76200" cap="flat" cmpd="sng">
            <a:solidFill>
              <a:srgbClr val="CCCCCC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79" name="Google Shape;179;p39"/>
          <p:cNvCxnSpPr>
            <a:endCxn id="174" idx="1"/>
          </p:cNvCxnSpPr>
          <p:nvPr/>
        </p:nvCxnSpPr>
        <p:spPr>
          <a:xfrm rot="10800000" flipH="1">
            <a:off x="2987411" y="3149587"/>
            <a:ext cx="1807800" cy="178200"/>
          </a:xfrm>
          <a:prstGeom prst="straightConnector1">
            <a:avLst/>
          </a:prstGeom>
          <a:noFill/>
          <a:ln w="76200" cap="flat" cmpd="sng">
            <a:solidFill>
              <a:srgbClr val="CCCCCC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80" name="Google Shape;180;p39"/>
          <p:cNvCxnSpPr/>
          <p:nvPr/>
        </p:nvCxnSpPr>
        <p:spPr>
          <a:xfrm rot="10800000" flipH="1">
            <a:off x="3629143" y="3818708"/>
            <a:ext cx="1333500" cy="760200"/>
          </a:xfrm>
          <a:prstGeom prst="straightConnector1">
            <a:avLst/>
          </a:prstGeom>
          <a:noFill/>
          <a:ln w="76200" cap="flat" cmpd="sng">
            <a:solidFill>
              <a:srgbClr val="CCCCCC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81" name="Google Shape;181;p39"/>
          <p:cNvCxnSpPr/>
          <p:nvPr/>
        </p:nvCxnSpPr>
        <p:spPr>
          <a:xfrm rot="10800000" flipH="1">
            <a:off x="7551067" y="2886783"/>
            <a:ext cx="1251900" cy="10200"/>
          </a:xfrm>
          <a:prstGeom prst="straightConnector1">
            <a:avLst/>
          </a:prstGeom>
          <a:noFill/>
          <a:ln w="76200" cap="flat" cmpd="sng">
            <a:solidFill>
              <a:srgbClr val="CCCCCC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82" name="Google Shape;182;p39"/>
          <p:cNvSpPr txBox="1"/>
          <p:nvPr/>
        </p:nvSpPr>
        <p:spPr>
          <a:xfrm>
            <a:off x="1615858" y="1940261"/>
            <a:ext cx="2474609" cy="5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METLs, Learning Objectives</a:t>
            </a:r>
            <a:endParaRPr dirty="0"/>
          </a:p>
        </p:txBody>
      </p:sp>
      <p:sp>
        <p:nvSpPr>
          <p:cNvPr id="183" name="Google Shape;183;p39"/>
          <p:cNvSpPr txBox="1"/>
          <p:nvPr/>
        </p:nvSpPr>
        <p:spPr>
          <a:xfrm>
            <a:off x="1122338" y="4122836"/>
            <a:ext cx="1970700" cy="5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Corpus</a:t>
            </a:r>
            <a:endParaRPr/>
          </a:p>
        </p:txBody>
      </p:sp>
      <p:sp>
        <p:nvSpPr>
          <p:cNvPr id="184" name="Google Shape;184;p39"/>
          <p:cNvSpPr txBox="1"/>
          <p:nvPr/>
        </p:nvSpPr>
        <p:spPr>
          <a:xfrm>
            <a:off x="2102606" y="5457019"/>
            <a:ext cx="1970700" cy="5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Human Rating Data</a:t>
            </a:r>
            <a:endParaRPr/>
          </a:p>
        </p:txBody>
      </p:sp>
      <p:pic>
        <p:nvPicPr>
          <p:cNvPr id="185" name="Google Shape;185;p39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3463" y="1739116"/>
            <a:ext cx="2257016" cy="228064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9"/>
          <p:cNvSpPr txBox="1"/>
          <p:nvPr/>
        </p:nvSpPr>
        <p:spPr>
          <a:xfrm>
            <a:off x="8661425" y="3759500"/>
            <a:ext cx="2201100" cy="15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Training content selection that</a:t>
            </a:r>
            <a:r>
              <a:rPr lang="en-US" sz="900"/>
              <a:t> </a:t>
            </a:r>
            <a:r>
              <a:rPr lang="en-US"/>
              <a:t>exceeds output from human instructional designers in reliability and speed</a:t>
            </a:r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B2A9F72-7637-43A5-B870-777D034B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MAGIC at a Glance</a:t>
            </a:r>
          </a:p>
        </p:txBody>
      </p: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xmlns="" id="{25B15799-FCDA-4163-BB5A-EB0AAB8B917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724400" y="6330663"/>
            <a:ext cx="2743200" cy="365125"/>
          </a:xfrm>
        </p:spPr>
        <p:txBody>
          <a:bodyPr/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090" y="2445888"/>
            <a:ext cx="1742416" cy="792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7"/>
          <p:cNvSpPr txBox="1">
            <a:spLocks noGrp="1"/>
          </p:cNvSpPr>
          <p:nvPr>
            <p:ph type="title"/>
          </p:nvPr>
        </p:nvSpPr>
        <p:spPr>
          <a:xfrm>
            <a:off x="-9294" y="2315"/>
            <a:ext cx="12201293" cy="1275880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endParaRPr sz="2000" dirty="0"/>
          </a:p>
          <a:p>
            <a:pPr algn="ctr">
              <a:spcBef>
                <a:spcPts val="0"/>
              </a:spcBef>
            </a:pPr>
            <a:endParaRPr sz="2000" dirty="0"/>
          </a:p>
          <a:p>
            <a:pPr algn="ctr">
              <a:spcBef>
                <a:spcPts val="0"/>
              </a:spcBef>
            </a:pPr>
            <a:endParaRPr sz="2000" dirty="0"/>
          </a:p>
          <a:p>
            <a:pPr algn="ctr">
              <a:spcBef>
                <a:spcPts val="0"/>
              </a:spcBef>
            </a:pPr>
            <a:endParaRPr sz="2000" dirty="0"/>
          </a:p>
          <a:p>
            <a:pPr algn="ctr">
              <a:spcBef>
                <a:spcPts val="0"/>
              </a:spcBef>
            </a:pPr>
            <a:endParaRPr sz="2000" dirty="0"/>
          </a:p>
          <a:p>
            <a:pPr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en-US" sz="4400" dirty="0" smtClean="0"/>
              <a:t>Align content w/Learning Objectives </a:t>
            </a:r>
            <a:br>
              <a:rPr lang="en-US" sz="4400" dirty="0" smtClean="0"/>
            </a:b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Tag as individual  or team  type; Tag with team </a:t>
            </a:r>
            <a:r>
              <a:rPr lang="en-US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role</a:t>
            </a:r>
            <a:endParaRPr lang="en-US" sz="2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89F0734F-F5D6-44D8-81BB-20DF8CF12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03" name="Google Shape;303;p47"/>
          <p:cNvSpPr txBox="1">
            <a:spLocks noGrp="1"/>
          </p:cNvSpPr>
          <p:nvPr>
            <p:ph type="body" idx="4294967295"/>
          </p:nvPr>
        </p:nvSpPr>
        <p:spPr>
          <a:xfrm>
            <a:off x="919316" y="1895475"/>
            <a:ext cx="4781397" cy="3994048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0" indent="0">
              <a:spcBef>
                <a:spcPts val="750"/>
              </a:spcBef>
              <a:buNone/>
            </a:pPr>
            <a:r>
              <a:rPr lang="en-US" b="1" dirty="0"/>
              <a:t>Instructional Design Challenge:</a:t>
            </a:r>
            <a:endParaRPr b="1" dirty="0"/>
          </a:p>
          <a:p>
            <a:pPr marL="85725" indent="0">
              <a:spcBef>
                <a:spcPts val="750"/>
              </a:spcBef>
              <a:buSzPts val="1800"/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Given </a:t>
            </a:r>
            <a:r>
              <a:rPr lang="en-US" sz="2000" dirty="0"/>
              <a:t>a list of learning objectives…</a:t>
            </a:r>
          </a:p>
          <a:p>
            <a:pPr marL="542925" indent="-342900">
              <a:spcBef>
                <a:spcPts val="750"/>
              </a:spcBef>
              <a:buSzPts val="1800"/>
            </a:pPr>
            <a:r>
              <a:rPr lang="en-US" sz="2000" b="1" dirty="0"/>
              <a:t>Q</a:t>
            </a:r>
            <a:r>
              <a:rPr lang="en-US" sz="2000" b="1" dirty="0" smtClean="0"/>
              <a:t>uickly</a:t>
            </a:r>
            <a:r>
              <a:rPr lang="en-US" sz="2000" dirty="0" smtClean="0"/>
              <a:t> </a:t>
            </a:r>
            <a:r>
              <a:rPr lang="en-US" sz="2000" b="1" dirty="0"/>
              <a:t>find</a:t>
            </a:r>
            <a:r>
              <a:rPr lang="en-US" sz="2000" dirty="0"/>
              <a:t> all relevant documents and portions of documents in a large corpus</a:t>
            </a:r>
          </a:p>
          <a:p>
            <a:pPr marL="542925" indent="-342900">
              <a:spcBef>
                <a:spcPts val="750"/>
              </a:spcBef>
              <a:buSzPts val="1800"/>
            </a:pPr>
            <a:r>
              <a:rPr lang="en-US" sz="2000" b="1" dirty="0"/>
              <a:t>Tag and filter by level of relevance</a:t>
            </a:r>
          </a:p>
          <a:p>
            <a:pPr marL="1000125" lvl="1" indent="-342900">
              <a:spcBef>
                <a:spcPts val="750"/>
              </a:spcBef>
              <a:buSzPts val="1800"/>
            </a:pPr>
            <a:r>
              <a:rPr lang="en-US" sz="2000" dirty="0" smtClean="0"/>
              <a:t>relevance </a:t>
            </a:r>
            <a:r>
              <a:rPr lang="en-US" sz="2000" dirty="0"/>
              <a:t>to ‘team’ or ‘individual’ </a:t>
            </a:r>
            <a:endParaRPr lang="en-US" sz="2000" dirty="0" smtClean="0"/>
          </a:p>
          <a:p>
            <a:pPr marL="1000125" lvl="1" indent="-342900">
              <a:spcBef>
                <a:spcPts val="750"/>
              </a:spcBef>
              <a:buSzPts val="1800"/>
            </a:pPr>
            <a:r>
              <a:rPr lang="en-US" sz="2000" dirty="0"/>
              <a:t>r</a:t>
            </a:r>
            <a:r>
              <a:rPr lang="en-US" sz="2000" dirty="0" smtClean="0"/>
              <a:t>elevance to team roles</a:t>
            </a:r>
            <a:endParaRPr sz="2000" dirty="0"/>
          </a:p>
        </p:txBody>
      </p:sp>
      <p:pic>
        <p:nvPicPr>
          <p:cNvPr id="305" name="Google Shape;305;p4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62"/>
          <a:stretch/>
        </p:blipFill>
        <p:spPr>
          <a:xfrm>
            <a:off x="5631255" y="3419267"/>
            <a:ext cx="2344000" cy="12795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28600" dist="76200" algn="t" rotWithShape="0">
              <a:prstClr val="black">
                <a:alpha val="41000"/>
              </a:prstClr>
            </a:outerShdw>
          </a:effectLst>
        </p:spPr>
      </p:pic>
      <p:pic>
        <p:nvPicPr>
          <p:cNvPr id="306" name="Google Shape;306;p47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53391" y="1818490"/>
            <a:ext cx="628889" cy="13894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8837871" y="1356849"/>
            <a:ext cx="1338223" cy="1394367"/>
            <a:chOff x="6149039" y="1971337"/>
            <a:chExt cx="1338223" cy="134607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307" name="Google Shape;307;p47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924" t="3060" r="12928" b="4915"/>
            <a:stretch/>
          </p:blipFill>
          <p:spPr>
            <a:xfrm>
              <a:off x="6149039" y="1971337"/>
              <a:ext cx="1288692" cy="13051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8" name="Google Shape;308;p47"/>
            <p:cNvSpPr txBox="1"/>
            <p:nvPr/>
          </p:nvSpPr>
          <p:spPr>
            <a:xfrm>
              <a:off x="6149039" y="2010697"/>
              <a:ext cx="1338223" cy="13067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r>
                <a:rPr lang="en-US" sz="1000" b="1" dirty="0">
                  <a:latin typeface="Calibri"/>
                  <a:ea typeface="Calibri"/>
                  <a:cs typeface="Calibri"/>
                  <a:sym typeface="Calibri"/>
                </a:rPr>
                <a:t>Learning Objectives</a:t>
              </a:r>
              <a:endParaRPr sz="1000" b="1" dirty="0">
                <a:latin typeface="Calibri"/>
                <a:ea typeface="Calibri"/>
                <a:cs typeface="Calibri"/>
                <a:sym typeface="Calibri"/>
              </a:endParaRPr>
            </a:p>
            <a:p>
              <a:endParaRPr sz="900" b="1" dirty="0">
                <a:latin typeface="Calibri"/>
                <a:ea typeface="Calibri"/>
                <a:cs typeface="Calibri"/>
                <a:sym typeface="Calibri"/>
              </a:endParaRPr>
            </a:p>
            <a:p>
              <a:r>
                <a:rPr lang="en-US" sz="800" b="1" dirty="0" smtClean="0">
                  <a:latin typeface="Calibri"/>
                  <a:ea typeface="Calibri"/>
                  <a:cs typeface="Calibri"/>
                  <a:sym typeface="Wingdings"/>
                </a:rPr>
                <a:t></a:t>
              </a:r>
              <a:r>
                <a:rPr lang="en-US" sz="800" b="1" dirty="0" smtClean="0">
                  <a:latin typeface="Calibri"/>
                  <a:ea typeface="Calibri"/>
                  <a:cs typeface="Calibri"/>
                  <a:sym typeface="Calibri"/>
                </a:rPr>
                <a:t>---------------------------------</a:t>
              </a:r>
              <a:endParaRPr sz="800" b="1" dirty="0">
                <a:latin typeface="Calibri"/>
                <a:ea typeface="Calibri"/>
                <a:cs typeface="Calibri"/>
                <a:sym typeface="Calibri"/>
              </a:endParaRPr>
            </a:p>
            <a:p>
              <a:r>
                <a:rPr lang="en-US" sz="800" b="1" dirty="0">
                  <a:latin typeface="Calibri"/>
                  <a:ea typeface="Calibri"/>
                  <a:cs typeface="Calibri"/>
                  <a:sym typeface="Wingdings"/>
                </a:rPr>
                <a:t> </a:t>
              </a:r>
              <a:r>
                <a:rPr lang="en-US" sz="800" b="1" dirty="0" smtClean="0">
                  <a:latin typeface="Calibri"/>
                  <a:ea typeface="Calibri"/>
                  <a:cs typeface="Calibri"/>
                  <a:sym typeface="Calibri"/>
                </a:rPr>
                <a:t>____________________</a:t>
              </a:r>
              <a:endParaRPr sz="800" b="1" dirty="0">
                <a:latin typeface="Calibri"/>
                <a:ea typeface="Calibri"/>
                <a:cs typeface="Calibri"/>
                <a:sym typeface="Calibri"/>
              </a:endParaRPr>
            </a:p>
            <a:p>
              <a:r>
                <a:rPr lang="en-US" sz="800" b="1" dirty="0">
                  <a:latin typeface="Calibri"/>
                  <a:ea typeface="Calibri"/>
                  <a:cs typeface="Calibri"/>
                  <a:sym typeface="Wingdings"/>
                </a:rPr>
                <a:t> </a:t>
              </a:r>
              <a:r>
                <a:rPr lang="en-US" sz="800" b="1" dirty="0" smtClean="0">
                  <a:latin typeface="Calibri"/>
                  <a:ea typeface="Calibri"/>
                  <a:cs typeface="Calibri"/>
                  <a:sym typeface="Calibri"/>
                </a:rPr>
                <a:t>____________________</a:t>
              </a:r>
              <a:endParaRPr sz="800" b="1" dirty="0">
                <a:latin typeface="Calibri"/>
                <a:ea typeface="Calibri"/>
                <a:cs typeface="Calibri"/>
                <a:sym typeface="Calibri"/>
              </a:endParaRPr>
            </a:p>
            <a:p>
              <a:r>
                <a:rPr lang="en-US" sz="800" b="1" dirty="0">
                  <a:latin typeface="Calibri"/>
                  <a:ea typeface="Calibri"/>
                  <a:cs typeface="Calibri"/>
                  <a:sym typeface="Wingdings"/>
                </a:rPr>
                <a:t> </a:t>
              </a:r>
              <a:r>
                <a:rPr lang="en-US" sz="800" b="1" dirty="0" smtClean="0">
                  <a:latin typeface="Calibri"/>
                  <a:ea typeface="Calibri"/>
                  <a:cs typeface="Calibri"/>
                  <a:sym typeface="Calibri"/>
                </a:rPr>
                <a:t>____________________</a:t>
              </a:r>
              <a:endParaRPr sz="800" b="1" dirty="0">
                <a:latin typeface="Calibri"/>
                <a:ea typeface="Calibri"/>
                <a:cs typeface="Calibri"/>
                <a:sym typeface="Calibri"/>
              </a:endParaRPr>
            </a:p>
            <a:p>
              <a:r>
                <a:rPr lang="en-US" sz="800" b="1" dirty="0">
                  <a:latin typeface="Calibri"/>
                  <a:ea typeface="Calibri"/>
                  <a:cs typeface="Calibri"/>
                  <a:sym typeface="Wingdings"/>
                </a:rPr>
                <a:t> </a:t>
              </a:r>
              <a:r>
                <a:rPr lang="en-US" sz="800" b="1" dirty="0" smtClean="0">
                  <a:latin typeface="Calibri"/>
                  <a:ea typeface="Calibri"/>
                  <a:cs typeface="Calibri"/>
                  <a:sym typeface="Calibri"/>
                </a:rPr>
                <a:t>____________________</a:t>
              </a:r>
              <a:endParaRPr sz="800" b="1" dirty="0">
                <a:latin typeface="Calibri"/>
                <a:ea typeface="Calibri"/>
                <a:cs typeface="Calibri"/>
                <a:sym typeface="Calibri"/>
              </a:endParaRPr>
            </a:p>
            <a:p>
              <a:r>
                <a:rPr lang="en-US" sz="800" b="1" dirty="0">
                  <a:latin typeface="Calibri"/>
                  <a:ea typeface="Calibri"/>
                  <a:cs typeface="Calibri"/>
                  <a:sym typeface="Wingdings"/>
                </a:rPr>
                <a:t> </a:t>
              </a:r>
              <a:r>
                <a:rPr lang="en-US" sz="800" b="1" dirty="0" smtClean="0">
                  <a:latin typeface="Calibri"/>
                  <a:ea typeface="Calibri"/>
                  <a:cs typeface="Calibri"/>
                  <a:sym typeface="Calibri"/>
                </a:rPr>
                <a:t>____________________</a:t>
              </a:r>
              <a:endParaRPr sz="800" b="1" dirty="0">
                <a:latin typeface="Calibri"/>
                <a:ea typeface="Calibri"/>
                <a:cs typeface="Calibri"/>
                <a:sym typeface="Calibri"/>
              </a:endParaRPr>
            </a:p>
            <a:p>
              <a:r>
                <a:rPr lang="en-US" sz="800" b="1" dirty="0">
                  <a:latin typeface="Calibri"/>
                  <a:ea typeface="Calibri"/>
                  <a:cs typeface="Calibri"/>
                  <a:sym typeface="Wingdings"/>
                </a:rPr>
                <a:t> </a:t>
              </a:r>
              <a:r>
                <a:rPr lang="en-US" sz="800" b="1" dirty="0" smtClean="0">
                  <a:latin typeface="Calibri"/>
                  <a:ea typeface="Calibri"/>
                  <a:cs typeface="Calibri"/>
                  <a:sym typeface="Calibri"/>
                </a:rPr>
                <a:t>____________________</a:t>
              </a:r>
              <a:endParaRPr sz="8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" name="Google Shape;321;p47">
            <a:extLst>
              <a:ext uri="{FF2B5EF4-FFF2-40B4-BE49-F238E27FC236}">
                <a16:creationId xmlns="" xmlns:a16="http://schemas.microsoft.com/office/drawing/2014/main" id="{524E5874-D068-4392-893D-36FAE1BCBB38}"/>
              </a:ext>
            </a:extLst>
          </p:cNvPr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9721" y="4958969"/>
            <a:ext cx="1891004" cy="15211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28600" dist="76200" algn="t" rotWithShape="0">
              <a:prstClr val="black">
                <a:alpha val="41000"/>
              </a:prstClr>
            </a:outerShdw>
          </a:effectLst>
        </p:spPr>
      </p:pic>
      <p:pic>
        <p:nvPicPr>
          <p:cNvPr id="13" name="Google Shape;314;p46" descr="A group of people looking at a computer&#10;&#10;Description generated with very high confidence">
            <a:extLst>
              <a:ext uri="{FF2B5EF4-FFF2-40B4-BE49-F238E27FC236}">
                <a16:creationId xmlns="" xmlns:a16="http://schemas.microsoft.com/office/drawing/2014/main" id="{9A2F53E1-92B6-4C10-A5B3-3CB3DA895E0B}"/>
              </a:ext>
            </a:extLst>
          </p:cNvPr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9276" y="2922838"/>
            <a:ext cx="2233234" cy="1928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28600" dist="76200" algn="t" rotWithShape="0">
              <a:prstClr val="black">
                <a:alpha val="41000"/>
              </a:prstClr>
            </a:outerShdw>
          </a:effectLst>
        </p:spPr>
      </p:pic>
      <p:pic>
        <p:nvPicPr>
          <p:cNvPr id="10" name="Google Shape;300;p45" descr="A truck driving down a dirt road&#10;&#10;Description generated with very high confidence">
            <a:extLst>
              <a:ext uri="{FF2B5EF4-FFF2-40B4-BE49-F238E27FC236}">
                <a16:creationId xmlns="" xmlns:a16="http://schemas.microsoft.com/office/drawing/2014/main" id="{356D7BD7-C52E-499B-9115-AF155706C44B}"/>
              </a:ext>
            </a:extLst>
          </p:cNvPr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9202279" y="5116136"/>
            <a:ext cx="2408320" cy="113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28600" dist="76200" algn="t" rotWithShape="0">
              <a:prstClr val="black">
                <a:alpha val="41000"/>
              </a:prstClr>
            </a:outerShdw>
          </a:effec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79937023"/>
              </p:ext>
            </p:extLst>
          </p:nvPr>
        </p:nvGraphicFramePr>
        <p:xfrm>
          <a:off x="5814161" y="1907455"/>
          <a:ext cx="4582025" cy="3622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88838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8"/>
          <p:cNvSpPr txBox="1">
            <a:spLocks noGrp="1"/>
          </p:cNvSpPr>
          <p:nvPr>
            <p:ph type="title"/>
          </p:nvPr>
        </p:nvSpPr>
        <p:spPr>
          <a:xfrm>
            <a:off x="-18473" y="15835"/>
            <a:ext cx="12192000" cy="96739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/>
            <a:r>
              <a:rPr lang="en-US" sz="4400" dirty="0"/>
              <a:t>Input 1: Document Corpus</a:t>
            </a:r>
            <a:endParaRPr sz="4400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="" xmlns:a16="http://schemas.microsoft.com/office/drawing/2014/main" id="{89F0734F-F5D6-44D8-81BB-20DF8CF12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30663"/>
            <a:ext cx="2743200" cy="3651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Google Shape;268;p4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193"/>
          <a:stretch/>
        </p:blipFill>
        <p:spPr>
          <a:xfrm>
            <a:off x="7207711" y="1362500"/>
            <a:ext cx="4626201" cy="434424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" name="Google Shape;269;p4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2261" y="1658425"/>
            <a:ext cx="6309125" cy="452935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50823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en-US" dirty="0">
                <a:ea typeface="Bookman Old Style"/>
                <a:sym typeface="Bookman Old Style"/>
              </a:rPr>
              <a:t>Input 2: LOs</a:t>
            </a:r>
            <a:r>
              <a:rPr lang="en-US" sz="4000" dirty="0">
                <a:ea typeface="Bookman Old Style"/>
                <a:sym typeface="Bookman Old Style"/>
              </a:rPr>
              <a:t/>
            </a:r>
            <a:br>
              <a:rPr lang="en-US" sz="4000" dirty="0">
                <a:ea typeface="Bookman Old Style"/>
                <a:sym typeface="Bookman Old Style"/>
              </a:rPr>
            </a:b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(Team Competency Framework)</a:t>
            </a:r>
          </a:p>
        </p:txBody>
      </p:sp>
      <p:sp>
        <p:nvSpPr>
          <p:cNvPr id="321" name="Google Shape;321;p49"/>
          <p:cNvSpPr txBox="1"/>
          <p:nvPr/>
        </p:nvSpPr>
        <p:spPr>
          <a:xfrm>
            <a:off x="214533" y="2146282"/>
            <a:ext cx="2248800" cy="318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sz="1425" dirty="0"/>
          </a:p>
        </p:txBody>
      </p:sp>
      <p:pic>
        <p:nvPicPr>
          <p:cNvPr id="322" name="Google Shape;32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0400" y="1778568"/>
            <a:ext cx="8797459" cy="41354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8B9793E-771C-4ABA-89C7-9445304C0009}"/>
              </a:ext>
            </a:extLst>
          </p:cNvPr>
          <p:cNvSpPr/>
          <p:nvPr/>
        </p:nvSpPr>
        <p:spPr>
          <a:xfrm>
            <a:off x="1849002" y="1752600"/>
            <a:ext cx="8920599" cy="4161392"/>
          </a:xfrm>
          <a:prstGeom prst="rect">
            <a:avLst/>
          </a:prstGeom>
          <a:solidFill>
            <a:schemeClr val="accent1">
              <a:alpha val="14000"/>
            </a:schemeClr>
          </a:solidFill>
          <a:ln w="88900" cap="sq">
            <a:solidFill>
              <a:srgbClr val="FFFFFF"/>
            </a:solidFill>
            <a:miter lim="800000"/>
          </a:ln>
          <a:effectLst>
            <a:outerShdw blurRad="228600" dist="762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F75A2352-5234-4DF3-A864-B42744F4DB18}"/>
              </a:ext>
            </a:extLst>
          </p:cNvPr>
          <p:cNvGrpSpPr/>
          <p:nvPr/>
        </p:nvGrpSpPr>
        <p:grpSpPr>
          <a:xfrm>
            <a:off x="426601" y="2817188"/>
            <a:ext cx="11235859" cy="1524000"/>
            <a:chOff x="-3031869" y="1803683"/>
            <a:chExt cx="8426894" cy="1524000"/>
          </a:xfrm>
        </p:grpSpPr>
        <p:pic>
          <p:nvPicPr>
            <p:cNvPr id="7" name="Google Shape;322;p49">
              <a:extLst>
                <a:ext uri="{FF2B5EF4-FFF2-40B4-BE49-F238E27FC236}">
                  <a16:creationId xmlns="" xmlns:a16="http://schemas.microsoft.com/office/drawing/2014/main" id="{4F766678-1076-4EC0-9559-C3D2E4434660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031869" y="1803683"/>
              <a:ext cx="1066800" cy="15240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8" name="Google Shape;322;p49">
              <a:extLst>
                <a:ext uri="{FF2B5EF4-FFF2-40B4-BE49-F238E27FC236}">
                  <a16:creationId xmlns="" xmlns:a16="http://schemas.microsoft.com/office/drawing/2014/main" id="{9EE4905A-F8C6-466F-9E1F-713F48E15998}"/>
                </a:ext>
              </a:extLst>
            </p:cNvPr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965069" y="1803683"/>
              <a:ext cx="762000" cy="15240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9" name="Google Shape;322;p49">
              <a:extLst>
                <a:ext uri="{FF2B5EF4-FFF2-40B4-BE49-F238E27FC236}">
                  <a16:creationId xmlns="" xmlns:a16="http://schemas.microsoft.com/office/drawing/2014/main" id="{BAFD1EF9-A6B2-45FC-92C6-E334BFEECD74}"/>
                </a:ext>
              </a:extLst>
            </p:cNvPr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03069" y="1803683"/>
              <a:ext cx="6598094" cy="15240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2" name="Slide Number Placeholder 1">
            <a:extLst>
              <a:ext uri="{FF2B5EF4-FFF2-40B4-BE49-F238E27FC236}">
                <a16:creationId xmlns="" xmlns:a16="http://schemas.microsoft.com/office/drawing/2014/main" id="{89F0734F-F5D6-44D8-81BB-20DF8CF12AA4}"/>
              </a:ext>
            </a:extLst>
          </p:cNvPr>
          <p:cNvSpPr txBox="1">
            <a:spLocks/>
          </p:cNvSpPr>
          <p:nvPr/>
        </p:nvSpPr>
        <p:spPr>
          <a:xfrm>
            <a:off x="4876800" y="64830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8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5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4522" y="2362200"/>
            <a:ext cx="7227468" cy="2362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28600" dist="76200" algn="t" rotWithShape="0">
              <a:prstClr val="black">
                <a:alpha val="41000"/>
              </a:prstClr>
            </a:outerShdw>
          </a:effectLst>
        </p:spPr>
      </p:pic>
      <p:sp>
        <p:nvSpPr>
          <p:cNvPr id="328" name="Google Shape;328;p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ea typeface="Bookman Old Style"/>
                <a:sym typeface="Bookman Old Style"/>
              </a:rPr>
              <a:t>Excerpt Extraction</a:t>
            </a:r>
            <a:endParaRPr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="" xmlns:a16="http://schemas.microsoft.com/office/drawing/2014/main" id="{89F0734F-F5D6-44D8-81BB-20DF8CF12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29" name="Google Shape;329;p50"/>
          <p:cNvSpPr txBox="1"/>
          <p:nvPr/>
        </p:nvSpPr>
        <p:spPr>
          <a:xfrm>
            <a:off x="501324" y="1779658"/>
            <a:ext cx="3874031" cy="3414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-457200">
              <a:spcAft>
                <a:spcPts val="1200"/>
              </a:spcAft>
              <a:buClr>
                <a:schemeClr val="dk1"/>
              </a:buClr>
              <a:buSzPts val="1900"/>
              <a:buFont typeface="Arial"/>
              <a:buChar char="●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Extract content excerpts aligned to LO in Competency </a:t>
            </a:r>
            <a:r>
              <a:rPr lang="en-US" sz="24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Framework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-457200">
              <a:spcAft>
                <a:spcPts val="1200"/>
              </a:spcAft>
              <a:buClr>
                <a:schemeClr val="dk1"/>
              </a:buClr>
              <a:buSzPts val="1900"/>
              <a:buFont typeface="Arial"/>
              <a:buChar char="●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Much more challenging than topic detection in large </a:t>
            </a:r>
            <a:r>
              <a:rPr lang="en-US" sz="24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documents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-457200">
              <a:spcAft>
                <a:spcPts val="1200"/>
              </a:spcAft>
              <a:buClr>
                <a:schemeClr val="dk1"/>
              </a:buClr>
              <a:buSzPts val="1900"/>
              <a:buFont typeface="Arial"/>
              <a:buChar char="●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Matching short text string (LO) &amp; limited context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sz="1425" dirty="0"/>
          </a:p>
        </p:txBody>
      </p:sp>
      <p:sp>
        <p:nvSpPr>
          <p:cNvPr id="332" name="Google Shape;332;p50"/>
          <p:cNvSpPr/>
          <p:nvPr/>
        </p:nvSpPr>
        <p:spPr>
          <a:xfrm>
            <a:off x="4572000" y="3124200"/>
            <a:ext cx="4470400" cy="3048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76158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n-US" sz="4400" dirty="0">
                <a:sym typeface="Bookman Old Style"/>
              </a:rPr>
              <a:t>Novel Technique for </a:t>
            </a:r>
            <a:r>
              <a:rPr lang="en-US" sz="4400" dirty="0"/>
              <a:t>Excerpt </a:t>
            </a:r>
            <a:r>
              <a:rPr lang="en-US" sz="4400" dirty="0" smtClean="0"/>
              <a:t>Extraction</a:t>
            </a:r>
            <a:endParaRPr sz="4400" dirty="0"/>
          </a:p>
        </p:txBody>
      </p:sp>
      <p:sp>
        <p:nvSpPr>
          <p:cNvPr id="348" name="Google Shape;348;p52"/>
          <p:cNvSpPr txBox="1"/>
          <p:nvPr/>
        </p:nvSpPr>
        <p:spPr>
          <a:xfrm>
            <a:off x="101601" y="1850471"/>
            <a:ext cx="11967496" cy="66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2000" dirty="0" smtClean="0"/>
              <a:t>Building a </a:t>
            </a:r>
            <a:r>
              <a:rPr lang="en-US" sz="2000" dirty="0"/>
              <a:t>concept map aided by word embedding neural network approaches (Word2Vec, </a:t>
            </a:r>
            <a:r>
              <a:rPr lang="en-US" sz="2000" dirty="0" err="1"/>
              <a:t>GLoVe</a:t>
            </a:r>
            <a:r>
              <a:rPr lang="en-US" sz="2000" dirty="0"/>
              <a:t>)</a:t>
            </a:r>
            <a:endParaRPr sz="2000" dirty="0"/>
          </a:p>
          <a:p>
            <a:pPr algn="ctr"/>
            <a:endParaRPr sz="2000" dirty="0"/>
          </a:p>
        </p:txBody>
      </p:sp>
      <p:grpSp>
        <p:nvGrpSpPr>
          <p:cNvPr id="349" name="Google Shape;349;p52"/>
          <p:cNvGrpSpPr/>
          <p:nvPr/>
        </p:nvGrpSpPr>
        <p:grpSpPr>
          <a:xfrm>
            <a:off x="7976103" y="2561347"/>
            <a:ext cx="4013324" cy="3482963"/>
            <a:chOff x="5632317" y="1189775"/>
            <a:chExt cx="3305700" cy="3483050"/>
          </a:xfrm>
        </p:grpSpPr>
        <p:sp>
          <p:nvSpPr>
            <p:cNvPr id="350" name="Google Shape;350;p52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D838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FFFF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Define Concepts</a:t>
              </a:r>
              <a:endParaRPr sz="2000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endParaRPr>
            </a:p>
          </p:txBody>
        </p:sp>
        <p:sp>
          <p:nvSpPr>
            <p:cNvPr id="351" name="Google Shape;351;p52"/>
            <p:cNvSpPr txBox="1"/>
            <p:nvPr/>
          </p:nvSpPr>
          <p:spPr>
            <a:xfrm>
              <a:off x="6029672" y="2057125"/>
              <a:ext cx="2660035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US" sz="1800" dirty="0"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Instantiate ‘concepts’ as tight clusters of phrases in the resulting entity and relation vector spaces</a:t>
              </a:r>
              <a:endParaRPr sz="18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endParaRPr>
            </a:p>
          </p:txBody>
        </p:sp>
      </p:grpSp>
      <p:grpSp>
        <p:nvGrpSpPr>
          <p:cNvPr id="352" name="Google Shape;352;p52"/>
          <p:cNvGrpSpPr/>
          <p:nvPr/>
        </p:nvGrpSpPr>
        <p:grpSpPr>
          <a:xfrm>
            <a:off x="422928" y="2561561"/>
            <a:ext cx="4306155" cy="3482749"/>
            <a:chOff x="0" y="1189989"/>
            <a:chExt cx="3546900" cy="3482836"/>
          </a:xfrm>
        </p:grpSpPr>
        <p:sp>
          <p:nvSpPr>
            <p:cNvPr id="353" name="Google Shape;353;p52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name="adj" fmla="val 50000"/>
              </a:avLst>
            </a:prstGeom>
            <a:solidFill>
              <a:srgbClr val="802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FFFF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Parse input corpus</a:t>
              </a:r>
              <a:endParaRPr sz="2000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endParaRPr>
            </a:p>
          </p:txBody>
        </p:sp>
        <p:sp>
          <p:nvSpPr>
            <p:cNvPr id="354" name="Google Shape;354;p52"/>
            <p:cNvSpPr txBox="1"/>
            <p:nvPr/>
          </p:nvSpPr>
          <p:spPr>
            <a:xfrm>
              <a:off x="419730" y="2057125"/>
              <a:ext cx="271441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US" sz="1800" dirty="0"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Detect entities and relations as short text strings (rather than as individual words)</a:t>
              </a:r>
              <a:endParaRPr sz="18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endParaRPr>
            </a:p>
            <a:p>
              <a:pPr>
                <a:lnSpc>
                  <a:spcPct val="115000"/>
                </a:lnSpc>
              </a:pPr>
              <a:r>
                <a:rPr lang="en-US" sz="1800" dirty="0"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using </a:t>
              </a:r>
              <a:r>
                <a:rPr lang="en-US" sz="1800" dirty="0" err="1"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TensorFlow</a:t>
              </a:r>
              <a:r>
                <a:rPr lang="en-US" sz="1800" dirty="0"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 / </a:t>
              </a:r>
              <a:r>
                <a:rPr lang="en-US" sz="1800" dirty="0" err="1"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SyntaxNet</a:t>
              </a:r>
              <a:r>
                <a:rPr lang="en-US" sz="1800" dirty="0"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 - style dependency parsing, and traditional ontological approaches (e.g. Wikipedia for general knowledge ontology)</a:t>
              </a:r>
              <a:endParaRPr sz="18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endParaRPr>
            </a:p>
            <a:p>
              <a:pPr>
                <a:lnSpc>
                  <a:spcPct val="115000"/>
                </a:lnSpc>
              </a:pPr>
              <a:endParaRPr sz="18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endParaRPr>
            </a:p>
          </p:txBody>
        </p:sp>
      </p:grpSp>
      <p:grpSp>
        <p:nvGrpSpPr>
          <p:cNvPr id="355" name="Google Shape;355;p52"/>
          <p:cNvGrpSpPr/>
          <p:nvPr/>
        </p:nvGrpSpPr>
        <p:grpSpPr>
          <a:xfrm>
            <a:off x="4372824" y="2561459"/>
            <a:ext cx="4013324" cy="3482963"/>
            <a:chOff x="2944204" y="1189775"/>
            <a:chExt cx="3305700" cy="3483050"/>
          </a:xfrm>
        </p:grpSpPr>
        <p:sp>
          <p:nvSpPr>
            <p:cNvPr id="356" name="Google Shape;356;p52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B02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FFFF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Build corpus models</a:t>
              </a:r>
              <a:endParaRPr sz="2000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endParaRPr>
            </a:p>
          </p:txBody>
        </p:sp>
        <p:sp>
          <p:nvSpPr>
            <p:cNvPr id="357" name="Google Shape;357;p52"/>
            <p:cNvSpPr txBox="1"/>
            <p:nvPr/>
          </p:nvSpPr>
          <p:spPr>
            <a:xfrm>
              <a:off x="3237648" y="2057125"/>
              <a:ext cx="267451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US" sz="1800" dirty="0"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Build an entity embedding model, a relation embedding model, and a combined model (modified W2V-SG) with words replaced by the short text strings from Step 1.</a:t>
              </a:r>
              <a:endParaRPr sz="18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7E4D5CA-7642-4969-9D2A-3527C41D86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517" y="4950951"/>
            <a:ext cx="2727257" cy="10933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37364" y="927141"/>
            <a:ext cx="6917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Concept Embedding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538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9821</TotalTime>
  <Words>1351</Words>
  <Application>Microsoft Office PowerPoint</Application>
  <PresentationFormat>Custom</PresentationFormat>
  <Paragraphs>287</Paragraphs>
  <Slides>23</Slides>
  <Notes>23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Bahnschrift SemiBold</vt:lpstr>
      <vt:lpstr>Symbol</vt:lpstr>
      <vt:lpstr>Times New Roman</vt:lpstr>
      <vt:lpstr>Roboto</vt:lpstr>
      <vt:lpstr>Wingdings</vt:lpstr>
      <vt:lpstr>Calibri</vt:lpstr>
      <vt:lpstr>Bookman Old Style</vt:lpstr>
      <vt:lpstr>Office Theme</vt:lpstr>
      <vt:lpstr>Authoring Team Tutors in GIFT:  An Automated Tool for Alignment of  Content to Learning Objectives</vt:lpstr>
      <vt:lpstr>Gap: Scaling Team Training for ITS</vt:lpstr>
      <vt:lpstr>ISD &amp; Authoring with MAGIC Machine-Assisted Generation of Instructional Content</vt:lpstr>
      <vt:lpstr>MAGIC at a Glance</vt:lpstr>
      <vt:lpstr>     Align content w/Learning Objectives  Tag as individual  or team  type; Tag with team role</vt:lpstr>
      <vt:lpstr>Input 1: Document Corpus</vt:lpstr>
      <vt:lpstr>Input 2: LOs (Team Competency Framework)</vt:lpstr>
      <vt:lpstr>Excerpt Extraction</vt:lpstr>
      <vt:lpstr>Novel Technique for Excerpt Extraction</vt:lpstr>
      <vt:lpstr>Excerpt Extraction</vt:lpstr>
      <vt:lpstr>Excerpt Extraction</vt:lpstr>
      <vt:lpstr>Concept Embedding using  Two Unsupervised Models</vt:lpstr>
      <vt:lpstr>Enhancing Outcomes with  Domain-specific Supervised Learning Layer</vt:lpstr>
      <vt:lpstr>Enhancing Outcomes with  Domain-specific Supervised Learning Layer</vt:lpstr>
      <vt:lpstr>Excerpt Extraction Preliminary Results</vt:lpstr>
      <vt:lpstr>Tagging LO Type (Individual v. Team) Hybrid Machine Learning / Combined Syntactic-Semantic Patterns</vt:lpstr>
      <vt:lpstr>Tagging Text Excerpts with Role</vt:lpstr>
      <vt:lpstr>Prototype</vt:lpstr>
      <vt:lpstr>Prototype: Aligned Results</vt:lpstr>
      <vt:lpstr>Conclusion &amp; Next steps</vt:lpstr>
      <vt:lpstr>GIFT Integration in Next Phase</vt:lpstr>
      <vt:lpstr>Potential GIFT Integration Points</vt:lpstr>
      <vt:lpstr>MAGIC Summary Enabling the Future of Team Training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Machine-Assisted Generation of Instructional Content Interim Progress Brief         05 APR 2019</dc:title>
  <dc:creator>Benjamin Bell</dc:creator>
  <cp:lastModifiedBy>Debbie Brown</cp:lastModifiedBy>
  <cp:revision>129</cp:revision>
  <dcterms:modified xsi:type="dcterms:W3CDTF">2019-05-17T02:09:14Z</dcterms:modified>
</cp:coreProperties>
</file>