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579" r:id="rId2"/>
    <p:sldId id="580" r:id="rId3"/>
    <p:sldId id="581" r:id="rId4"/>
    <p:sldId id="391" r:id="rId5"/>
    <p:sldId id="390" r:id="rId6"/>
    <p:sldId id="586" r:id="rId7"/>
    <p:sldId id="587" r:id="rId8"/>
    <p:sldId id="588" r:id="rId9"/>
    <p:sldId id="589" r:id="rId10"/>
    <p:sldId id="590" r:id="rId11"/>
    <p:sldId id="591" r:id="rId12"/>
    <p:sldId id="592" r:id="rId13"/>
    <p:sldId id="593" r:id="rId14"/>
    <p:sldId id="594" r:id="rId15"/>
    <p:sldId id="595" r:id="rId16"/>
    <p:sldId id="596" r:id="rId17"/>
    <p:sldId id="31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55288-824C-F841-AC88-B7EC594CCBAC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3BE3-418F-A446-9638-7FE190D9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7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718B0-B190-4582-9229-B0DA5B8329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919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718B0-B190-4582-9229-B0DA5B8329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682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718B0-B190-4582-9229-B0DA5B8329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681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718B0-B190-4582-9229-B0DA5B8329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699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718B0-B190-4582-9229-B0DA5B8329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882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718B0-B190-4582-9229-B0DA5B8329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242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718B0-B190-4582-9229-B0DA5B8329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67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718B0-B190-4582-9229-B0DA5B8329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78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718B0-B190-4582-9229-B0DA5B8329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971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718B0-B190-4582-9229-B0DA5B8329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30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718B0-B190-4582-9229-B0DA5B8329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542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718B0-B190-4582-9229-B0DA5B8329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755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718B0-B190-4582-9229-B0DA5B8329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160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718B0-B190-4582-9229-B0DA5B8329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39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718B0-B190-4582-9229-B0DA5B8329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11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711200" cy="6858000"/>
          </a:xfrm>
          <a:prstGeom prst="rect">
            <a:avLst/>
          </a:prstGeom>
          <a:solidFill>
            <a:srgbClr val="46484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82845"/>
            <a:ext cx="10972800" cy="789982"/>
          </a:xfrm>
        </p:spPr>
        <p:txBody>
          <a:bodyPr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10" descr="logo-horizontal-one_color_whit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1499" y="228601"/>
            <a:ext cx="268202" cy="168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rgbClr val="F4D6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7338" y="6481178"/>
            <a:ext cx="59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fld id="{888F9EED-BFD1-CD47-9D21-16C1F15C1ED1}" type="slidenum">
              <a:rPr lang="en-US" sz="1600" smtClean="0">
                <a:solidFill>
                  <a:prstClr val="white"/>
                </a:solidFill>
                <a:latin typeface="Helvetica Neue Light"/>
              </a:rPr>
              <a:pPr algn="ctr" defTabSz="457200"/>
              <a:t>‹#›</a:t>
            </a:fld>
            <a:endParaRPr lang="en-US" sz="1600" dirty="0">
              <a:solidFill>
                <a:prstClr val="white"/>
              </a:solidFill>
              <a:latin typeface="Helvetica Neue Light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812800" y="1503519"/>
            <a:ext cx="10972800" cy="5141777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-1198832" y="4366457"/>
            <a:ext cx="3102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Modeling Human Reasoning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Enhancing Human Performance</a:t>
            </a:r>
            <a:endParaRPr lang="en-US" sz="1600" b="0" i="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341541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0"/>
            <a:ext cx="8331200" cy="6884988"/>
          </a:xfrm>
          <a:prstGeom prst="rect">
            <a:avLst/>
          </a:prstGeom>
          <a:solidFill>
            <a:srgbClr val="00789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defTabSz="45720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5079"/>
            <a:ext cx="7416800" cy="1470025"/>
          </a:xfrm>
        </p:spPr>
        <p:txBody>
          <a:bodyPr>
            <a:normAutofit/>
          </a:bodyPr>
          <a:lstStyle>
            <a:lvl1pPr algn="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27664"/>
            <a:ext cx="7416800" cy="930853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517389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pic>
        <p:nvPicPr>
          <p:cNvPr id="8" name="Picture 12" descr="soartech_logo_stacke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24601" y="2604772"/>
            <a:ext cx="1887080" cy="129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 rot="2129625">
            <a:off x="9983896" y="5258945"/>
            <a:ext cx="146008" cy="13289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6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3999971"/>
            <a:ext cx="12192000" cy="2872896"/>
          </a:xfrm>
          <a:prstGeom prst="rect">
            <a:avLst/>
          </a:prstGeom>
          <a:solidFill>
            <a:srgbClr val="00789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defTabSz="45720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5867" y="2529946"/>
            <a:ext cx="7349066" cy="1470025"/>
          </a:xfrm>
        </p:spPr>
        <p:txBody>
          <a:bodyPr>
            <a:normAutofit/>
          </a:bodyPr>
          <a:lstStyle>
            <a:lvl1pPr algn="r">
              <a:defRPr sz="4000">
                <a:solidFill>
                  <a:srgbClr val="3085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5867" y="4128937"/>
            <a:ext cx="7349066" cy="930853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10133" y="517388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711200" cy="6858000"/>
          </a:xfrm>
          <a:prstGeom prst="rect">
            <a:avLst/>
          </a:prstGeom>
          <a:solidFill>
            <a:srgbClr val="46484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12" name="Picture 10" descr="logo-horizontal-one_color_whit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1499" y="228601"/>
            <a:ext cx="268202" cy="168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 rot="16200000">
            <a:off x="-1198832" y="4366457"/>
            <a:ext cx="3102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Modeling Human Reasoning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Enhancing Human Performance</a:t>
            </a:r>
            <a:endParaRPr lang="en-US" sz="1600" b="0" i="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724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377" y="22818"/>
            <a:ext cx="10972800" cy="78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377" y="975361"/>
            <a:ext cx="10972800" cy="553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25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586" y="1404257"/>
            <a:ext cx="6530099" cy="2280815"/>
          </a:xfrm>
        </p:spPr>
        <p:txBody>
          <a:bodyPr>
            <a:noAutofit/>
          </a:bodyPr>
          <a:lstStyle/>
          <a:p>
            <a:r>
              <a:rPr lang="en-US" dirty="0"/>
              <a:t>Enhancing </a:t>
            </a:r>
            <a:r>
              <a:rPr lang="en-US" dirty="0" smtClean="0"/>
              <a:t>the GIFT </a:t>
            </a:r>
            <a:r>
              <a:rPr lang="en-US" dirty="0"/>
              <a:t>Authoring User Experience through Interaction Design</a:t>
            </a:r>
            <a:r>
              <a:rPr lang="en-US" sz="3200" dirty="0" smtClean="0"/>
              <a:t> </a:t>
            </a:r>
            <a:endParaRPr lang="en-US" sz="3200" b="1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833" y="4028318"/>
            <a:ext cx="7375924" cy="2612571"/>
          </a:xfrm>
        </p:spPr>
        <p:txBody>
          <a:bodyPr>
            <a:normAutofit/>
          </a:bodyPr>
          <a:lstStyle/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Robert A. Sottilare, Ross Hoehn, </a:t>
            </a:r>
            <a:endParaRPr lang="en-US" sz="2000" b="1" dirty="0" smtClean="0"/>
          </a:p>
          <a:p>
            <a:r>
              <a:rPr lang="en-US" sz="2000" b="1" dirty="0" smtClean="0"/>
              <a:t>Dar-Wei </a:t>
            </a:r>
            <a:r>
              <a:rPr lang="en-US" sz="2000" b="1" dirty="0"/>
              <a:t>Chen, and Behrooz </a:t>
            </a:r>
            <a:r>
              <a:rPr lang="en-US" sz="2000" b="1" dirty="0" smtClean="0"/>
              <a:t>Mostafavi</a:t>
            </a:r>
          </a:p>
          <a:p>
            <a:endParaRPr lang="en-US" sz="2000" b="1" dirty="0"/>
          </a:p>
          <a:p>
            <a:r>
              <a:rPr lang="en-US" sz="2000" b="1" dirty="0" smtClean="0"/>
              <a:t>16 May 2019 – 7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Annual GIFT Users Symposium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38113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of GIFT Courses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2801" y="1503519"/>
            <a:ext cx="5197426" cy="5141777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Virtual Human Interface</a:t>
            </a:r>
          </a:p>
          <a:p>
            <a:pPr lvl="1"/>
            <a:r>
              <a:rPr lang="en-US" b="1" dirty="0" smtClean="0"/>
              <a:t>window too small</a:t>
            </a:r>
          </a:p>
          <a:p>
            <a:pPr lvl="1"/>
            <a:r>
              <a:rPr lang="en-US" b="1" dirty="0" smtClean="0"/>
              <a:t>VH too small</a:t>
            </a:r>
          </a:p>
          <a:p>
            <a:pPr lvl="1"/>
            <a:r>
              <a:rPr lang="en-US" b="1" dirty="0" smtClean="0"/>
              <a:t>can’t configure the VH</a:t>
            </a:r>
          </a:p>
          <a:p>
            <a:pPr lvl="1"/>
            <a:r>
              <a:rPr lang="en-US" b="1" dirty="0" smtClean="0"/>
              <a:t>can’t see her lips move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697" y="185629"/>
            <a:ext cx="1032488" cy="118872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111753" y="376788"/>
            <a:ext cx="224050" cy="252724"/>
          </a:xfrm>
          <a:prstGeom prst="ellipse">
            <a:avLst/>
          </a:prstGeom>
          <a:solidFill>
            <a:schemeClr val="tx1"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111753" y="1022876"/>
            <a:ext cx="224050" cy="252724"/>
          </a:xfrm>
          <a:prstGeom prst="ellipse">
            <a:avLst/>
          </a:prstGeom>
          <a:solidFill>
            <a:schemeClr val="tx1"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227" y="1552212"/>
            <a:ext cx="3710774" cy="2404272"/>
          </a:xfrm>
          <a:prstGeom prst="rect">
            <a:avLst/>
          </a:prstGeom>
        </p:spPr>
      </p:pic>
      <p:pic>
        <p:nvPicPr>
          <p:cNvPr id="9" name="Picture 8" descr="GIFT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1" r="26124" b="41050"/>
          <a:stretch/>
        </p:blipFill>
        <p:spPr bwMode="auto">
          <a:xfrm>
            <a:off x="7602680" y="4102131"/>
            <a:ext cx="3706426" cy="21138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GIFT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2" t="20693" r="44848" b="65724"/>
          <a:stretch/>
        </p:blipFill>
        <p:spPr bwMode="auto">
          <a:xfrm>
            <a:off x="8638192" y="4363181"/>
            <a:ext cx="1712702" cy="975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38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of the GIFT Evaluation Tools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2801" y="1503519"/>
            <a:ext cx="5197426" cy="5141777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Easy to create experiments and capture data</a:t>
            </a:r>
          </a:p>
          <a:p>
            <a:pPr lvl="0"/>
            <a:r>
              <a:rPr lang="en-US" b="1" dirty="0" smtClean="0"/>
              <a:t>Easy to deploy experiments with a simple URL</a:t>
            </a:r>
          </a:p>
          <a:p>
            <a:pPr lvl="0"/>
            <a:r>
              <a:rPr lang="en-US" b="1" dirty="0" smtClean="0"/>
              <a:t>Depending upon granularity of data, it can be difficult to organize multiple data sources</a:t>
            </a:r>
          </a:p>
          <a:p>
            <a:pPr lvl="0"/>
            <a:r>
              <a:rPr lang="en-US" b="1" dirty="0" smtClean="0"/>
              <a:t>If a condition class has not be defined for a measure, programming is required.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697" y="185629"/>
            <a:ext cx="1032488" cy="118872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111753" y="376788"/>
            <a:ext cx="224050" cy="252724"/>
          </a:xfrm>
          <a:prstGeom prst="ellipse">
            <a:avLst/>
          </a:prstGeom>
          <a:solidFill>
            <a:schemeClr val="tx1"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111753" y="695256"/>
            <a:ext cx="224050" cy="252724"/>
          </a:xfrm>
          <a:prstGeom prst="ellipse">
            <a:avLst/>
          </a:prstGeom>
          <a:solidFill>
            <a:schemeClr val="tx1"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482" y="1998477"/>
            <a:ext cx="5785605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#1: Author Dashboard 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2801" y="1503519"/>
            <a:ext cx="5197426" cy="5141777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Step-by-step concept map to guide the GIFT authoring process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841" y="2244751"/>
            <a:ext cx="5776397" cy="27771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63009" y="5263838"/>
            <a:ext cx="432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Notional GIFT Author Dashboard Widget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#2: Collaborative Authoring 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2801" y="1503519"/>
            <a:ext cx="5197426" cy="5141777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Allow multiple authors to contribute to ITS development projects</a:t>
            </a:r>
          </a:p>
          <a:p>
            <a:pPr lvl="1"/>
            <a:r>
              <a:rPr lang="en-US" b="1" dirty="0" smtClean="0"/>
              <a:t>content developers</a:t>
            </a:r>
          </a:p>
          <a:p>
            <a:pPr lvl="1"/>
            <a:r>
              <a:rPr lang="en-US" b="1" dirty="0" smtClean="0"/>
              <a:t>instructional designers</a:t>
            </a:r>
          </a:p>
          <a:p>
            <a:pPr lvl="1"/>
            <a:r>
              <a:rPr lang="en-US" b="1" dirty="0" smtClean="0"/>
              <a:t>subject matter experts</a:t>
            </a:r>
          </a:p>
          <a:p>
            <a:pPr lvl="1"/>
            <a:r>
              <a:rPr lang="en-US" b="1" dirty="0" smtClean="0"/>
              <a:t>instructors</a:t>
            </a:r>
          </a:p>
          <a:p>
            <a:pPr lvl="1"/>
            <a:r>
              <a:rPr lang="en-US" b="1" dirty="0" smtClean="0"/>
              <a:t>administrators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74" y="2391130"/>
            <a:ext cx="5299713" cy="397831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Oval Callout 9"/>
          <p:cNvSpPr/>
          <p:nvPr/>
        </p:nvSpPr>
        <p:spPr>
          <a:xfrm>
            <a:off x="8899507" y="1633206"/>
            <a:ext cx="2229767" cy="1383825"/>
          </a:xfrm>
          <a:prstGeom prst="wedgeEllipseCallou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think we are done…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#3: Researcher Dashboard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2800" y="1503519"/>
            <a:ext cx="9803041" cy="5141777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Visualization Tool for ERT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76" t="11930"/>
          <a:stretch/>
        </p:blipFill>
        <p:spPr>
          <a:xfrm>
            <a:off x="1816428" y="2063512"/>
            <a:ext cx="8677167" cy="434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 #4: Condition Class Dashboard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2800" y="1503519"/>
            <a:ext cx="11040171" cy="5141777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Smart dashboard to create condition classes without programming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60" y="2205516"/>
            <a:ext cx="8355690" cy="4346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2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 #5: Population Model Dashboard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2800" y="1503519"/>
            <a:ext cx="11040171" cy="5141777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Visualization for population profiles to assess norms and trends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48" t="21058" r="4012" b="7267"/>
          <a:stretch/>
        </p:blipFill>
        <p:spPr>
          <a:xfrm>
            <a:off x="6213474" y="2802921"/>
            <a:ext cx="5200498" cy="2567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01" y="2299267"/>
            <a:ext cx="3333750" cy="4010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165" y="2333675"/>
            <a:ext cx="36004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Thank </a:t>
            </a:r>
            <a:r>
              <a:rPr lang="en-US" sz="2800" b="1" dirty="0" smtClean="0"/>
              <a:t>you very much for your attention! 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26" y="619124"/>
            <a:ext cx="61912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7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Stuff I want to talk about…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0669" y="1353566"/>
            <a:ext cx="6305327" cy="5141777"/>
          </a:xfrm>
        </p:spPr>
        <p:txBody>
          <a:bodyPr/>
          <a:lstStyle/>
          <a:p>
            <a:r>
              <a:rPr lang="en-US" dirty="0" smtClean="0"/>
              <a:t>Interaction Design</a:t>
            </a:r>
          </a:p>
          <a:p>
            <a:r>
              <a:rPr lang="en-US" dirty="0" smtClean="0"/>
              <a:t>AIS Usability Goals</a:t>
            </a:r>
          </a:p>
          <a:p>
            <a:r>
              <a:rPr lang="en-US" dirty="0" smtClean="0"/>
              <a:t>Applying Usability Goals to GIFT</a:t>
            </a:r>
          </a:p>
          <a:p>
            <a:r>
              <a:rPr lang="en-US" dirty="0" smtClean="0"/>
              <a:t>Usability of GIFT Authoring Tools</a:t>
            </a:r>
          </a:p>
          <a:p>
            <a:r>
              <a:rPr lang="en-US" dirty="0" smtClean="0"/>
              <a:t>Usability of GIFT Courses (instructional management features)</a:t>
            </a:r>
          </a:p>
          <a:p>
            <a:r>
              <a:rPr lang="en-US" dirty="0" smtClean="0"/>
              <a:t>Usability of GIFT Evaluation Tools</a:t>
            </a:r>
          </a:p>
          <a:p>
            <a:r>
              <a:rPr lang="en-US" dirty="0" smtClean="0"/>
              <a:t>Recommendations to Improve the Interaction Design of GIFT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097" y="1015490"/>
            <a:ext cx="4701723" cy="510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8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Interaction Design?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designing interactive products to support the way people communicate and interact in their everyday and working lives”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Preece</a:t>
            </a:r>
            <a:r>
              <a:rPr lang="en-US" dirty="0"/>
              <a:t>, Rogers &amp; </a:t>
            </a:r>
            <a:r>
              <a:rPr lang="en-US" dirty="0" smtClean="0"/>
              <a:t>Sharp, 2007</a:t>
            </a:r>
            <a:r>
              <a:rPr lang="en-US" dirty="0"/>
              <a:t>, p. 8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b="1" dirty="0" smtClean="0"/>
              <a:t>Interaction Design for AISs considers:</a:t>
            </a:r>
          </a:p>
          <a:p>
            <a:pPr lvl="1"/>
            <a:r>
              <a:rPr lang="en-US" dirty="0" smtClean="0"/>
              <a:t>AIS </a:t>
            </a:r>
            <a:r>
              <a:rPr lang="en-US" dirty="0"/>
              <a:t>user roles (e.g., learners, authors, instructional designers, system maintainers, and </a:t>
            </a:r>
            <a:r>
              <a:rPr lang="en-US" dirty="0" smtClean="0"/>
              <a:t>researchers</a:t>
            </a:r>
            <a:r>
              <a:rPr lang="en-US" dirty="0"/>
              <a:t>) </a:t>
            </a:r>
          </a:p>
          <a:p>
            <a:pPr lvl="1"/>
            <a:r>
              <a:rPr lang="en-US" dirty="0" smtClean="0"/>
              <a:t>Capabilities </a:t>
            </a:r>
            <a:r>
              <a:rPr lang="en-US" dirty="0"/>
              <a:t>and limitations of users in various roles</a:t>
            </a:r>
          </a:p>
          <a:p>
            <a:pPr lvl="1"/>
            <a:r>
              <a:rPr lang="en-US" dirty="0" smtClean="0"/>
              <a:t>Contributing </a:t>
            </a:r>
            <a:r>
              <a:rPr lang="en-US" dirty="0"/>
              <a:t>factors to quality user experiences</a:t>
            </a:r>
          </a:p>
          <a:p>
            <a:pPr lvl="1"/>
            <a:r>
              <a:rPr lang="en-US" dirty="0" smtClean="0"/>
              <a:t>User </a:t>
            </a:r>
            <a:r>
              <a:rPr lang="en-US" dirty="0"/>
              <a:t>feedback about their AIS experiences</a:t>
            </a:r>
          </a:p>
          <a:p>
            <a:pPr lvl="1"/>
            <a:r>
              <a:rPr lang="en-US" dirty="0" smtClean="0"/>
              <a:t>Measures </a:t>
            </a:r>
            <a:r>
              <a:rPr lang="en-US" dirty="0"/>
              <a:t>of usability to compare/contrast alternative approaches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3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AIS Usability Goals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b="1" dirty="0" smtClean="0"/>
              <a:t>highly </a:t>
            </a:r>
            <a:r>
              <a:rPr lang="en-US" b="1" dirty="0"/>
              <a:t>effective </a:t>
            </a:r>
            <a:r>
              <a:rPr lang="en-US" dirty="0"/>
              <a:t>– a measure of how well an AIS is at doing what it was designed to do (e.g., improves knowledge and skills in a particular domain)</a:t>
            </a:r>
          </a:p>
          <a:p>
            <a:pPr lvl="0"/>
            <a:r>
              <a:rPr lang="en-US" b="1" dirty="0" smtClean="0"/>
              <a:t>highly </a:t>
            </a:r>
            <a:r>
              <a:rPr lang="en-US" b="1" dirty="0"/>
              <a:t>efficient </a:t>
            </a:r>
            <a:r>
              <a:rPr lang="en-US" dirty="0"/>
              <a:t>– a measure of how well an AIS is at supporting users in completing tasks or reaching goals </a:t>
            </a:r>
          </a:p>
          <a:p>
            <a:pPr lvl="0"/>
            <a:r>
              <a:rPr lang="en-US" b="1" dirty="0" smtClean="0"/>
              <a:t>high </a:t>
            </a:r>
            <a:r>
              <a:rPr lang="en-US" b="1" dirty="0"/>
              <a:t>utility </a:t>
            </a:r>
            <a:r>
              <a:rPr lang="en-US" dirty="0"/>
              <a:t>– a measure of the extent to which an AIS provides appropriate capabilities to meet user needs or desires</a:t>
            </a:r>
          </a:p>
          <a:p>
            <a:pPr lvl="0"/>
            <a:r>
              <a:rPr lang="en-US" b="1" dirty="0" smtClean="0"/>
              <a:t>easy </a:t>
            </a:r>
            <a:r>
              <a:rPr lang="en-US" b="1" dirty="0"/>
              <a:t>to learn </a:t>
            </a:r>
            <a:r>
              <a:rPr lang="en-US" dirty="0"/>
              <a:t>– a measure of how quickly a user can reach proficiency and use AIS capabilities</a:t>
            </a:r>
          </a:p>
          <a:p>
            <a:pPr lvl="0"/>
            <a:r>
              <a:rPr lang="en-US" b="1" dirty="0" smtClean="0"/>
              <a:t>easy </a:t>
            </a:r>
            <a:r>
              <a:rPr lang="en-US" b="1" dirty="0"/>
              <a:t>to recall</a:t>
            </a:r>
            <a:r>
              <a:rPr lang="en-US" dirty="0"/>
              <a:t> – a measure of how easy it is to remember AIS capabilities once learned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8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Usability Goals to GIFT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2800" y="1503519"/>
            <a:ext cx="5749365" cy="5141777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Simple and natural dialogue </a:t>
            </a:r>
            <a:endParaRPr lang="en-US" b="1" dirty="0" smtClean="0"/>
          </a:p>
          <a:p>
            <a:pPr lvl="0"/>
            <a:r>
              <a:rPr lang="en-US" b="1" dirty="0" smtClean="0"/>
              <a:t>Speak </a:t>
            </a:r>
            <a:r>
              <a:rPr lang="en-US" b="1" dirty="0"/>
              <a:t>the user’s </a:t>
            </a:r>
            <a:r>
              <a:rPr lang="en-US" b="1" dirty="0" smtClean="0"/>
              <a:t>language and be consistent</a:t>
            </a:r>
            <a:endParaRPr lang="en-US" b="1" dirty="0"/>
          </a:p>
          <a:p>
            <a:pPr lvl="0"/>
            <a:r>
              <a:rPr lang="en-US" b="1" dirty="0"/>
              <a:t>Minimize user memory </a:t>
            </a:r>
            <a:r>
              <a:rPr lang="en-US" b="1" dirty="0" smtClean="0"/>
              <a:t>load</a:t>
            </a:r>
            <a:endParaRPr lang="en-US" b="1" dirty="0"/>
          </a:p>
          <a:p>
            <a:pPr lvl="0"/>
            <a:r>
              <a:rPr lang="en-US" b="1" dirty="0" smtClean="0"/>
              <a:t>Provide feedback</a:t>
            </a:r>
            <a:endParaRPr lang="en-US" b="1" dirty="0"/>
          </a:p>
          <a:p>
            <a:pPr lvl="0"/>
            <a:r>
              <a:rPr lang="en-US" b="1" dirty="0" smtClean="0"/>
              <a:t>Provide </a:t>
            </a:r>
            <a:r>
              <a:rPr lang="en-US" b="1" dirty="0"/>
              <a:t>clearly marked </a:t>
            </a:r>
            <a:r>
              <a:rPr lang="en-US" b="1" dirty="0" smtClean="0"/>
              <a:t>exits</a:t>
            </a:r>
            <a:endParaRPr lang="en-US" b="1" dirty="0"/>
          </a:p>
          <a:p>
            <a:pPr lvl="0"/>
            <a:r>
              <a:rPr lang="en-US" b="1" dirty="0"/>
              <a:t>Provide </a:t>
            </a:r>
            <a:r>
              <a:rPr lang="en-US" b="1" dirty="0" smtClean="0"/>
              <a:t>shortcuts</a:t>
            </a:r>
            <a:endParaRPr lang="en-US" b="1" dirty="0"/>
          </a:p>
          <a:p>
            <a:pPr lvl="0"/>
            <a:r>
              <a:rPr lang="en-US" b="1" dirty="0"/>
              <a:t>Good error messages/Prevent errors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36" y="1404936"/>
            <a:ext cx="46958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of the GIFT Authoring Tools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2801" y="1503519"/>
            <a:ext cx="5197426" cy="5141777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Association of data sources with learner </a:t>
            </a:r>
            <a:r>
              <a:rPr lang="en-US" b="1" dirty="0" smtClean="0"/>
              <a:t>states </a:t>
            </a:r>
          </a:p>
          <a:p>
            <a:pPr lvl="0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Association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of content meta-data attributes with learner attributes and instructional phases 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Assessment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of conditions in external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environments</a:t>
            </a:r>
          </a:p>
          <a:p>
            <a:pPr lvl="0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Data Accessibility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26" y="1275600"/>
            <a:ext cx="5101527" cy="4936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1697" y="185629"/>
            <a:ext cx="1032488" cy="11887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1111753" y="376788"/>
            <a:ext cx="224050" cy="252724"/>
          </a:xfrm>
          <a:prstGeom prst="ellipse">
            <a:avLst/>
          </a:prstGeom>
          <a:solidFill>
            <a:schemeClr val="tx1"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11753" y="1022876"/>
            <a:ext cx="224050" cy="252724"/>
          </a:xfrm>
          <a:prstGeom prst="ellipse">
            <a:avLst/>
          </a:prstGeom>
          <a:solidFill>
            <a:schemeClr val="tx1"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of the GIFT Authoring Tools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2801" y="1503519"/>
            <a:ext cx="5197426" cy="5141777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Association of data sources with learner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states </a:t>
            </a:r>
          </a:p>
          <a:p>
            <a:pPr lvl="0"/>
            <a:r>
              <a:rPr lang="en-US" b="1" dirty="0" smtClean="0"/>
              <a:t>Association </a:t>
            </a:r>
            <a:r>
              <a:rPr lang="en-US" b="1" dirty="0"/>
              <a:t>of content meta-data attributes with learner attributes and instructional phases </a:t>
            </a:r>
            <a:endParaRPr lang="en-US" b="1" dirty="0" smtClean="0"/>
          </a:p>
          <a:p>
            <a:pPr lvl="0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Assessment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of conditions in external environments</a:t>
            </a:r>
            <a:r>
              <a:rPr lang="en-US" b="1" dirty="0"/>
              <a:t> </a:t>
            </a:r>
            <a:endParaRPr lang="en-US" b="1" dirty="0" smtClean="0"/>
          </a:p>
          <a:p>
            <a:pPr lvl="0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Data Accessibility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264" y="1150941"/>
            <a:ext cx="4217906" cy="5346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1697" y="185629"/>
            <a:ext cx="1032488" cy="11887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1111753" y="376788"/>
            <a:ext cx="224050" cy="252724"/>
          </a:xfrm>
          <a:prstGeom prst="ellipse">
            <a:avLst/>
          </a:prstGeom>
          <a:solidFill>
            <a:schemeClr val="tx1"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11753" y="1022876"/>
            <a:ext cx="224050" cy="252724"/>
          </a:xfrm>
          <a:prstGeom prst="ellipse">
            <a:avLst/>
          </a:prstGeom>
          <a:solidFill>
            <a:schemeClr val="tx1"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of the GIFT Authoring Tools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2801" y="1503519"/>
            <a:ext cx="5197426" cy="5141777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Association of data sources with learner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states </a:t>
            </a:r>
          </a:p>
          <a:p>
            <a:pPr lvl="0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Association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of content meta-data attributes with learner attributes and instructional phases 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US" b="1" dirty="0" smtClean="0"/>
              <a:t>Assessment </a:t>
            </a:r>
            <a:r>
              <a:rPr lang="en-US" b="1" dirty="0"/>
              <a:t>of conditions in external </a:t>
            </a:r>
            <a:r>
              <a:rPr lang="en-US" b="1" dirty="0" smtClean="0"/>
              <a:t>environments</a:t>
            </a:r>
          </a:p>
          <a:p>
            <a:pPr lvl="0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Data Accessibility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697" y="185629"/>
            <a:ext cx="1032488" cy="11887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111753" y="376788"/>
            <a:ext cx="224050" cy="252724"/>
          </a:xfrm>
          <a:prstGeom prst="ellipse">
            <a:avLst/>
          </a:prstGeom>
          <a:solidFill>
            <a:schemeClr val="tx1"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11753" y="1022876"/>
            <a:ext cx="224050" cy="252724"/>
          </a:xfrm>
          <a:prstGeom prst="ellipse">
            <a:avLst/>
          </a:prstGeom>
          <a:solidFill>
            <a:schemeClr val="tx1"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6543" t="21528" r="1057"/>
          <a:stretch/>
        </p:blipFill>
        <p:spPr>
          <a:xfrm>
            <a:off x="5975384" y="1600042"/>
            <a:ext cx="3731417" cy="19988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150" y="3946253"/>
            <a:ext cx="3810000" cy="21145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400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of the GIFT Authoring Tools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2801" y="1503519"/>
            <a:ext cx="5197426" cy="5141777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Association of data sources with learner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states </a:t>
            </a:r>
          </a:p>
          <a:p>
            <a:pPr lvl="0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Association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of content meta-data attributes with learner attributes and instructional phases 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Assessment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of conditions in external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environments</a:t>
            </a:r>
          </a:p>
          <a:p>
            <a:pPr lvl="0"/>
            <a:r>
              <a:rPr lang="en-US" b="1" dirty="0" smtClean="0"/>
              <a:t>Data Accessibility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697" y="185629"/>
            <a:ext cx="1032488" cy="118872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111753" y="376788"/>
            <a:ext cx="224050" cy="252724"/>
          </a:xfrm>
          <a:prstGeom prst="ellipse">
            <a:avLst/>
          </a:prstGeom>
          <a:solidFill>
            <a:schemeClr val="tx1"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111753" y="1022876"/>
            <a:ext cx="224050" cy="252724"/>
          </a:xfrm>
          <a:prstGeom prst="ellipse">
            <a:avLst/>
          </a:prstGeom>
          <a:solidFill>
            <a:schemeClr val="tx1"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482" y="1998477"/>
            <a:ext cx="5785605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7777</TotalTime>
  <Words>625</Words>
  <Application>Microsoft Office PowerPoint</Application>
  <PresentationFormat>Widescreen</PresentationFormat>
  <Paragraphs>105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Helvetica Neue</vt:lpstr>
      <vt:lpstr>Helvetica Neue Light</vt:lpstr>
      <vt:lpstr>Helvetica Neue Medium</vt:lpstr>
      <vt:lpstr>Times New Roman</vt:lpstr>
      <vt:lpstr>1_Office Theme</vt:lpstr>
      <vt:lpstr>Enhancing the GIFT Authoring User Experience through Interaction Design </vt:lpstr>
      <vt:lpstr>Stuff I want to talk about…</vt:lpstr>
      <vt:lpstr>What is Interaction Design?</vt:lpstr>
      <vt:lpstr>AIS Usability Goals</vt:lpstr>
      <vt:lpstr>Applying Usability Goals to GIFT</vt:lpstr>
      <vt:lpstr>Usability of the GIFT Authoring Tools</vt:lpstr>
      <vt:lpstr>Usability of the GIFT Authoring Tools</vt:lpstr>
      <vt:lpstr>Usability of the GIFT Authoring Tools</vt:lpstr>
      <vt:lpstr>Usability of the GIFT Authoring Tools</vt:lpstr>
      <vt:lpstr>Usability of GIFT Courses</vt:lpstr>
      <vt:lpstr>Usability of the GIFT Evaluation Tools</vt:lpstr>
      <vt:lpstr>Recommendation #1: Author Dashboard </vt:lpstr>
      <vt:lpstr>Recommendation #2: Collaborative Authoring </vt:lpstr>
      <vt:lpstr>Recommendation #3: Researcher Dashboard</vt:lpstr>
      <vt:lpstr>Recommendation #4: Condition Class Dashboard</vt:lpstr>
      <vt:lpstr>Recommendation #5: Population Model Dashboard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Outbrief: Combat-Casualty Handoff Automated Trainer (C-CHAT) System</dc:title>
  <dc:creator>Bob Sottilare</dc:creator>
  <cp:lastModifiedBy>Bob Sottilare</cp:lastModifiedBy>
  <cp:revision>39</cp:revision>
  <dcterms:created xsi:type="dcterms:W3CDTF">2018-06-12T05:48:38Z</dcterms:created>
  <dcterms:modified xsi:type="dcterms:W3CDTF">2019-05-15T19:06:14Z</dcterms:modified>
</cp:coreProperties>
</file>