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4" r:id="rId4"/>
  </p:sldMasterIdLst>
  <p:notesMasterIdLst>
    <p:notesMasterId r:id="rId28"/>
  </p:notesMasterIdLst>
  <p:handoutMasterIdLst>
    <p:handoutMasterId r:id="rId29"/>
  </p:handoutMasterIdLst>
  <p:sldIdLst>
    <p:sldId id="300" r:id="rId5"/>
    <p:sldId id="305" r:id="rId6"/>
    <p:sldId id="306" r:id="rId7"/>
    <p:sldId id="307" r:id="rId8"/>
    <p:sldId id="308" r:id="rId9"/>
    <p:sldId id="311" r:id="rId10"/>
    <p:sldId id="312" r:id="rId11"/>
    <p:sldId id="324" r:id="rId12"/>
    <p:sldId id="325" r:id="rId13"/>
    <p:sldId id="313" r:id="rId14"/>
    <p:sldId id="323" r:id="rId15"/>
    <p:sldId id="326" r:id="rId16"/>
    <p:sldId id="327" r:id="rId17"/>
    <p:sldId id="328" r:id="rId18"/>
    <p:sldId id="315" r:id="rId19"/>
    <p:sldId id="316" r:id="rId20"/>
    <p:sldId id="317" r:id="rId21"/>
    <p:sldId id="318" r:id="rId22"/>
    <p:sldId id="319" r:id="rId23"/>
    <p:sldId id="329" r:id="rId24"/>
    <p:sldId id="320" r:id="rId25"/>
    <p:sldId id="321" r:id="rId26"/>
    <p:sldId id="330" r:id="rId27"/>
  </p:sldIdLst>
  <p:sldSz cx="12192000" cy="6858000"/>
  <p:notesSz cx="6881813"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CD8"/>
    <a:srgbClr val="82786F"/>
    <a:srgbClr val="898989"/>
    <a:srgbClr val="32362C"/>
    <a:srgbClr val="45473E"/>
    <a:srgbClr val="3B4324"/>
    <a:srgbClr val="D8D8D8"/>
    <a:srgbClr val="C9C9C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94636" autoAdjust="0"/>
  </p:normalViewPr>
  <p:slideViewPr>
    <p:cSldViewPr snapToGrid="0">
      <p:cViewPr varScale="1">
        <p:scale>
          <a:sx n="105" d="100"/>
          <a:sy n="105" d="100"/>
        </p:scale>
        <p:origin x="120" y="1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742" cy="465138"/>
          </a:xfrm>
          <a:prstGeom prst="rect">
            <a:avLst/>
          </a:prstGeom>
        </p:spPr>
        <p:txBody>
          <a:bodyPr vert="horz" lIns="93177" tIns="46589" rIns="93177" bIns="46589" rtlCol="0"/>
          <a:lstStyle>
            <a:lvl1pPr algn="l">
              <a:defRPr sz="1200">
                <a:ea typeface="+mn-ea"/>
                <a:cs typeface="+mn-cs"/>
              </a:defRPr>
            </a:lvl1pPr>
          </a:lstStyle>
          <a:p>
            <a:pPr>
              <a:defRPr/>
            </a:pPr>
            <a:endParaRPr lang="en-US" dirty="0"/>
          </a:p>
        </p:txBody>
      </p:sp>
      <p:sp>
        <p:nvSpPr>
          <p:cNvPr id="3" name="Date Placeholder 2"/>
          <p:cNvSpPr>
            <a:spLocks noGrp="1"/>
          </p:cNvSpPr>
          <p:nvPr>
            <p:ph type="dt" sz="quarter" idx="1"/>
          </p:nvPr>
        </p:nvSpPr>
        <p:spPr>
          <a:xfrm>
            <a:off x="3897516" y="0"/>
            <a:ext cx="2982742"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BD16C31D-1C22-F84A-A7B5-6952EF1AE403}" type="datetimeFigureOut">
              <a:rPr lang="en-US" altLang="en-US"/>
              <a:pPr/>
              <a:t>5/14/2019</a:t>
            </a:fld>
            <a:endParaRPr lang="en-US" altLang="en-US" dirty="0"/>
          </a:p>
        </p:txBody>
      </p:sp>
      <p:sp>
        <p:nvSpPr>
          <p:cNvPr id="4" name="Footer Placeholder 3"/>
          <p:cNvSpPr>
            <a:spLocks noGrp="1"/>
          </p:cNvSpPr>
          <p:nvPr>
            <p:ph type="ftr" sz="quarter" idx="2"/>
          </p:nvPr>
        </p:nvSpPr>
        <p:spPr>
          <a:xfrm>
            <a:off x="4" y="8829675"/>
            <a:ext cx="2982742" cy="465138"/>
          </a:xfrm>
          <a:prstGeom prst="rect">
            <a:avLst/>
          </a:prstGeom>
        </p:spPr>
        <p:txBody>
          <a:bodyPr vert="horz" lIns="93177" tIns="46589" rIns="93177" bIns="46589" rtlCol="0" anchor="b"/>
          <a:lstStyle>
            <a:lvl1pPr algn="l">
              <a:defRPr sz="120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7516" y="8829675"/>
            <a:ext cx="2982742"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E19AB6B5-BF0B-064C-A88E-36E4B2A82555}" type="slidenum">
              <a:rPr lang="en-US" altLang="en-US"/>
              <a:pPr/>
              <a:t>‹#›</a:t>
            </a:fld>
            <a:endParaRPr lang="en-US" altLang="en-US" dirty="0"/>
          </a:p>
        </p:txBody>
      </p:sp>
    </p:spTree>
    <p:extLst>
      <p:ext uri="{BB962C8B-B14F-4D97-AF65-F5344CB8AC3E}">
        <p14:creationId xmlns:p14="http://schemas.microsoft.com/office/powerpoint/2010/main" val="1033158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82742" cy="465138"/>
          </a:xfrm>
          <a:prstGeom prst="rect">
            <a:avLst/>
          </a:prstGeom>
        </p:spPr>
        <p:txBody>
          <a:bodyPr vert="horz" lIns="93177" tIns="46589" rIns="93177" bIns="46589" rtlCol="0"/>
          <a:lstStyle>
            <a:lvl1pPr algn="l">
              <a:defRPr sz="1200">
                <a:ea typeface="+mn-ea"/>
                <a:cs typeface="+mn-cs"/>
              </a:defRPr>
            </a:lvl1pPr>
          </a:lstStyle>
          <a:p>
            <a:pPr>
              <a:defRPr/>
            </a:pPr>
            <a:endParaRPr lang="en-US" dirty="0"/>
          </a:p>
        </p:txBody>
      </p:sp>
      <p:sp>
        <p:nvSpPr>
          <p:cNvPr id="3" name="Date Placeholder 2"/>
          <p:cNvSpPr>
            <a:spLocks noGrp="1"/>
          </p:cNvSpPr>
          <p:nvPr>
            <p:ph type="dt" idx="1"/>
          </p:nvPr>
        </p:nvSpPr>
        <p:spPr>
          <a:xfrm>
            <a:off x="3897516" y="0"/>
            <a:ext cx="2982742"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A438D594-1B45-0D47-8F23-AED13F1D19BA}" type="datetimeFigureOut">
              <a:rPr lang="en-US" altLang="en-US"/>
              <a:pPr/>
              <a:t>5/14/2019</a:t>
            </a:fld>
            <a:endParaRPr lang="en-US" altLang="en-US" dirty="0"/>
          </a:p>
        </p:txBody>
      </p:sp>
      <p:sp>
        <p:nvSpPr>
          <p:cNvPr id="4" name="Slide Image Placeholder 3"/>
          <p:cNvSpPr>
            <a:spLocks noGrp="1" noRot="1" noChangeAspect="1"/>
          </p:cNvSpPr>
          <p:nvPr>
            <p:ph type="sldImg" idx="2"/>
          </p:nvPr>
        </p:nvSpPr>
        <p:spPr>
          <a:xfrm>
            <a:off x="341313" y="696913"/>
            <a:ext cx="6199187"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8805" y="4416430"/>
            <a:ext cx="5504204"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4" y="8829675"/>
            <a:ext cx="2982742" cy="465138"/>
          </a:xfrm>
          <a:prstGeom prst="rect">
            <a:avLst/>
          </a:prstGeom>
        </p:spPr>
        <p:txBody>
          <a:bodyPr vert="horz" lIns="93177" tIns="46589" rIns="93177" bIns="46589" rtlCol="0" anchor="b"/>
          <a:lstStyle>
            <a:lvl1pPr algn="l">
              <a:defRPr sz="120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516" y="8829675"/>
            <a:ext cx="2982742"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C2944A4-BE83-F140-9F51-6CC3B6D54F49}" type="slidenum">
              <a:rPr lang="en-US" altLang="en-US"/>
              <a:pPr/>
              <a:t>‹#›</a:t>
            </a:fld>
            <a:endParaRPr lang="en-US" altLang="en-US" dirty="0"/>
          </a:p>
        </p:txBody>
      </p:sp>
    </p:spTree>
    <p:extLst>
      <p:ext uri="{BB962C8B-B14F-4D97-AF65-F5344CB8AC3E}">
        <p14:creationId xmlns:p14="http://schemas.microsoft.com/office/powerpoint/2010/main" val="21423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White Cover Slide">
    <p:bg>
      <p:bgRef idx="1001">
        <a:schemeClr val="bg1"/>
      </p:bgRef>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3048"/>
            <a:ext cx="12192000" cy="6851904"/>
          </a:xfrm>
          <a:prstGeom prst="rect">
            <a:avLst/>
          </a:prstGeom>
        </p:spPr>
      </p:pic>
      <p:sp>
        <p:nvSpPr>
          <p:cNvPr id="8" name="Rectangle 15"/>
          <p:cNvSpPr>
            <a:spLocks noChangeArrowheads="1"/>
          </p:cNvSpPr>
          <p:nvPr userDrawn="1"/>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 Placeholder 7"/>
          <p:cNvSpPr>
            <a:spLocks noGrp="1"/>
          </p:cNvSpPr>
          <p:nvPr>
            <p:ph type="body" sz="quarter" idx="13" hasCustomPrompt="1"/>
          </p:nvPr>
        </p:nvSpPr>
        <p:spPr>
          <a:xfrm>
            <a:off x="306337" y="5376077"/>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0" name="Text Placeholder 7"/>
          <p:cNvSpPr>
            <a:spLocks noGrp="1"/>
          </p:cNvSpPr>
          <p:nvPr>
            <p:ph type="body" sz="quarter" idx="14" hasCustomPrompt="1"/>
          </p:nvPr>
        </p:nvSpPr>
        <p:spPr>
          <a:xfrm>
            <a:off x="306337" y="5671676"/>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1" name="Text Placeholder 7"/>
          <p:cNvSpPr>
            <a:spLocks noGrp="1"/>
          </p:cNvSpPr>
          <p:nvPr>
            <p:ph type="body" sz="quarter" idx="15" hasCustomPrompt="1"/>
          </p:nvPr>
        </p:nvSpPr>
        <p:spPr>
          <a:xfrm>
            <a:off x="306337" y="5967274"/>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3" name="Rectangle 22"/>
          <p:cNvSpPr/>
          <p:nvPr userDrawn="1"/>
        </p:nvSpPr>
        <p:spPr>
          <a:xfrm>
            <a:off x="306338" y="2440244"/>
            <a:ext cx="10788998" cy="1754326"/>
          </a:xfrm>
          <a:prstGeom prst="rect">
            <a:avLst/>
          </a:prstGeom>
        </p:spPr>
        <p:txBody>
          <a:bodyPr wrap="square">
            <a:spAutoFit/>
          </a:bodyPr>
          <a:lstStyle/>
          <a:p>
            <a:pPr lvl="0">
              <a:lnSpc>
                <a:spcPct val="100000"/>
              </a:lnSpc>
              <a:spcBef>
                <a:spcPts val="0"/>
              </a:spcBef>
              <a:defRPr/>
            </a:pPr>
            <a:r>
              <a:rPr lang="en-US" sz="3600" dirty="0" smtClean="0">
                <a:solidFill>
                  <a:schemeClr val="tx1"/>
                </a:solidFill>
              </a:rPr>
              <a:t>U.S. ARMY COMBAT</a:t>
            </a:r>
            <a:r>
              <a:rPr lang="en-US" sz="3600" baseline="0" dirty="0" smtClean="0">
                <a:solidFill>
                  <a:schemeClr val="tx1"/>
                </a:solidFill>
              </a:rPr>
              <a:t> CAPABILITIES DEVELOPMENT COMMAND – </a:t>
            </a:r>
            <a:br>
              <a:rPr lang="en-US" sz="3600" baseline="0" dirty="0" smtClean="0">
                <a:solidFill>
                  <a:schemeClr val="tx1"/>
                </a:solidFill>
              </a:rPr>
            </a:br>
            <a:r>
              <a:rPr lang="en-US" sz="3600" baseline="0" dirty="0" smtClean="0">
                <a:solidFill>
                  <a:schemeClr val="tx1"/>
                </a:solidFill>
              </a:rPr>
              <a:t>SOLDIER CENTER </a:t>
            </a:r>
            <a:endParaRPr lang="en-US" sz="3600" dirty="0">
              <a:solidFill>
                <a:schemeClr val="tx1"/>
              </a:solidFill>
            </a:endParaRPr>
          </a:p>
        </p:txBody>
      </p:sp>
      <p:sp>
        <p:nvSpPr>
          <p:cNvPr id="24" name="Text Placeholder 7"/>
          <p:cNvSpPr>
            <a:spLocks noGrp="1"/>
          </p:cNvSpPr>
          <p:nvPr>
            <p:ph type="body" sz="quarter" idx="12" hasCustomPrompt="1"/>
          </p:nvPr>
        </p:nvSpPr>
        <p:spPr>
          <a:xfrm>
            <a:off x="306337" y="4379765"/>
            <a:ext cx="10788999"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5" name="Text Placeholder 7"/>
          <p:cNvSpPr>
            <a:spLocks noGrp="1"/>
          </p:cNvSpPr>
          <p:nvPr>
            <p:ph type="body" sz="quarter" idx="18" hasCustomPrompt="1"/>
          </p:nvPr>
        </p:nvSpPr>
        <p:spPr>
          <a:xfrm>
            <a:off x="977993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7569387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lack Cover Slide">
    <p:bg>
      <p:bgRef idx="1001">
        <a:schemeClr val="bg1"/>
      </p:bgRef>
    </p:bg>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3048"/>
            <a:ext cx="12192000" cy="6851904"/>
          </a:xfrm>
          <a:prstGeom prst="rect">
            <a:avLst/>
          </a:prstGeom>
        </p:spPr>
      </p:pic>
      <p:sp>
        <p:nvSpPr>
          <p:cNvPr id="8" name="Rectangle 15"/>
          <p:cNvSpPr>
            <a:spLocks noChangeArrowheads="1"/>
          </p:cNvSpPr>
          <p:nvPr userDrawn="1"/>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 Placeholder 7"/>
          <p:cNvSpPr>
            <a:spLocks noGrp="1"/>
          </p:cNvSpPr>
          <p:nvPr>
            <p:ph type="body" sz="quarter" idx="13" hasCustomPrompt="1"/>
          </p:nvPr>
        </p:nvSpPr>
        <p:spPr>
          <a:xfrm>
            <a:off x="306337" y="5376077"/>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0" name="Text Placeholder 7"/>
          <p:cNvSpPr>
            <a:spLocks noGrp="1"/>
          </p:cNvSpPr>
          <p:nvPr>
            <p:ph type="body" sz="quarter" idx="14" hasCustomPrompt="1"/>
          </p:nvPr>
        </p:nvSpPr>
        <p:spPr>
          <a:xfrm>
            <a:off x="306337" y="5671676"/>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1" name="Text Placeholder 7"/>
          <p:cNvSpPr>
            <a:spLocks noGrp="1"/>
          </p:cNvSpPr>
          <p:nvPr>
            <p:ph type="body" sz="quarter" idx="15" hasCustomPrompt="1"/>
          </p:nvPr>
        </p:nvSpPr>
        <p:spPr>
          <a:xfrm>
            <a:off x="306337" y="5967274"/>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2"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3" name="Rectangle 22"/>
          <p:cNvSpPr/>
          <p:nvPr userDrawn="1"/>
        </p:nvSpPr>
        <p:spPr>
          <a:xfrm>
            <a:off x="306338" y="2440244"/>
            <a:ext cx="10788998" cy="1754326"/>
          </a:xfrm>
          <a:prstGeom prst="rect">
            <a:avLst/>
          </a:prstGeom>
        </p:spPr>
        <p:txBody>
          <a:bodyPr wrap="square">
            <a:spAutoFit/>
          </a:bodyPr>
          <a:lstStyle/>
          <a:p>
            <a:pPr lvl="0">
              <a:lnSpc>
                <a:spcPct val="100000"/>
              </a:lnSpc>
              <a:spcBef>
                <a:spcPts val="0"/>
              </a:spcBef>
              <a:defRPr/>
            </a:pPr>
            <a:r>
              <a:rPr lang="en-US" sz="3600" dirty="0" smtClean="0">
                <a:solidFill>
                  <a:schemeClr val="bg1"/>
                </a:solidFill>
              </a:rPr>
              <a:t>U.S. ARMY COMBAT</a:t>
            </a:r>
            <a:r>
              <a:rPr lang="en-US" sz="3600" baseline="0" dirty="0" smtClean="0">
                <a:solidFill>
                  <a:schemeClr val="bg1"/>
                </a:solidFill>
              </a:rPr>
              <a:t> CAPABILITIES DEVELOPMENT COMMAND – </a:t>
            </a:r>
            <a:br>
              <a:rPr lang="en-US" sz="3600" baseline="0" dirty="0" smtClean="0">
                <a:solidFill>
                  <a:schemeClr val="bg1"/>
                </a:solidFill>
              </a:rPr>
            </a:br>
            <a:r>
              <a:rPr lang="en-US" sz="3600" baseline="0" dirty="0" smtClean="0">
                <a:solidFill>
                  <a:schemeClr val="bg1"/>
                </a:solidFill>
              </a:rPr>
              <a:t>SOLDIER CENTER </a:t>
            </a:r>
            <a:endParaRPr lang="en-US" sz="3600" dirty="0">
              <a:solidFill>
                <a:schemeClr val="bg1"/>
              </a:solidFill>
            </a:endParaRPr>
          </a:p>
        </p:txBody>
      </p:sp>
      <p:sp>
        <p:nvSpPr>
          <p:cNvPr id="24" name="Text Placeholder 7"/>
          <p:cNvSpPr>
            <a:spLocks noGrp="1"/>
          </p:cNvSpPr>
          <p:nvPr>
            <p:ph type="body" sz="quarter" idx="12" hasCustomPrompt="1"/>
          </p:nvPr>
        </p:nvSpPr>
        <p:spPr>
          <a:xfrm>
            <a:off x="306337" y="4379765"/>
            <a:ext cx="10788999"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5" name="Text Placeholder 7"/>
          <p:cNvSpPr>
            <a:spLocks noGrp="1"/>
          </p:cNvSpPr>
          <p:nvPr>
            <p:ph type="body" sz="quarter" idx="18" hasCustomPrompt="1"/>
          </p:nvPr>
        </p:nvSpPr>
        <p:spPr>
          <a:xfrm>
            <a:off x="977993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13871236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442210" y="2286001"/>
            <a:ext cx="11000490"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5" name="Text Placeholder 5"/>
          <p:cNvSpPr>
            <a:spLocks noGrp="1"/>
          </p:cNvSpPr>
          <p:nvPr>
            <p:ph type="body" sz="quarter" idx="12" hasCustomPrompt="1"/>
          </p:nvPr>
        </p:nvSpPr>
        <p:spPr>
          <a:xfrm>
            <a:off x="442210" y="3569973"/>
            <a:ext cx="11000490"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2105609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442210" y="1228725"/>
            <a:ext cx="11025890"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4" name="Title Placeholder 1"/>
          <p:cNvSpPr>
            <a:spLocks noGrp="1"/>
          </p:cNvSpPr>
          <p:nvPr>
            <p:ph type="title" hasCustomPrompt="1"/>
          </p:nvPr>
        </p:nvSpPr>
        <p:spPr bwMode="auto">
          <a:xfrm>
            <a:off x="1455421" y="274639"/>
            <a:ext cx="897127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311344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1455421" y="274639"/>
            <a:ext cx="897127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18325822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White Cover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3048"/>
            <a:ext cx="12192000" cy="6851904"/>
          </a:xfrm>
          <a:prstGeom prst="rect">
            <a:avLst/>
          </a:prstGeom>
        </p:spPr>
      </p:pic>
      <p:sp>
        <p:nvSpPr>
          <p:cNvPr id="8" name="Rectangle 15"/>
          <p:cNvSpPr>
            <a:spLocks noChangeArrowheads="1"/>
          </p:cNvSpPr>
          <p:nvPr userDrawn="1"/>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1"/>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1"/>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24" name="Text Placeholder 7"/>
          <p:cNvSpPr>
            <a:spLocks noGrp="1"/>
          </p:cNvSpPr>
          <p:nvPr>
            <p:ph type="body" sz="quarter" idx="13" hasCustomPrompt="1"/>
          </p:nvPr>
        </p:nvSpPr>
        <p:spPr>
          <a:xfrm>
            <a:off x="306337" y="5376077"/>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25" name="Text Placeholder 7"/>
          <p:cNvSpPr>
            <a:spLocks noGrp="1"/>
          </p:cNvSpPr>
          <p:nvPr>
            <p:ph type="body" sz="quarter" idx="14" hasCustomPrompt="1"/>
          </p:nvPr>
        </p:nvSpPr>
        <p:spPr>
          <a:xfrm>
            <a:off x="306337" y="5671676"/>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26" name="Text Placeholder 7"/>
          <p:cNvSpPr>
            <a:spLocks noGrp="1"/>
          </p:cNvSpPr>
          <p:nvPr>
            <p:ph type="body" sz="quarter" idx="15" hasCustomPrompt="1"/>
          </p:nvPr>
        </p:nvSpPr>
        <p:spPr>
          <a:xfrm>
            <a:off x="306337" y="5967274"/>
            <a:ext cx="8966419"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2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28" name="Rectangle 27"/>
          <p:cNvSpPr/>
          <p:nvPr userDrawn="1"/>
        </p:nvSpPr>
        <p:spPr>
          <a:xfrm>
            <a:off x="306338" y="2440244"/>
            <a:ext cx="10788998" cy="1754326"/>
          </a:xfrm>
          <a:prstGeom prst="rect">
            <a:avLst/>
          </a:prstGeom>
        </p:spPr>
        <p:txBody>
          <a:bodyPr wrap="square">
            <a:spAutoFit/>
          </a:bodyPr>
          <a:lstStyle/>
          <a:p>
            <a:pPr lvl="0">
              <a:lnSpc>
                <a:spcPct val="100000"/>
              </a:lnSpc>
              <a:spcBef>
                <a:spcPts val="0"/>
              </a:spcBef>
              <a:defRPr/>
            </a:pPr>
            <a:r>
              <a:rPr lang="en-US" sz="3600" dirty="0" smtClean="0">
                <a:solidFill>
                  <a:schemeClr val="tx1"/>
                </a:solidFill>
              </a:rPr>
              <a:t>U.S. ARMY COMBAT</a:t>
            </a:r>
            <a:r>
              <a:rPr lang="en-US" sz="3600" baseline="0" dirty="0" smtClean="0">
                <a:solidFill>
                  <a:schemeClr val="tx1"/>
                </a:solidFill>
              </a:rPr>
              <a:t> CAPABILITIES DEVELOPMENT COMMAND – </a:t>
            </a:r>
            <a:br>
              <a:rPr lang="en-US" sz="3600" baseline="0" dirty="0" smtClean="0">
                <a:solidFill>
                  <a:schemeClr val="tx1"/>
                </a:solidFill>
              </a:rPr>
            </a:br>
            <a:r>
              <a:rPr lang="en-US" sz="3600" baseline="0" dirty="0" smtClean="0">
                <a:solidFill>
                  <a:schemeClr val="tx1"/>
                </a:solidFill>
              </a:rPr>
              <a:t>SOLDIER CENTER </a:t>
            </a:r>
            <a:endParaRPr lang="en-US" sz="3600" dirty="0">
              <a:solidFill>
                <a:schemeClr val="tx1"/>
              </a:solidFill>
            </a:endParaRPr>
          </a:p>
        </p:txBody>
      </p:sp>
      <p:sp>
        <p:nvSpPr>
          <p:cNvPr id="29" name="Text Placeholder 7"/>
          <p:cNvSpPr>
            <a:spLocks noGrp="1"/>
          </p:cNvSpPr>
          <p:nvPr>
            <p:ph type="body" sz="quarter" idx="12" hasCustomPrompt="1"/>
          </p:nvPr>
        </p:nvSpPr>
        <p:spPr>
          <a:xfrm>
            <a:off x="306337" y="4379765"/>
            <a:ext cx="10788999"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0" name="Text Placeholder 7"/>
          <p:cNvSpPr>
            <a:spLocks noGrp="1"/>
          </p:cNvSpPr>
          <p:nvPr>
            <p:ph type="body" sz="quarter" idx="18" hasCustomPrompt="1"/>
          </p:nvPr>
        </p:nvSpPr>
        <p:spPr>
          <a:xfrm>
            <a:off x="977993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2269978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5200" y="152400"/>
            <a:ext cx="7416800" cy="533400"/>
          </a:xfrm>
          <a:prstGeom prst="rect">
            <a:avLst/>
          </a:prstGeom>
        </p:spPr>
        <p:txBody>
          <a:bodyPr anchor="ctr"/>
          <a:lstStyle>
            <a:lvl1pPr>
              <a:defRPr sz="3600">
                <a:solidFill>
                  <a:schemeClr val="bg1"/>
                </a:solidFill>
              </a:defRPr>
            </a:lvl1pPr>
          </a:lstStyle>
          <a:p>
            <a:r>
              <a:rPr lang="en-US" dirty="0" smtClean="0"/>
              <a:t>Title</a:t>
            </a:r>
            <a:endParaRPr lang="en-US" dirty="0"/>
          </a:p>
        </p:txBody>
      </p:sp>
      <p:sp>
        <p:nvSpPr>
          <p:cNvPr id="3" name="Content Placeholder 2"/>
          <p:cNvSpPr>
            <a:spLocks noGrp="1"/>
          </p:cNvSpPr>
          <p:nvPr>
            <p:ph idx="1"/>
          </p:nvPr>
        </p:nvSpPr>
        <p:spPr>
          <a:xfrm>
            <a:off x="609600" y="914401"/>
            <a:ext cx="10972800" cy="52117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920C0EF-C12B-4A11-B3CD-9FFE4921F74E}" type="datetimeFigureOut">
              <a:rPr lang="en-US" smtClean="0"/>
              <a:pPr/>
              <a:t>5/14/2019</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7ABC40F-D5FB-4BA9-9788-7077303216E6}" type="slidenum">
              <a:rPr lang="en-US" smtClean="0"/>
              <a:pPr/>
              <a:t>‹#›</a:t>
            </a:fld>
            <a:endParaRPr lang="en-US" dirty="0"/>
          </a:p>
        </p:txBody>
      </p:sp>
    </p:spTree>
    <p:extLst>
      <p:ext uri="{BB962C8B-B14F-4D97-AF65-F5344CB8AC3E}">
        <p14:creationId xmlns:p14="http://schemas.microsoft.com/office/powerpoint/2010/main" val="17612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9"/>
          <a:stretch>
            <a:fillRect/>
          </a:stretch>
        </p:blipFill>
        <p:spPr>
          <a:xfrm>
            <a:off x="0" y="3048"/>
            <a:ext cx="12192000" cy="6851904"/>
          </a:xfrm>
          <a:prstGeom prst="rect">
            <a:avLst/>
          </a:prstGeom>
        </p:spPr>
      </p:pic>
      <p:sp>
        <p:nvSpPr>
          <p:cNvPr id="9" name="Rectangle 15"/>
          <p:cNvSpPr>
            <a:spLocks noChangeArrowheads="1"/>
          </p:cNvSpPr>
          <p:nvPr userDrawn="1"/>
        </p:nvSpPr>
        <p:spPr bwMode="auto">
          <a:xfrm>
            <a:off x="1828800" y="6638559"/>
            <a:ext cx="85344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userDrawn="1"/>
        </p:nvSpPr>
        <p:spPr bwMode="auto">
          <a:xfrm>
            <a:off x="0" y="1407"/>
            <a:ext cx="12192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Box 18"/>
          <p:cNvSpPr txBox="1"/>
          <p:nvPr userDrawn="1"/>
        </p:nvSpPr>
        <p:spPr>
          <a:xfrm>
            <a:off x="11642515" y="6592392"/>
            <a:ext cx="561600" cy="261610"/>
          </a:xfrm>
          <a:prstGeom prst="rect">
            <a:avLst/>
          </a:prstGeom>
          <a:noFill/>
        </p:spPr>
        <p:txBody>
          <a:bodyPr wrap="square" rtlCol="0">
            <a:spAutoFit/>
          </a:bodyPr>
          <a:lstStyle/>
          <a:p>
            <a:fld id="{96AD103F-80C8-4104-B396-731727462289}"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2069894522"/>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30" r:id="rId5"/>
    <p:sldLayoutId id="2147484244" r:id="rId6"/>
    <p:sldLayoutId id="2147484249" r:id="rId7"/>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Anne M. Sinatra, Ph.D.</a:t>
            </a:r>
            <a:endParaRPr lang="en-US" dirty="0"/>
          </a:p>
        </p:txBody>
      </p:sp>
      <p:sp>
        <p:nvSpPr>
          <p:cNvPr id="3" name="Text Placeholder 2"/>
          <p:cNvSpPr>
            <a:spLocks noGrp="1"/>
          </p:cNvSpPr>
          <p:nvPr>
            <p:ph type="body" sz="quarter" idx="14"/>
          </p:nvPr>
        </p:nvSpPr>
        <p:spPr/>
        <p:txBody>
          <a:bodyPr/>
          <a:lstStyle/>
          <a:p>
            <a:r>
              <a:rPr lang="en-US" dirty="0" smtClean="0"/>
              <a:t>Research Psychologist</a:t>
            </a:r>
            <a:endParaRPr lang="en-US" dirty="0"/>
          </a:p>
        </p:txBody>
      </p:sp>
      <p:sp>
        <p:nvSpPr>
          <p:cNvPr id="4" name="Text Placeholder 3"/>
          <p:cNvSpPr>
            <a:spLocks noGrp="1"/>
          </p:cNvSpPr>
          <p:nvPr>
            <p:ph type="body" sz="quarter" idx="15"/>
          </p:nvPr>
        </p:nvSpPr>
        <p:spPr/>
        <p:txBody>
          <a:bodyPr/>
          <a:lstStyle/>
          <a:p>
            <a:r>
              <a:rPr lang="en-US" dirty="0" smtClean="0"/>
              <a:t>US Army CCDC Soldier Center Simulation &amp; Training Technology Center</a:t>
            </a:r>
            <a:endParaRPr lang="en-US" dirty="0"/>
          </a:p>
        </p:txBody>
      </p:sp>
      <p:sp>
        <p:nvSpPr>
          <p:cNvPr id="5" name="Text Placeholder 4"/>
          <p:cNvSpPr>
            <a:spLocks noGrp="1"/>
          </p:cNvSpPr>
          <p:nvPr>
            <p:ph type="body" sz="quarter" idx="17"/>
          </p:nvPr>
        </p:nvSpPr>
        <p:spPr/>
        <p:txBody>
          <a:bodyPr/>
          <a:lstStyle/>
          <a:p>
            <a:r>
              <a:rPr lang="en-US" dirty="0" smtClean="0"/>
              <a:t>16 May 2019</a:t>
            </a:r>
            <a:endParaRPr lang="en-US" dirty="0"/>
          </a:p>
        </p:txBody>
      </p:sp>
      <p:sp>
        <p:nvSpPr>
          <p:cNvPr id="6" name="Text Placeholder 5"/>
          <p:cNvSpPr>
            <a:spLocks noGrp="1"/>
          </p:cNvSpPr>
          <p:nvPr>
            <p:ph type="body" sz="quarter" idx="12"/>
          </p:nvPr>
        </p:nvSpPr>
        <p:spPr/>
        <p:txBody>
          <a:bodyPr/>
          <a:lstStyle/>
          <a:p>
            <a:r>
              <a:rPr lang="en-US" dirty="0" smtClean="0"/>
              <a:t>The 2019 Instructor’s Guide to GIFT</a:t>
            </a:r>
            <a:endParaRPr lang="en-US" dirty="0"/>
          </a:p>
        </p:txBody>
      </p:sp>
      <p:sp>
        <p:nvSpPr>
          <p:cNvPr id="7" name="Rectangle 6"/>
          <p:cNvSpPr/>
          <p:nvPr/>
        </p:nvSpPr>
        <p:spPr>
          <a:xfrm>
            <a:off x="5146199" y="0"/>
            <a:ext cx="2679192" cy="28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46199" y="6621478"/>
            <a:ext cx="2679192" cy="28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2518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Surveys and Question Bank Authoring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317990"/>
            <a:ext cx="10058400" cy="5540010"/>
          </a:xfrm>
          <a:prstGeom prst="rect">
            <a:avLst/>
          </a:prstGeom>
        </p:spPr>
      </p:pic>
      <p:sp>
        <p:nvSpPr>
          <p:cNvPr id="4" name="Title 3"/>
          <p:cNvSpPr>
            <a:spLocks noGrp="1"/>
          </p:cNvSpPr>
          <p:nvPr>
            <p:ph type="title"/>
          </p:nvPr>
        </p:nvSpPr>
        <p:spPr/>
        <p:txBody>
          <a:bodyPr/>
          <a:lstStyle/>
          <a:p>
            <a:endParaRPr lang="en-US" dirty="0"/>
          </a:p>
        </p:txBody>
      </p:sp>
      <p:sp>
        <p:nvSpPr>
          <p:cNvPr id="6" name="Title 1"/>
          <p:cNvSpPr txBox="1">
            <a:spLocks/>
          </p:cNvSpPr>
          <p:nvPr/>
        </p:nvSpPr>
        <p:spPr>
          <a:xfrm>
            <a:off x="1615440" y="161544"/>
            <a:ext cx="896112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3400" dirty="0" smtClean="0">
                <a:solidFill>
                  <a:schemeClr val="tx1"/>
                </a:solidFill>
              </a:rPr>
              <a:t>Tools for Instructors Using GIFT</a:t>
            </a:r>
            <a:endParaRPr lang="en-US" sz="3400" dirty="0">
              <a:solidFill>
                <a:schemeClr val="tx1"/>
              </a:solidFill>
            </a:endParaRPr>
          </a:p>
        </p:txBody>
      </p:sp>
    </p:spTree>
    <p:extLst>
      <p:ext uri="{BB962C8B-B14F-4D97-AF65-F5344CB8AC3E}">
        <p14:creationId xmlns:p14="http://schemas.microsoft.com/office/powerpoint/2010/main" val="168183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Surveys and Question Bank Authoring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40217"/>
            <a:ext cx="10058400" cy="4485947"/>
          </a:xfrm>
          <a:prstGeom prst="rect">
            <a:avLst/>
          </a:prstGeom>
        </p:spPr>
      </p:pic>
      <p:sp>
        <p:nvSpPr>
          <p:cNvPr id="5" name="Title 4"/>
          <p:cNvSpPr>
            <a:spLocks noGrp="1"/>
          </p:cNvSpPr>
          <p:nvPr>
            <p:ph type="title"/>
          </p:nvPr>
        </p:nvSpPr>
        <p:spPr/>
        <p:txBody>
          <a:bodyPr/>
          <a:lstStyle/>
          <a:p>
            <a:endParaRPr lang="en-US" dirty="0"/>
          </a:p>
        </p:txBody>
      </p:sp>
      <p:sp>
        <p:nvSpPr>
          <p:cNvPr id="6" name="Title 1"/>
          <p:cNvSpPr txBox="1">
            <a:spLocks/>
          </p:cNvSpPr>
          <p:nvPr/>
        </p:nvSpPr>
        <p:spPr>
          <a:xfrm>
            <a:off x="1615440" y="161544"/>
            <a:ext cx="896112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3400" dirty="0" smtClean="0">
                <a:solidFill>
                  <a:schemeClr val="tx1"/>
                </a:solidFill>
              </a:rPr>
              <a:t>Tools for Instructors Using GIFT</a:t>
            </a:r>
            <a:endParaRPr lang="en-US" sz="3400" dirty="0">
              <a:solidFill>
                <a:schemeClr val="tx1"/>
              </a:solidFill>
            </a:endParaRPr>
          </a:p>
        </p:txBody>
      </p:sp>
    </p:spTree>
    <p:extLst>
      <p:ext uri="{BB962C8B-B14F-4D97-AF65-F5344CB8AC3E}">
        <p14:creationId xmlns:p14="http://schemas.microsoft.com/office/powerpoint/2010/main" val="108075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Publishing a Course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472" y="914401"/>
            <a:ext cx="6789525" cy="5547460"/>
          </a:xfrm>
          <a:prstGeom prst="rect">
            <a:avLst/>
          </a:prstGeom>
        </p:spPr>
      </p:pic>
      <p:sp>
        <p:nvSpPr>
          <p:cNvPr id="4" name="Title 3"/>
          <p:cNvSpPr>
            <a:spLocks noGrp="1"/>
          </p:cNvSpPr>
          <p:nvPr>
            <p:ph type="title"/>
          </p:nvPr>
        </p:nvSpPr>
        <p:spPr/>
        <p:txBody>
          <a:bodyPr/>
          <a:lstStyle/>
          <a:p>
            <a:endParaRPr lang="en-US" dirty="0"/>
          </a:p>
        </p:txBody>
      </p:sp>
      <p:sp>
        <p:nvSpPr>
          <p:cNvPr id="6" name="Title 1"/>
          <p:cNvSpPr txBox="1">
            <a:spLocks/>
          </p:cNvSpPr>
          <p:nvPr/>
        </p:nvSpPr>
        <p:spPr>
          <a:xfrm>
            <a:off x="1615440" y="161544"/>
            <a:ext cx="896112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3400" dirty="0" smtClean="0">
                <a:solidFill>
                  <a:schemeClr val="tx1"/>
                </a:solidFill>
              </a:rPr>
              <a:t>Tools for Instructors Using GIFT</a:t>
            </a:r>
            <a:endParaRPr lang="en-US" sz="3400" dirty="0">
              <a:solidFill>
                <a:schemeClr val="tx1"/>
              </a:solidFill>
            </a:endParaRPr>
          </a:p>
        </p:txBody>
      </p:sp>
    </p:spTree>
    <p:extLst>
      <p:ext uri="{BB962C8B-B14F-4D97-AF65-F5344CB8AC3E}">
        <p14:creationId xmlns:p14="http://schemas.microsoft.com/office/powerpoint/2010/main" val="11533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998" y="685800"/>
            <a:ext cx="10972800" cy="5211763"/>
          </a:xfrm>
        </p:spPr>
        <p:txBody>
          <a:bodyPr/>
          <a:lstStyle/>
          <a:p>
            <a:r>
              <a:rPr lang="en-US" dirty="0" smtClean="0"/>
              <a:t>Publishing a Course/Extracting 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28434"/>
            <a:ext cx="10058400" cy="5629566"/>
          </a:xfrm>
          <a:prstGeom prst="rect">
            <a:avLst/>
          </a:prstGeom>
        </p:spPr>
      </p:pic>
      <p:sp>
        <p:nvSpPr>
          <p:cNvPr id="5" name="Title 4"/>
          <p:cNvSpPr>
            <a:spLocks noGrp="1"/>
          </p:cNvSpPr>
          <p:nvPr>
            <p:ph type="title"/>
          </p:nvPr>
        </p:nvSpPr>
        <p:spPr/>
        <p:txBody>
          <a:bodyPr/>
          <a:lstStyle/>
          <a:p>
            <a:endParaRPr lang="en-US" dirty="0"/>
          </a:p>
        </p:txBody>
      </p:sp>
      <p:sp>
        <p:nvSpPr>
          <p:cNvPr id="6" name="Title 1"/>
          <p:cNvSpPr txBox="1">
            <a:spLocks/>
          </p:cNvSpPr>
          <p:nvPr/>
        </p:nvSpPr>
        <p:spPr>
          <a:xfrm>
            <a:off x="1615440" y="161544"/>
            <a:ext cx="896112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3400" dirty="0" smtClean="0">
                <a:solidFill>
                  <a:schemeClr val="tx1"/>
                </a:solidFill>
              </a:rPr>
              <a:t>Tools for Instructors Using GIFT</a:t>
            </a:r>
            <a:endParaRPr lang="en-US" sz="3400" dirty="0">
              <a:solidFill>
                <a:schemeClr val="tx1"/>
              </a:solidFill>
            </a:endParaRPr>
          </a:p>
        </p:txBody>
      </p:sp>
    </p:spTree>
    <p:extLst>
      <p:ext uri="{BB962C8B-B14F-4D97-AF65-F5344CB8AC3E}">
        <p14:creationId xmlns:p14="http://schemas.microsoft.com/office/powerpoint/2010/main" val="294580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0" y="161544"/>
            <a:ext cx="8961120" cy="533400"/>
          </a:xfrm>
        </p:spPr>
        <p:txBody>
          <a:bodyPr/>
          <a:lstStyle/>
          <a:p>
            <a:r>
              <a:rPr lang="en-US" sz="3400" dirty="0">
                <a:solidFill>
                  <a:schemeClr val="tx1"/>
                </a:solidFill>
              </a:rPr>
              <a:t>Tools for Instructors Using GIFT</a:t>
            </a:r>
          </a:p>
        </p:txBody>
      </p:sp>
      <p:sp>
        <p:nvSpPr>
          <p:cNvPr id="3" name="Content Placeholder 2"/>
          <p:cNvSpPr>
            <a:spLocks noGrp="1"/>
          </p:cNvSpPr>
          <p:nvPr>
            <p:ph idx="1"/>
          </p:nvPr>
        </p:nvSpPr>
        <p:spPr/>
        <p:txBody>
          <a:bodyPr/>
          <a:lstStyle/>
          <a:p>
            <a:r>
              <a:rPr lang="en-US" dirty="0" smtClean="0"/>
              <a:t>Extracting Data/Grades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739" y="914401"/>
            <a:ext cx="3790990" cy="5547460"/>
          </a:xfrm>
          <a:prstGeom prst="rect">
            <a:avLst/>
          </a:prstGeom>
        </p:spPr>
      </p:pic>
    </p:spTree>
    <p:extLst>
      <p:ext uri="{BB962C8B-B14F-4D97-AF65-F5344CB8AC3E}">
        <p14:creationId xmlns:p14="http://schemas.microsoft.com/office/powerpoint/2010/main" val="136150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0" y="170688"/>
            <a:ext cx="7416800" cy="533400"/>
          </a:xfrm>
        </p:spPr>
        <p:txBody>
          <a:bodyPr/>
          <a:lstStyle/>
          <a:p>
            <a:r>
              <a:rPr lang="en-US" sz="3000" dirty="0"/>
              <a:t>Using GIFT to Create </a:t>
            </a:r>
            <a:r>
              <a:rPr lang="en-US" sz="3000" dirty="0">
                <a:solidFill>
                  <a:schemeClr val="tx1"/>
                </a:solidFill>
              </a:rPr>
              <a:t>Assignments</a:t>
            </a:r>
          </a:p>
        </p:txBody>
      </p:sp>
      <p:sp>
        <p:nvSpPr>
          <p:cNvPr id="3" name="Content Placeholder 2"/>
          <p:cNvSpPr>
            <a:spLocks noGrp="1"/>
          </p:cNvSpPr>
          <p:nvPr>
            <p:ph idx="1"/>
          </p:nvPr>
        </p:nvSpPr>
        <p:spPr/>
        <p:txBody>
          <a:bodyPr/>
          <a:lstStyle/>
          <a:p>
            <a:r>
              <a:rPr lang="en-US" dirty="0" smtClean="0"/>
              <a:t>Suggestions for Assignments Using GIFT</a:t>
            </a:r>
          </a:p>
          <a:p>
            <a:pPr lvl="1"/>
            <a:r>
              <a:rPr lang="en-US" dirty="0" smtClean="0"/>
              <a:t>Creating their own courses</a:t>
            </a:r>
          </a:p>
          <a:p>
            <a:pPr lvl="1"/>
            <a:r>
              <a:rPr lang="en-US" dirty="0" smtClean="0"/>
              <a:t>Creating their own intelligent tutoring systems</a:t>
            </a:r>
          </a:p>
          <a:p>
            <a:pPr lvl="1"/>
            <a:r>
              <a:rPr lang="en-US" dirty="0" smtClean="0"/>
              <a:t>Collecting data and taking the role of the researcher</a:t>
            </a:r>
          </a:p>
          <a:p>
            <a:pPr lvl="1"/>
            <a:r>
              <a:rPr lang="en-US" dirty="0" smtClean="0"/>
              <a:t>Conducting a usability analysis</a:t>
            </a:r>
            <a:endParaRPr lang="en-US" dirty="0"/>
          </a:p>
        </p:txBody>
      </p:sp>
      <p:pic>
        <p:nvPicPr>
          <p:cNvPr id="3074" name="Picture 2" descr="C:\Users\asinatra\AppData\Local\Microsoft\Windows\Temporary Internet Files\Content.IE5\CI4SMSNN\student-clip-art-male_student[1].png"/>
          <p:cNvPicPr>
            <a:picLocks noChangeAspect="1" noChangeArrowheads="1"/>
          </p:cNvPicPr>
          <p:nvPr/>
        </p:nvPicPr>
        <p:blipFill>
          <a:blip r:embed="rId2" cstate="print"/>
          <a:srcRect/>
          <a:stretch>
            <a:fillRect/>
          </a:stretch>
        </p:blipFill>
        <p:spPr bwMode="auto">
          <a:xfrm>
            <a:off x="8001000" y="3124201"/>
            <a:ext cx="2132878" cy="3000249"/>
          </a:xfrm>
          <a:prstGeom prst="rect">
            <a:avLst/>
          </a:prstGeom>
          <a:noFill/>
        </p:spPr>
      </p:pic>
      <p:pic>
        <p:nvPicPr>
          <p:cNvPr id="3077" name="Picture 5" descr="C:\Program Files (x86)\Microsoft Office\MEDIA\CAGCAT10\j0195384.wmf"/>
          <p:cNvPicPr>
            <a:picLocks noChangeAspect="1" noChangeArrowheads="1"/>
          </p:cNvPicPr>
          <p:nvPr/>
        </p:nvPicPr>
        <p:blipFill>
          <a:blip r:embed="rId3" cstate="print"/>
          <a:srcRect/>
          <a:stretch>
            <a:fillRect/>
          </a:stretch>
        </p:blipFill>
        <p:spPr bwMode="auto">
          <a:xfrm>
            <a:off x="2971800" y="3581400"/>
            <a:ext cx="2362200" cy="2411512"/>
          </a:xfrm>
          <a:prstGeom prst="rect">
            <a:avLst/>
          </a:prstGeom>
          <a:noFill/>
        </p:spPr>
      </p:pic>
    </p:spTree>
    <p:extLst>
      <p:ext uri="{BB962C8B-B14F-4D97-AF65-F5344CB8AC3E}">
        <p14:creationId xmlns:p14="http://schemas.microsoft.com/office/powerpoint/2010/main" val="218584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216" y="243840"/>
            <a:ext cx="7416800" cy="533400"/>
          </a:xfrm>
        </p:spPr>
        <p:txBody>
          <a:bodyPr/>
          <a:lstStyle/>
          <a:p>
            <a:r>
              <a:rPr lang="en-US" dirty="0" smtClean="0">
                <a:solidFill>
                  <a:schemeClr val="tx1"/>
                </a:solidFill>
              </a:rPr>
              <a:t>courses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Students can be assigned to generate their own courses using GIFT</a:t>
            </a:r>
          </a:p>
          <a:p>
            <a:pPr lvl="1"/>
            <a:r>
              <a:rPr lang="en-US" dirty="0" smtClean="0"/>
              <a:t>Create Slide Show materials about a topic or chapter of interest</a:t>
            </a:r>
          </a:p>
          <a:p>
            <a:pPr lvl="1"/>
            <a:r>
              <a:rPr lang="en-US" dirty="0" smtClean="0"/>
              <a:t>Generate multiple-choice questions about their Slide Show and create a Question Bank</a:t>
            </a:r>
          </a:p>
          <a:p>
            <a:pPr lvl="1"/>
            <a:r>
              <a:rPr lang="en-US" dirty="0" smtClean="0"/>
              <a:t>Use the GIFT Authoring Tool to create a course</a:t>
            </a:r>
          </a:p>
          <a:p>
            <a:pPr lvl="1"/>
            <a:r>
              <a:rPr lang="en-US" dirty="0" smtClean="0"/>
              <a:t>Export the course</a:t>
            </a:r>
            <a:endParaRPr lang="en-US" dirty="0"/>
          </a:p>
        </p:txBody>
      </p:sp>
    </p:spTree>
    <p:extLst>
      <p:ext uri="{BB962C8B-B14F-4D97-AF65-F5344CB8AC3E}">
        <p14:creationId xmlns:p14="http://schemas.microsoft.com/office/powerpoint/2010/main" val="4255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528" y="353568"/>
            <a:ext cx="7416800" cy="533400"/>
          </a:xfrm>
        </p:spPr>
        <p:txBody>
          <a:bodyPr/>
          <a:lstStyle/>
          <a:p>
            <a:r>
              <a:rPr lang="en-US" dirty="0" smtClean="0">
                <a:solidFill>
                  <a:schemeClr val="tx1"/>
                </a:solidFill>
              </a:rPr>
              <a:t>Creating their own ITS</a:t>
            </a:r>
            <a:endParaRPr lang="en-US" dirty="0">
              <a:solidFill>
                <a:schemeClr val="tx1"/>
              </a:solidFill>
            </a:endParaRPr>
          </a:p>
        </p:txBody>
      </p:sp>
      <p:sp>
        <p:nvSpPr>
          <p:cNvPr id="3" name="Content Placeholder 2"/>
          <p:cNvSpPr>
            <a:spLocks noGrp="1"/>
          </p:cNvSpPr>
          <p:nvPr>
            <p:ph idx="1"/>
          </p:nvPr>
        </p:nvSpPr>
        <p:spPr>
          <a:xfrm>
            <a:off x="777240" y="1124713"/>
            <a:ext cx="10168128" cy="5211763"/>
          </a:xfrm>
        </p:spPr>
        <p:txBody>
          <a:bodyPr/>
          <a:lstStyle/>
          <a:p>
            <a:r>
              <a:rPr lang="en-US" dirty="0" smtClean="0"/>
              <a:t>Students can be assigned to use the adaptive capabilities of GIFT to generate an ITS</a:t>
            </a:r>
          </a:p>
          <a:p>
            <a:pPr lvl="1"/>
            <a:r>
              <a:rPr lang="en-US" dirty="0" smtClean="0"/>
              <a:t>Students will need to think about different types of feedback and assessments they will be creating</a:t>
            </a:r>
          </a:p>
          <a:p>
            <a:pPr lvl="1"/>
            <a:r>
              <a:rPr lang="en-US" dirty="0" smtClean="0"/>
              <a:t>Students will need to work with the tools and plan their adaptive course</a:t>
            </a:r>
          </a:p>
          <a:p>
            <a:pPr lvl="1"/>
            <a:r>
              <a:rPr lang="en-US" dirty="0" smtClean="0"/>
              <a:t>Students can create their course and then export it</a:t>
            </a:r>
          </a:p>
          <a:p>
            <a:endParaRPr lang="en-US" dirty="0"/>
          </a:p>
        </p:txBody>
      </p:sp>
    </p:spTree>
    <p:extLst>
      <p:ext uri="{BB962C8B-B14F-4D97-AF65-F5344CB8AC3E}">
        <p14:creationId xmlns:p14="http://schemas.microsoft.com/office/powerpoint/2010/main" val="83579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176" y="234696"/>
            <a:ext cx="6096000" cy="533400"/>
          </a:xfrm>
        </p:spPr>
        <p:txBody>
          <a:bodyPr/>
          <a:lstStyle/>
          <a:p>
            <a:r>
              <a:rPr lang="en-US" sz="3200" dirty="0" smtClean="0">
                <a:solidFill>
                  <a:schemeClr val="tx1"/>
                </a:solidFill>
              </a:rPr>
              <a:t>Student as a researcher</a:t>
            </a:r>
            <a:endParaRPr lang="en-US" sz="3200" dirty="0">
              <a:solidFill>
                <a:schemeClr val="tx1"/>
              </a:solidFill>
            </a:endParaRPr>
          </a:p>
        </p:txBody>
      </p:sp>
      <p:sp>
        <p:nvSpPr>
          <p:cNvPr id="3" name="Content Placeholder 2"/>
          <p:cNvSpPr>
            <a:spLocks noGrp="1"/>
          </p:cNvSpPr>
          <p:nvPr>
            <p:ph idx="1"/>
          </p:nvPr>
        </p:nvSpPr>
        <p:spPr>
          <a:xfrm>
            <a:off x="493776" y="1197865"/>
            <a:ext cx="10972800" cy="5211763"/>
          </a:xfrm>
        </p:spPr>
        <p:txBody>
          <a:bodyPr/>
          <a:lstStyle/>
          <a:p>
            <a:r>
              <a:rPr lang="en-US" dirty="0" smtClean="0"/>
              <a:t>Students can take the role of the researcher</a:t>
            </a:r>
          </a:p>
          <a:p>
            <a:pPr lvl="1"/>
            <a:r>
              <a:rPr lang="en-US" dirty="0" smtClean="0"/>
              <a:t>If a student is conducting their own research study or thesis they can use GIFT to create and run their study</a:t>
            </a:r>
          </a:p>
          <a:p>
            <a:pPr lvl="1"/>
            <a:r>
              <a:rPr lang="en-US" dirty="0" smtClean="0"/>
              <a:t>Students can be asked to run themselves and classmates through an existing or created GIFT course that is structured as an experiment. The output can then be generated and analyzed by students</a:t>
            </a:r>
          </a:p>
          <a:p>
            <a:endParaRPr lang="en-US" dirty="0"/>
          </a:p>
        </p:txBody>
      </p:sp>
    </p:spTree>
    <p:extLst>
      <p:ext uri="{BB962C8B-B14F-4D97-AF65-F5344CB8AC3E}">
        <p14:creationId xmlns:p14="http://schemas.microsoft.com/office/powerpoint/2010/main" val="3026885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936" y="274638"/>
            <a:ext cx="7416800" cy="533400"/>
          </a:xfrm>
        </p:spPr>
        <p:txBody>
          <a:bodyPr/>
          <a:lstStyle/>
          <a:p>
            <a:r>
              <a:rPr lang="en-US" dirty="0" smtClean="0">
                <a:solidFill>
                  <a:schemeClr val="tx1"/>
                </a:solidFill>
              </a:rPr>
              <a:t>Sample Assignment</a:t>
            </a:r>
            <a:endParaRPr lang="en-US" dirty="0">
              <a:solidFill>
                <a:schemeClr val="tx1"/>
              </a:solidFill>
            </a:endParaRPr>
          </a:p>
        </p:txBody>
      </p:sp>
      <p:sp>
        <p:nvSpPr>
          <p:cNvPr id="3" name="Content Placeholder 2"/>
          <p:cNvSpPr>
            <a:spLocks noGrp="1"/>
          </p:cNvSpPr>
          <p:nvPr>
            <p:ph idx="1"/>
          </p:nvPr>
        </p:nvSpPr>
        <p:spPr>
          <a:xfrm>
            <a:off x="1524000" y="838201"/>
            <a:ext cx="4800600" cy="5211763"/>
          </a:xfrm>
        </p:spPr>
        <p:txBody>
          <a:bodyPr/>
          <a:lstStyle/>
          <a:p>
            <a:pPr>
              <a:buNone/>
            </a:pPr>
            <a:r>
              <a:rPr lang="en-US" sz="1800" dirty="0"/>
              <a:t>1) Choose any chapter in the textbook, and select about a 10 page excerpt of content. </a:t>
            </a:r>
          </a:p>
          <a:p>
            <a:pPr>
              <a:buNone/>
            </a:pPr>
            <a:r>
              <a:rPr lang="en-US" sz="1800" dirty="0"/>
              <a:t>2) Imagine that you were going to teach about the topic, and create a PowerPoint presentation based on the material. You will save your presentation as a PowerPoint show. It is not necessary for your materials to go over 12 slides. Make sure to include a reference to the book on the final slide</a:t>
            </a:r>
            <a:r>
              <a:rPr lang="en-US" sz="1800" dirty="0" smtClean="0"/>
              <a:t>. This will be a Slide Show course object.</a:t>
            </a:r>
            <a:endParaRPr lang="en-US" sz="1800" dirty="0"/>
          </a:p>
          <a:p>
            <a:pPr>
              <a:buNone/>
            </a:pPr>
            <a:r>
              <a:rPr lang="en-US" sz="1800" dirty="0"/>
              <a:t>3) Generate at least 10 multiple-choice questions based on the materials that you created.</a:t>
            </a:r>
          </a:p>
          <a:p>
            <a:pPr>
              <a:buNone/>
            </a:pPr>
            <a:r>
              <a:rPr lang="en-US" sz="1800" dirty="0"/>
              <a:t>4) Enter your questions into GIFT using </a:t>
            </a:r>
            <a:r>
              <a:rPr lang="en-US" sz="1800" dirty="0" smtClean="0"/>
              <a:t>a Question Bank. </a:t>
            </a:r>
            <a:endParaRPr lang="en-US" sz="1800" dirty="0"/>
          </a:p>
        </p:txBody>
      </p:sp>
      <p:sp>
        <p:nvSpPr>
          <p:cNvPr id="4" name="Content Placeholder 2"/>
          <p:cNvSpPr txBox="1">
            <a:spLocks/>
          </p:cNvSpPr>
          <p:nvPr/>
        </p:nvSpPr>
        <p:spPr>
          <a:xfrm>
            <a:off x="6477000" y="808038"/>
            <a:ext cx="3962400" cy="5211763"/>
          </a:xfrm>
          <a:prstGeom prst="rect">
            <a:avLst/>
          </a:prstGeom>
        </p:spPr>
        <p:txBody>
          <a:bodyPr/>
          <a:lstStyle/>
          <a:p>
            <a:pPr marL="342900" indent="-342900" fontAlgn="auto">
              <a:spcBef>
                <a:spcPct val="20000"/>
              </a:spcBef>
              <a:spcAft>
                <a:spcPts val="0"/>
              </a:spcAft>
              <a:defRPr/>
            </a:pPr>
            <a:r>
              <a:rPr lang="en-US" sz="1800" dirty="0" smtClean="0">
                <a:latin typeface="+mn-lt"/>
                <a:ea typeface="+mn-ea"/>
              </a:rPr>
              <a:t>5)</a:t>
            </a:r>
            <a:r>
              <a:rPr lang="en-US" sz="1800" dirty="0">
                <a:latin typeface="+mn-lt"/>
                <a:ea typeface="+mn-ea"/>
              </a:rPr>
              <a:t> Create a GIFT course with all of your materials </a:t>
            </a:r>
            <a:r>
              <a:rPr lang="en-US" sz="1800" dirty="0" smtClean="0">
                <a:latin typeface="+mn-lt"/>
                <a:ea typeface="+mn-ea"/>
              </a:rPr>
              <a:t>and GIFT Cloud.</a:t>
            </a:r>
            <a:endParaRPr lang="en-US" sz="1800" dirty="0">
              <a:latin typeface="+mn-lt"/>
              <a:ea typeface="+mn-ea"/>
            </a:endParaRPr>
          </a:p>
          <a:p>
            <a:pPr marL="342900" indent="-342900" fontAlgn="auto">
              <a:spcBef>
                <a:spcPct val="20000"/>
              </a:spcBef>
              <a:spcAft>
                <a:spcPts val="0"/>
              </a:spcAft>
              <a:defRPr/>
            </a:pPr>
            <a:r>
              <a:rPr lang="en-US" sz="1400" dirty="0">
                <a:latin typeface="+mn-lt"/>
                <a:ea typeface="+mn-ea"/>
              </a:rPr>
              <a:t>At minimum include: </a:t>
            </a:r>
            <a:br>
              <a:rPr lang="en-US" sz="1400" dirty="0">
                <a:latin typeface="+mn-lt"/>
                <a:ea typeface="+mn-ea"/>
              </a:rPr>
            </a:br>
            <a:r>
              <a:rPr lang="en-US" sz="1400" dirty="0">
                <a:latin typeface="+mn-lt"/>
                <a:ea typeface="+mn-ea"/>
              </a:rPr>
              <a:t>Introduction guidance</a:t>
            </a:r>
            <a:br>
              <a:rPr lang="en-US" sz="1400" dirty="0">
                <a:latin typeface="+mn-lt"/>
                <a:ea typeface="+mn-ea"/>
              </a:rPr>
            </a:br>
            <a:r>
              <a:rPr lang="en-US" sz="1400" dirty="0" smtClean="0">
                <a:latin typeface="+mn-lt"/>
                <a:ea typeface="+mn-ea"/>
              </a:rPr>
              <a:t>Slide Show (.pps)</a:t>
            </a:r>
            <a:r>
              <a:rPr lang="en-US" sz="1400" dirty="0">
                <a:latin typeface="+mn-lt"/>
                <a:ea typeface="+mn-ea"/>
              </a:rPr>
              <a:t/>
            </a:r>
            <a:br>
              <a:rPr lang="en-US" sz="1400" dirty="0">
                <a:latin typeface="+mn-lt"/>
                <a:ea typeface="+mn-ea"/>
              </a:rPr>
            </a:br>
            <a:r>
              <a:rPr lang="en-US" sz="1400" dirty="0">
                <a:latin typeface="+mn-lt"/>
                <a:ea typeface="+mn-ea"/>
              </a:rPr>
              <a:t>Guidance</a:t>
            </a:r>
            <a:br>
              <a:rPr lang="en-US" sz="1400" dirty="0">
                <a:latin typeface="+mn-lt"/>
                <a:ea typeface="+mn-ea"/>
              </a:rPr>
            </a:br>
            <a:r>
              <a:rPr lang="en-US" sz="1400" dirty="0">
                <a:latin typeface="+mn-lt"/>
                <a:ea typeface="+mn-ea"/>
              </a:rPr>
              <a:t>Your 10 question </a:t>
            </a:r>
            <a:r>
              <a:rPr lang="en-US" sz="1400" dirty="0" smtClean="0">
                <a:latin typeface="+mn-lt"/>
                <a:ea typeface="+mn-ea"/>
              </a:rPr>
              <a:t>Question Bank assessment </a:t>
            </a:r>
            <a:r>
              <a:rPr lang="en-US" sz="1400" dirty="0">
                <a:latin typeface="+mn-lt"/>
                <a:ea typeface="+mn-ea"/>
              </a:rPr>
              <a:t/>
            </a:r>
            <a:br>
              <a:rPr lang="en-US" sz="1400" dirty="0">
                <a:latin typeface="+mn-lt"/>
                <a:ea typeface="+mn-ea"/>
              </a:rPr>
            </a:br>
            <a:r>
              <a:rPr lang="en-US" sz="1400" dirty="0">
                <a:latin typeface="+mn-lt"/>
                <a:ea typeface="+mn-ea"/>
              </a:rPr>
              <a:t>Guidance and a thank you message</a:t>
            </a:r>
            <a:br>
              <a:rPr lang="en-US" sz="1400" dirty="0">
                <a:latin typeface="+mn-lt"/>
                <a:ea typeface="+mn-ea"/>
              </a:rPr>
            </a:br>
            <a:r>
              <a:rPr lang="en-US" sz="1400" dirty="0">
                <a:latin typeface="+mn-lt"/>
                <a:ea typeface="+mn-ea"/>
              </a:rPr>
              <a:t>*You may want to also include external website links, or instructional videos on YouTube.</a:t>
            </a:r>
          </a:p>
          <a:p>
            <a:pPr marL="342900" indent="-342900" fontAlgn="auto">
              <a:spcBef>
                <a:spcPct val="20000"/>
              </a:spcBef>
              <a:spcAft>
                <a:spcPts val="0"/>
              </a:spcAft>
              <a:defRPr/>
            </a:pPr>
            <a:r>
              <a:rPr lang="en-US" sz="1800" dirty="0" smtClean="0">
                <a:latin typeface="+mn-lt"/>
                <a:ea typeface="+mn-ea"/>
              </a:rPr>
              <a:t>6)</a:t>
            </a:r>
            <a:r>
              <a:rPr lang="en-US" sz="1800" dirty="0">
                <a:latin typeface="+mn-lt"/>
                <a:ea typeface="+mn-ea"/>
              </a:rPr>
              <a:t> After creating your course, </a:t>
            </a:r>
            <a:r>
              <a:rPr lang="en-US" sz="1800" dirty="0" smtClean="0">
                <a:latin typeface="+mn-lt"/>
                <a:ea typeface="+mn-ea"/>
              </a:rPr>
              <a:t>publish it, and run through it.</a:t>
            </a:r>
            <a:endParaRPr lang="en-US" sz="1800" dirty="0">
              <a:latin typeface="+mn-lt"/>
              <a:ea typeface="+mn-ea"/>
            </a:endParaRPr>
          </a:p>
          <a:p>
            <a:pPr marL="342900" indent="-342900" fontAlgn="auto">
              <a:spcBef>
                <a:spcPct val="20000"/>
              </a:spcBef>
              <a:spcAft>
                <a:spcPts val="0"/>
              </a:spcAft>
              <a:defRPr/>
            </a:pPr>
            <a:r>
              <a:rPr lang="en-US" sz="1800" dirty="0" smtClean="0">
                <a:latin typeface="+mn-lt"/>
                <a:ea typeface="+mn-ea"/>
              </a:rPr>
              <a:t>7)</a:t>
            </a:r>
            <a:r>
              <a:rPr lang="en-US" sz="1800" dirty="0">
                <a:latin typeface="+mn-lt"/>
                <a:ea typeface="+mn-ea"/>
              </a:rPr>
              <a:t> Afterward, export your data into an Excel </a:t>
            </a:r>
            <a:r>
              <a:rPr lang="en-US" sz="1800" dirty="0" smtClean="0">
                <a:latin typeface="+mn-lt"/>
                <a:ea typeface="+mn-ea"/>
              </a:rPr>
              <a:t>file.</a:t>
            </a:r>
            <a:endParaRPr lang="en-US" sz="1800" dirty="0">
              <a:latin typeface="+mn-lt"/>
              <a:ea typeface="+mn-ea"/>
            </a:endParaRPr>
          </a:p>
          <a:p>
            <a:pPr marL="342900" indent="-342900" fontAlgn="auto">
              <a:spcBef>
                <a:spcPct val="20000"/>
              </a:spcBef>
              <a:spcAft>
                <a:spcPts val="0"/>
              </a:spcAft>
              <a:defRPr/>
            </a:pPr>
            <a:r>
              <a:rPr lang="en-US" sz="1800" dirty="0" smtClean="0">
                <a:latin typeface="+mn-lt"/>
                <a:ea typeface="+mn-ea"/>
              </a:rPr>
              <a:t>8) Export your tutor.</a:t>
            </a:r>
          </a:p>
          <a:p>
            <a:pPr marL="342900" indent="-342900">
              <a:spcBef>
                <a:spcPct val="20000"/>
              </a:spcBef>
            </a:pPr>
            <a:r>
              <a:rPr lang="en-US" sz="1800" dirty="0" smtClean="0"/>
              <a:t>9) </a:t>
            </a:r>
            <a:r>
              <a:rPr lang="en-US" sz="1800" dirty="0"/>
              <a:t>While you work through the process take notes on what was easy to use, and what was difficult. What changes do you think should be made to improve the authoring experience?</a:t>
            </a:r>
            <a:endParaRPr lang="en-US" sz="1800" dirty="0">
              <a:latin typeface="+mn-lt"/>
              <a:ea typeface="+mn-ea"/>
            </a:endParaRPr>
          </a:p>
        </p:txBody>
      </p:sp>
    </p:spTree>
    <p:extLst>
      <p:ext uri="{BB962C8B-B14F-4D97-AF65-F5344CB8AC3E}">
        <p14:creationId xmlns:p14="http://schemas.microsoft.com/office/powerpoint/2010/main" val="13893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0" y="316992"/>
            <a:ext cx="7416800" cy="533400"/>
          </a:xfrm>
        </p:spPr>
        <p:txBody>
          <a:bodyPr/>
          <a:lstStyle/>
          <a:p>
            <a:r>
              <a:rPr lang="en-US" dirty="0" smtClean="0">
                <a:solidFill>
                  <a:schemeClr val="tx1"/>
                </a:solidFill>
              </a:rPr>
              <a:t>Introduction</a:t>
            </a:r>
            <a:endParaRPr lang="en-US" dirty="0">
              <a:solidFill>
                <a:schemeClr val="tx1"/>
              </a:solidFill>
            </a:endParaRPr>
          </a:p>
        </p:txBody>
      </p:sp>
      <p:sp>
        <p:nvSpPr>
          <p:cNvPr id="3" name="Content Placeholder 2"/>
          <p:cNvSpPr>
            <a:spLocks noGrp="1"/>
          </p:cNvSpPr>
          <p:nvPr>
            <p:ph idx="1"/>
          </p:nvPr>
        </p:nvSpPr>
        <p:spPr/>
        <p:txBody>
          <a:bodyPr/>
          <a:lstStyle/>
          <a:p>
            <a:r>
              <a:rPr lang="en-US" sz="3100" dirty="0"/>
              <a:t>The Generalized Intelligent Framework for Tutoring (GIFT) is an open-source framework for creating intelligent tutoring systems (ITS) which includes features that allow course authors to:</a:t>
            </a:r>
          </a:p>
          <a:p>
            <a:pPr lvl="1"/>
            <a:r>
              <a:rPr lang="en-US" dirty="0" smtClean="0"/>
              <a:t>Build complete intelligent tutoring systems</a:t>
            </a:r>
          </a:p>
          <a:p>
            <a:pPr lvl="1"/>
            <a:r>
              <a:rPr lang="en-US" dirty="0" smtClean="0"/>
              <a:t>Create linear courses (and/or modules) that address specific identified course concepts</a:t>
            </a:r>
          </a:p>
          <a:p>
            <a:pPr lvl="1"/>
            <a:r>
              <a:rPr lang="en-US" dirty="0" smtClean="0"/>
              <a:t>Create both traditional experiments, and specific examinations in an ITS</a:t>
            </a:r>
          </a:p>
          <a:p>
            <a:r>
              <a:rPr lang="en-US" sz="3100" dirty="0"/>
              <a:t>Additionally, GIFT can be a great resource for </a:t>
            </a:r>
            <a:r>
              <a:rPr lang="en-US" sz="3100" dirty="0" smtClean="0"/>
              <a:t>course </a:t>
            </a:r>
            <a:r>
              <a:rPr lang="en-US" sz="3100" dirty="0"/>
              <a:t>instructors even if they are creating non-adaptive courses.</a:t>
            </a:r>
          </a:p>
        </p:txBody>
      </p:sp>
      <p:pic>
        <p:nvPicPr>
          <p:cNvPr id="2050" name="Picture 2" descr="C:\Program Files (x86)\Microsoft Office\MEDIA\CAGCAT10\j0217698.wmf"/>
          <p:cNvPicPr>
            <a:picLocks noChangeAspect="1" noChangeArrowheads="1"/>
          </p:cNvPicPr>
          <p:nvPr/>
        </p:nvPicPr>
        <p:blipFill>
          <a:blip r:embed="rId2" cstate="print"/>
          <a:srcRect/>
          <a:stretch>
            <a:fillRect/>
          </a:stretch>
        </p:blipFill>
        <p:spPr bwMode="auto">
          <a:xfrm>
            <a:off x="9674353" y="5607298"/>
            <a:ext cx="1290545" cy="1250702"/>
          </a:xfrm>
          <a:prstGeom prst="rect">
            <a:avLst/>
          </a:prstGeom>
          <a:noFill/>
        </p:spPr>
      </p:pic>
    </p:spTree>
    <p:extLst>
      <p:ext uri="{BB962C8B-B14F-4D97-AF65-F5344CB8AC3E}">
        <p14:creationId xmlns:p14="http://schemas.microsoft.com/office/powerpoint/2010/main" val="1898164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Identified Gaps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Identified Gaps:</a:t>
            </a:r>
          </a:p>
          <a:p>
            <a:pPr>
              <a:buFont typeface="Arial" panose="020B0604020202020204" pitchFamily="34" charset="0"/>
              <a:buChar char="•"/>
            </a:pPr>
            <a:r>
              <a:rPr lang="en-US" dirty="0" smtClean="0"/>
              <a:t>Gradebooks/Data Extraction</a:t>
            </a:r>
          </a:p>
          <a:p>
            <a:pPr>
              <a:buFont typeface="Arial" panose="020B0604020202020204" pitchFamily="34" charset="0"/>
              <a:buChar char="•"/>
            </a:pPr>
            <a:r>
              <a:rPr lang="en-US" dirty="0" smtClean="0"/>
              <a:t>User Roles</a:t>
            </a:r>
          </a:p>
          <a:p>
            <a:pPr>
              <a:buFont typeface="Arial" panose="020B0604020202020204" pitchFamily="34" charset="0"/>
              <a:buChar char="•"/>
            </a:pPr>
            <a:r>
              <a:rPr lang="en-US" dirty="0" smtClean="0"/>
              <a:t>Test Bank Import</a:t>
            </a:r>
          </a:p>
          <a:p>
            <a:pPr>
              <a:buFont typeface="Arial" panose="020B0604020202020204" pitchFamily="34" charset="0"/>
              <a:buChar char="•"/>
            </a:pPr>
            <a:endParaRPr lang="en-US" dirty="0"/>
          </a:p>
        </p:txBody>
      </p:sp>
      <p:pic>
        <p:nvPicPr>
          <p:cNvPr id="6" name="Picture 3" descr="C:\Users\asinatra\AppData\Local\Microsoft\Windows\Temporary Internet Files\Content.IE5\NJK96V1E\thilakarathna-Computer[1].png"/>
          <p:cNvPicPr>
            <a:picLocks noChangeAspect="1" noChangeArrowheads="1"/>
          </p:cNvPicPr>
          <p:nvPr/>
        </p:nvPicPr>
        <p:blipFill>
          <a:blip r:embed="rId2" cstate="print"/>
          <a:srcRect/>
          <a:stretch>
            <a:fillRect/>
          </a:stretch>
        </p:blipFill>
        <p:spPr bwMode="auto">
          <a:xfrm>
            <a:off x="7703092" y="1508951"/>
            <a:ext cx="1965956" cy="1797258"/>
          </a:xfrm>
          <a:prstGeom prst="rect">
            <a:avLst/>
          </a:prstGeom>
          <a:noFill/>
        </p:spPr>
      </p:pic>
      <p:pic>
        <p:nvPicPr>
          <p:cNvPr id="7" name="Picture 8" descr="C:\Users\asinatra\AppData\Local\Microsoft\Windows\Temporary Internet Files\Content.IE5\NJK96V1E\_30books[1].jpg"/>
          <p:cNvPicPr>
            <a:picLocks noChangeAspect="1" noChangeArrowheads="1"/>
          </p:cNvPicPr>
          <p:nvPr/>
        </p:nvPicPr>
        <p:blipFill>
          <a:blip r:embed="rId3" cstate="print"/>
          <a:srcRect/>
          <a:stretch>
            <a:fillRect/>
          </a:stretch>
        </p:blipFill>
        <p:spPr bwMode="auto">
          <a:xfrm>
            <a:off x="7556482" y="3722842"/>
            <a:ext cx="3313471" cy="1794864"/>
          </a:xfrm>
          <a:prstGeom prst="rect">
            <a:avLst/>
          </a:prstGeom>
          <a:noFill/>
        </p:spPr>
      </p:pic>
    </p:spTree>
    <p:extLst>
      <p:ext uri="{BB962C8B-B14F-4D97-AF65-F5344CB8AC3E}">
        <p14:creationId xmlns:p14="http://schemas.microsoft.com/office/powerpoint/2010/main" val="3960621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620" y="225552"/>
            <a:ext cx="5943600" cy="533400"/>
          </a:xfrm>
        </p:spPr>
        <p:txBody>
          <a:bodyPr/>
          <a:lstStyle/>
          <a:p>
            <a:r>
              <a:rPr lang="en-US" sz="3100" dirty="0" smtClean="0"/>
              <a:t>&amp; </a:t>
            </a:r>
            <a:r>
              <a:rPr lang="en-US" sz="3100" dirty="0">
                <a:solidFill>
                  <a:schemeClr val="tx1"/>
                </a:solidFill>
              </a:rPr>
              <a:t>Recommendations</a:t>
            </a:r>
          </a:p>
        </p:txBody>
      </p:sp>
      <p:sp>
        <p:nvSpPr>
          <p:cNvPr id="3" name="Content Placeholder 2"/>
          <p:cNvSpPr>
            <a:spLocks noGrp="1"/>
          </p:cNvSpPr>
          <p:nvPr>
            <p:ph idx="1"/>
          </p:nvPr>
        </p:nvSpPr>
        <p:spPr>
          <a:xfrm>
            <a:off x="966216" y="1130809"/>
            <a:ext cx="10591800" cy="5211763"/>
          </a:xfrm>
        </p:spPr>
        <p:txBody>
          <a:bodyPr/>
          <a:lstStyle/>
          <a:p>
            <a:r>
              <a:rPr lang="en-US" sz="2800" dirty="0"/>
              <a:t>GIFT offers great flexibility to instructors who wish to use it for their courses</a:t>
            </a:r>
            <a:r>
              <a:rPr lang="en-US" sz="2800" dirty="0" smtClean="0"/>
              <a:t>.</a:t>
            </a:r>
          </a:p>
          <a:p>
            <a:r>
              <a:rPr lang="en-US" sz="2800" dirty="0" smtClean="0"/>
              <a:t>GIFT Cloud allows for students to interact with GIFT without needing to download anything (if configured appropriately). </a:t>
            </a:r>
            <a:endParaRPr lang="en-US" sz="2800" dirty="0"/>
          </a:p>
          <a:p>
            <a:r>
              <a:rPr lang="en-US" sz="2800" dirty="0"/>
              <a:t>GIFT’s authoring tools </a:t>
            </a:r>
            <a:r>
              <a:rPr lang="en-US" sz="2800" dirty="0" smtClean="0"/>
              <a:t>have been improved</a:t>
            </a:r>
            <a:r>
              <a:rPr lang="en-US" sz="2800" dirty="0"/>
              <a:t>, and can be used by individuals that do not have extensive computer programming experience.</a:t>
            </a:r>
          </a:p>
          <a:p>
            <a:r>
              <a:rPr lang="en-US" sz="2800" dirty="0"/>
              <a:t>Improvements such as </a:t>
            </a:r>
            <a:r>
              <a:rPr lang="en-US" sz="2800" dirty="0" smtClean="0"/>
              <a:t>the implementation of gradebooks, student/teacher roles, and the ability for instructors to easily access course output would be beneficial.</a:t>
            </a:r>
          </a:p>
          <a:p>
            <a:endParaRPr lang="en-US" sz="2800" dirty="0"/>
          </a:p>
        </p:txBody>
      </p:sp>
    </p:spTree>
    <p:extLst>
      <p:ext uri="{BB962C8B-B14F-4D97-AF65-F5344CB8AC3E}">
        <p14:creationId xmlns:p14="http://schemas.microsoft.com/office/powerpoint/2010/main" val="2409780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5125" name="Picture 5" descr="C:\Users\asinatra\AppData\Local\Microsoft\Windows\Temporary Internet Files\Content.IE5\3D4XIE32\question-marks[1].jpg"/>
          <p:cNvPicPr>
            <a:picLocks noChangeAspect="1" noChangeArrowheads="1"/>
          </p:cNvPicPr>
          <p:nvPr/>
        </p:nvPicPr>
        <p:blipFill>
          <a:blip r:embed="rId2" cstate="print"/>
          <a:srcRect/>
          <a:stretch>
            <a:fillRect/>
          </a:stretch>
        </p:blipFill>
        <p:spPr bwMode="auto">
          <a:xfrm>
            <a:off x="3352800" y="1524000"/>
            <a:ext cx="5715000" cy="4292600"/>
          </a:xfrm>
          <a:prstGeom prst="rect">
            <a:avLst/>
          </a:prstGeom>
          <a:noFill/>
        </p:spPr>
      </p:pic>
    </p:spTree>
    <p:extLst>
      <p:ext uri="{BB962C8B-B14F-4D97-AF65-F5344CB8AC3E}">
        <p14:creationId xmlns:p14="http://schemas.microsoft.com/office/powerpoint/2010/main" val="3899450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680" y="265908"/>
            <a:ext cx="7416800" cy="533400"/>
          </a:xfrm>
        </p:spPr>
        <p:txBody>
          <a:bodyPr/>
          <a:lstStyle/>
          <a:p>
            <a:r>
              <a:rPr lang="en-US" dirty="0" smtClean="0">
                <a:solidFill>
                  <a:schemeClr val="tx1"/>
                </a:solidFill>
              </a:rPr>
              <a:t>ACKNOWLEDGEMENTS</a:t>
            </a:r>
            <a:endParaRPr lang="en-US" dirty="0">
              <a:solidFill>
                <a:schemeClr val="tx1"/>
              </a:solidFill>
            </a:endParaRPr>
          </a:p>
        </p:txBody>
      </p:sp>
      <p:sp>
        <p:nvSpPr>
          <p:cNvPr id="3" name="Content Placeholder 2"/>
          <p:cNvSpPr>
            <a:spLocks noGrp="1"/>
          </p:cNvSpPr>
          <p:nvPr>
            <p:ph idx="1"/>
          </p:nvPr>
        </p:nvSpPr>
        <p:spPr>
          <a:xfrm>
            <a:off x="609600" y="1327150"/>
            <a:ext cx="10972800" cy="5211763"/>
          </a:xfrm>
        </p:spPr>
        <p:txBody>
          <a:bodyPr/>
          <a:lstStyle/>
          <a:p>
            <a:r>
              <a:rPr lang="en-US" dirty="0"/>
              <a:t>The research described herein has been sponsored by the U.S Army Combat Capabilities Development Command – Soldier Center – Simulation and Training Technology Center. The statements and opinions expressed in this article do not necessarily reflect the position or the policy of the United States Government, and no official endorsement should be inferred.</a:t>
            </a:r>
          </a:p>
          <a:p>
            <a:endParaRPr lang="en-US" dirty="0"/>
          </a:p>
        </p:txBody>
      </p:sp>
    </p:spTree>
    <p:extLst>
      <p:ext uri="{BB962C8B-B14F-4D97-AF65-F5344CB8AC3E}">
        <p14:creationId xmlns:p14="http://schemas.microsoft.com/office/powerpoint/2010/main" val="2769975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Advantages of GIFT in a Class</a:t>
            </a:r>
          </a:p>
          <a:p>
            <a:r>
              <a:rPr lang="en-US" dirty="0" smtClean="0"/>
              <a:t>Course material can be created by the course instructor and a GIFT course can be authored.</a:t>
            </a:r>
          </a:p>
          <a:p>
            <a:r>
              <a:rPr lang="en-US" dirty="0" smtClean="0"/>
              <a:t>Instructor created GIFT courses can be used for many purposes:</a:t>
            </a:r>
          </a:p>
          <a:p>
            <a:pPr lvl="1"/>
            <a:r>
              <a:rPr lang="en-US" dirty="0" smtClean="0"/>
              <a:t>Presenting information to students</a:t>
            </a:r>
          </a:p>
          <a:p>
            <a:pPr lvl="1"/>
            <a:r>
              <a:rPr lang="en-US" dirty="0" smtClean="0"/>
              <a:t>Providing review material and quizzes</a:t>
            </a:r>
          </a:p>
          <a:p>
            <a:pPr lvl="1"/>
            <a:r>
              <a:rPr lang="en-US" dirty="0" smtClean="0"/>
              <a:t>As homework assignments and review</a:t>
            </a:r>
          </a:p>
          <a:p>
            <a:pPr lvl="1"/>
            <a:r>
              <a:rPr lang="en-US" dirty="0" smtClean="0"/>
              <a:t>As course activities during a computer lab-time</a:t>
            </a:r>
          </a:p>
          <a:p>
            <a:pPr lvl="1"/>
            <a:r>
              <a:rPr lang="en-US" dirty="0" smtClean="0"/>
              <a:t>For students to create their own ITS courses and learn by doing usability analyses</a:t>
            </a:r>
            <a:endParaRPr lang="en-US" dirty="0"/>
          </a:p>
        </p:txBody>
      </p:sp>
      <p:sp>
        <p:nvSpPr>
          <p:cNvPr id="4" name="Title 3"/>
          <p:cNvSpPr>
            <a:spLocks noGrp="1"/>
          </p:cNvSpPr>
          <p:nvPr>
            <p:ph type="title"/>
          </p:nvPr>
        </p:nvSpPr>
        <p:spPr>
          <a:xfrm>
            <a:off x="2900680" y="252984"/>
            <a:ext cx="7416800" cy="533400"/>
          </a:xfrm>
        </p:spPr>
        <p:txBody>
          <a:bodyPr/>
          <a:lstStyle/>
          <a:p>
            <a:r>
              <a:rPr lang="en-US" dirty="0" smtClean="0">
                <a:solidFill>
                  <a:schemeClr val="tx1"/>
                </a:solidFill>
              </a:rPr>
              <a:t>GIFT IN THE CLASSROOM</a:t>
            </a:r>
            <a:endParaRPr lang="en-US" dirty="0">
              <a:solidFill>
                <a:schemeClr val="tx1"/>
              </a:solidFill>
            </a:endParaRPr>
          </a:p>
        </p:txBody>
      </p:sp>
    </p:spTree>
    <p:extLst>
      <p:ext uri="{BB962C8B-B14F-4D97-AF65-F5344CB8AC3E}">
        <p14:creationId xmlns:p14="http://schemas.microsoft.com/office/powerpoint/2010/main" val="20434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Advantages of GIFT in a Class</a:t>
            </a:r>
          </a:p>
          <a:p>
            <a:r>
              <a:rPr lang="en-US" dirty="0" smtClean="0"/>
              <a:t>Courses can include a number of different transitions or course elements. A traditional example of a course order is:</a:t>
            </a:r>
          </a:p>
          <a:p>
            <a:pPr lvl="1"/>
            <a:r>
              <a:rPr lang="en-US" dirty="0" smtClean="0"/>
              <a:t>Welcome Message/Introduction</a:t>
            </a:r>
          </a:p>
          <a:p>
            <a:pPr lvl="1"/>
            <a:r>
              <a:rPr lang="en-US" dirty="0" smtClean="0"/>
              <a:t>Multiple choice pre-test</a:t>
            </a:r>
          </a:p>
          <a:p>
            <a:pPr lvl="1"/>
            <a:r>
              <a:rPr lang="en-US" dirty="0" smtClean="0"/>
              <a:t>Slide Show</a:t>
            </a:r>
          </a:p>
          <a:p>
            <a:pPr lvl="1"/>
            <a:r>
              <a:rPr lang="en-US" dirty="0" smtClean="0"/>
              <a:t>Image</a:t>
            </a:r>
          </a:p>
          <a:p>
            <a:pPr lvl="1"/>
            <a:r>
              <a:rPr lang="en-US" dirty="0" smtClean="0"/>
              <a:t>Website</a:t>
            </a:r>
          </a:p>
          <a:p>
            <a:pPr lvl="1"/>
            <a:r>
              <a:rPr lang="en-US" dirty="0" smtClean="0"/>
              <a:t>Multiple choice quiz</a:t>
            </a:r>
          </a:p>
          <a:p>
            <a:pPr lvl="1"/>
            <a:r>
              <a:rPr lang="en-US" dirty="0" smtClean="0"/>
              <a:t>Slide Show</a:t>
            </a:r>
          </a:p>
          <a:p>
            <a:pPr lvl="1"/>
            <a:r>
              <a:rPr lang="en-US" dirty="0" smtClean="0"/>
              <a:t>Multiple choice post-test</a:t>
            </a:r>
          </a:p>
        </p:txBody>
      </p:sp>
      <p:pic>
        <p:nvPicPr>
          <p:cNvPr id="4099" name="Picture 3" descr="C:\Users\asinatra\AppData\Local\Microsoft\Windows\Temporary Internet Files\Content.IE5\NJK96V1E\classroom-clip-art-7[1].gif"/>
          <p:cNvPicPr>
            <a:picLocks noChangeAspect="1" noChangeArrowheads="1"/>
          </p:cNvPicPr>
          <p:nvPr/>
        </p:nvPicPr>
        <p:blipFill>
          <a:blip r:embed="rId2" cstate="print"/>
          <a:srcRect/>
          <a:stretch>
            <a:fillRect/>
          </a:stretch>
        </p:blipFill>
        <p:spPr bwMode="auto">
          <a:xfrm>
            <a:off x="7412006" y="3657601"/>
            <a:ext cx="2940488" cy="2314575"/>
          </a:xfrm>
          <a:prstGeom prst="rect">
            <a:avLst/>
          </a:prstGeom>
          <a:noFill/>
        </p:spPr>
      </p:pic>
      <p:sp>
        <p:nvSpPr>
          <p:cNvPr id="4" name="Title 3"/>
          <p:cNvSpPr>
            <a:spLocks noGrp="1"/>
          </p:cNvSpPr>
          <p:nvPr>
            <p:ph type="title"/>
          </p:nvPr>
        </p:nvSpPr>
        <p:spPr/>
        <p:txBody>
          <a:bodyPr/>
          <a:lstStyle/>
          <a:p>
            <a:endParaRPr lang="en-US" dirty="0"/>
          </a:p>
        </p:txBody>
      </p:sp>
      <p:sp>
        <p:nvSpPr>
          <p:cNvPr id="6" name="Title 3"/>
          <p:cNvSpPr txBox="1">
            <a:spLocks/>
          </p:cNvSpPr>
          <p:nvPr/>
        </p:nvSpPr>
        <p:spPr>
          <a:xfrm>
            <a:off x="2900680" y="252984"/>
            <a:ext cx="741680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dirty="0" smtClean="0">
                <a:solidFill>
                  <a:schemeClr val="tx1"/>
                </a:solidFill>
              </a:rPr>
              <a:t>GIFT IN THE CLASSROOM</a:t>
            </a:r>
            <a:endParaRPr lang="en-US" dirty="0">
              <a:solidFill>
                <a:schemeClr val="tx1"/>
              </a:solidFill>
            </a:endParaRPr>
          </a:p>
        </p:txBody>
      </p:sp>
    </p:spTree>
    <p:extLst>
      <p:ext uri="{BB962C8B-B14F-4D97-AF65-F5344CB8AC3E}">
        <p14:creationId xmlns:p14="http://schemas.microsoft.com/office/powerpoint/2010/main" val="354833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Advantages of GIFT in a Class</a:t>
            </a:r>
          </a:p>
          <a:p>
            <a:r>
              <a:rPr lang="en-US" dirty="0" smtClean="0"/>
              <a:t>Advanced users may want to use:</a:t>
            </a:r>
          </a:p>
          <a:p>
            <a:pPr lvl="1"/>
            <a:r>
              <a:rPr lang="en-US" dirty="0" smtClean="0"/>
              <a:t>Adaptive Course Flow</a:t>
            </a:r>
          </a:p>
          <a:p>
            <a:pPr lvl="2"/>
            <a:r>
              <a:rPr lang="en-US" dirty="0" smtClean="0"/>
              <a:t>Remediation based on performance</a:t>
            </a:r>
          </a:p>
          <a:p>
            <a:pPr lvl="1"/>
            <a:r>
              <a:rPr lang="en-US" dirty="0" smtClean="0"/>
              <a:t>Course Concepts</a:t>
            </a:r>
          </a:p>
          <a:p>
            <a:pPr lvl="1"/>
            <a:r>
              <a:rPr lang="en-US" dirty="0" smtClean="0"/>
              <a:t>Domain Knowledge File</a:t>
            </a:r>
          </a:p>
          <a:p>
            <a:pPr lvl="2"/>
            <a:r>
              <a:rPr lang="en-US" dirty="0" smtClean="0"/>
              <a:t>If using external applications</a:t>
            </a:r>
          </a:p>
        </p:txBody>
      </p:sp>
      <p:sp>
        <p:nvSpPr>
          <p:cNvPr id="4" name="Title 3"/>
          <p:cNvSpPr>
            <a:spLocks noGrp="1"/>
          </p:cNvSpPr>
          <p:nvPr>
            <p:ph type="title"/>
          </p:nvPr>
        </p:nvSpPr>
        <p:spPr/>
        <p:txBody>
          <a:bodyPr/>
          <a:lstStyle/>
          <a:p>
            <a:endParaRPr lang="en-US" dirty="0"/>
          </a:p>
        </p:txBody>
      </p:sp>
      <p:sp>
        <p:nvSpPr>
          <p:cNvPr id="5" name="Title 3"/>
          <p:cNvSpPr txBox="1">
            <a:spLocks/>
          </p:cNvSpPr>
          <p:nvPr/>
        </p:nvSpPr>
        <p:spPr>
          <a:xfrm>
            <a:off x="2900680" y="252984"/>
            <a:ext cx="741680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dirty="0" smtClean="0">
                <a:solidFill>
                  <a:schemeClr val="tx1"/>
                </a:solidFill>
              </a:rPr>
              <a:t>GIFT IN THE CLASSROOM</a:t>
            </a:r>
            <a:endParaRPr lang="en-US" dirty="0">
              <a:solidFill>
                <a:schemeClr val="tx1"/>
              </a:solidFill>
            </a:endParaRPr>
          </a:p>
        </p:txBody>
      </p:sp>
    </p:spTree>
    <p:extLst>
      <p:ext uri="{BB962C8B-B14F-4D97-AF65-F5344CB8AC3E}">
        <p14:creationId xmlns:p14="http://schemas.microsoft.com/office/powerpoint/2010/main" val="38302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Challenges of using GIFT in a Class</a:t>
            </a:r>
          </a:p>
          <a:p>
            <a:r>
              <a:rPr lang="en-US" dirty="0" smtClean="0"/>
              <a:t>There are challenges to using GIFT in both in-person and online classrooms. </a:t>
            </a:r>
          </a:p>
          <a:p>
            <a:pPr lvl="1"/>
            <a:r>
              <a:rPr lang="en-US" dirty="0" smtClean="0"/>
              <a:t>Features:</a:t>
            </a:r>
          </a:p>
          <a:p>
            <a:pPr lvl="2"/>
            <a:r>
              <a:rPr lang="en-US" dirty="0" smtClean="0"/>
              <a:t>Providing output to instructors when student is logged in</a:t>
            </a:r>
          </a:p>
          <a:p>
            <a:pPr lvl="2"/>
            <a:r>
              <a:rPr lang="en-US" dirty="0" smtClean="0"/>
              <a:t>Publish Course feature should be used if instructor wishes to receive the output; it is important to add a question with the students name</a:t>
            </a:r>
          </a:p>
          <a:p>
            <a:pPr lvl="2"/>
            <a:r>
              <a:rPr lang="en-US" dirty="0" smtClean="0"/>
              <a:t>Student and Teacher user roles do not currently exist</a:t>
            </a:r>
          </a:p>
          <a:p>
            <a:pPr lvl="2"/>
            <a:r>
              <a:rPr lang="en-US" dirty="0" smtClean="0"/>
              <a:t>There is no current gradebook implementation</a:t>
            </a:r>
          </a:p>
          <a:p>
            <a:pPr lvl="1"/>
            <a:r>
              <a:rPr lang="en-US" dirty="0" smtClean="0"/>
              <a:t>Usability:</a:t>
            </a:r>
          </a:p>
          <a:p>
            <a:pPr lvl="2"/>
            <a:r>
              <a:rPr lang="en-US" dirty="0"/>
              <a:t>There is some redundancy and lack of clarity between the Question Bank and Survey course objects</a:t>
            </a:r>
          </a:p>
          <a:p>
            <a:pPr lvl="2"/>
            <a:r>
              <a:rPr lang="en-US" dirty="0"/>
              <a:t>Understanding the difference between the Slide Show and PowerPoint course objects</a:t>
            </a:r>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Title 3"/>
          <p:cNvSpPr>
            <a:spLocks noGrp="1"/>
          </p:cNvSpPr>
          <p:nvPr>
            <p:ph type="title"/>
          </p:nvPr>
        </p:nvSpPr>
        <p:spPr/>
        <p:txBody>
          <a:bodyPr/>
          <a:lstStyle/>
          <a:p>
            <a:endParaRPr lang="en-US" dirty="0"/>
          </a:p>
        </p:txBody>
      </p:sp>
      <p:sp>
        <p:nvSpPr>
          <p:cNvPr id="5" name="Title 3"/>
          <p:cNvSpPr txBox="1">
            <a:spLocks/>
          </p:cNvSpPr>
          <p:nvPr/>
        </p:nvSpPr>
        <p:spPr>
          <a:xfrm>
            <a:off x="2900680" y="252984"/>
            <a:ext cx="741680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dirty="0" smtClean="0">
                <a:solidFill>
                  <a:schemeClr val="tx1"/>
                </a:solidFill>
              </a:rPr>
              <a:t>GIFT IN THE CLASSROOM</a:t>
            </a:r>
            <a:endParaRPr lang="en-US" dirty="0">
              <a:solidFill>
                <a:schemeClr val="tx1"/>
              </a:solidFill>
            </a:endParaRPr>
          </a:p>
        </p:txBody>
      </p:sp>
    </p:spTree>
    <p:extLst>
      <p:ext uri="{BB962C8B-B14F-4D97-AF65-F5344CB8AC3E}">
        <p14:creationId xmlns:p14="http://schemas.microsoft.com/office/powerpoint/2010/main" val="101641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38201"/>
            <a:ext cx="8229600" cy="5211763"/>
          </a:xfrm>
        </p:spPr>
        <p:txBody>
          <a:bodyPr/>
          <a:lstStyle/>
          <a:p>
            <a:r>
              <a:rPr lang="en-US" dirty="0" smtClean="0"/>
              <a:t>Course Authoring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55322"/>
            <a:ext cx="10058400" cy="5602678"/>
          </a:xfrm>
          <a:prstGeom prst="rect">
            <a:avLst/>
          </a:prstGeom>
        </p:spPr>
      </p:pic>
      <p:sp>
        <p:nvSpPr>
          <p:cNvPr id="4" name="Title 3"/>
          <p:cNvSpPr>
            <a:spLocks noGrp="1"/>
          </p:cNvSpPr>
          <p:nvPr>
            <p:ph type="title"/>
          </p:nvPr>
        </p:nvSpPr>
        <p:spPr/>
        <p:txBody>
          <a:bodyPr/>
          <a:lstStyle/>
          <a:p>
            <a:endParaRPr lang="en-US" dirty="0"/>
          </a:p>
        </p:txBody>
      </p:sp>
      <p:sp>
        <p:nvSpPr>
          <p:cNvPr id="6" name="Title 1"/>
          <p:cNvSpPr txBox="1">
            <a:spLocks/>
          </p:cNvSpPr>
          <p:nvPr/>
        </p:nvSpPr>
        <p:spPr>
          <a:xfrm>
            <a:off x="1615440" y="161544"/>
            <a:ext cx="896112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3400" dirty="0" smtClean="0">
                <a:solidFill>
                  <a:schemeClr val="tx1"/>
                </a:solidFill>
              </a:rPr>
              <a:t>Tools for Instructors Using GIFT</a:t>
            </a:r>
            <a:endParaRPr lang="en-US" sz="3400" dirty="0">
              <a:solidFill>
                <a:schemeClr val="tx1"/>
              </a:solidFill>
            </a:endParaRPr>
          </a:p>
        </p:txBody>
      </p:sp>
    </p:spTree>
    <p:extLst>
      <p:ext uri="{BB962C8B-B14F-4D97-AF65-F5344CB8AC3E}">
        <p14:creationId xmlns:p14="http://schemas.microsoft.com/office/powerpoint/2010/main" val="247471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Adding Course Concepts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862" y="1619431"/>
            <a:ext cx="6648387" cy="4735334"/>
          </a:xfrm>
          <a:prstGeom prst="rect">
            <a:avLst/>
          </a:prstGeom>
        </p:spPr>
      </p:pic>
      <p:sp>
        <p:nvSpPr>
          <p:cNvPr id="5" name="Title 4"/>
          <p:cNvSpPr>
            <a:spLocks noGrp="1"/>
          </p:cNvSpPr>
          <p:nvPr>
            <p:ph type="title"/>
          </p:nvPr>
        </p:nvSpPr>
        <p:spPr/>
        <p:txBody>
          <a:bodyPr/>
          <a:lstStyle/>
          <a:p>
            <a:endParaRPr lang="en-US" dirty="0"/>
          </a:p>
        </p:txBody>
      </p:sp>
      <p:sp>
        <p:nvSpPr>
          <p:cNvPr id="6" name="Title 1"/>
          <p:cNvSpPr txBox="1">
            <a:spLocks/>
          </p:cNvSpPr>
          <p:nvPr/>
        </p:nvSpPr>
        <p:spPr>
          <a:xfrm>
            <a:off x="1615440" y="161544"/>
            <a:ext cx="896112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3400" dirty="0" smtClean="0">
                <a:solidFill>
                  <a:schemeClr val="tx1"/>
                </a:solidFill>
              </a:rPr>
              <a:t>Tools for Instructors Using GIFT</a:t>
            </a:r>
            <a:endParaRPr lang="en-US" sz="3400" dirty="0">
              <a:solidFill>
                <a:schemeClr val="tx1"/>
              </a:solidFill>
            </a:endParaRPr>
          </a:p>
        </p:txBody>
      </p:sp>
    </p:spTree>
    <p:extLst>
      <p:ext uri="{BB962C8B-B14F-4D97-AF65-F5344CB8AC3E}">
        <p14:creationId xmlns:p14="http://schemas.microsoft.com/office/powerpoint/2010/main" val="190838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Adding Course Concepts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159" y="2242553"/>
            <a:ext cx="8360228" cy="2804567"/>
          </a:xfrm>
          <a:prstGeom prst="rect">
            <a:avLst/>
          </a:prstGeom>
        </p:spPr>
      </p:pic>
      <p:sp>
        <p:nvSpPr>
          <p:cNvPr id="5" name="Title 4"/>
          <p:cNvSpPr>
            <a:spLocks noGrp="1"/>
          </p:cNvSpPr>
          <p:nvPr>
            <p:ph type="title"/>
          </p:nvPr>
        </p:nvSpPr>
        <p:spPr/>
        <p:txBody>
          <a:bodyPr/>
          <a:lstStyle/>
          <a:p>
            <a:endParaRPr lang="en-US" dirty="0"/>
          </a:p>
        </p:txBody>
      </p:sp>
      <p:sp>
        <p:nvSpPr>
          <p:cNvPr id="6" name="Title 1"/>
          <p:cNvSpPr txBox="1">
            <a:spLocks/>
          </p:cNvSpPr>
          <p:nvPr/>
        </p:nvSpPr>
        <p:spPr>
          <a:xfrm>
            <a:off x="1615440" y="161544"/>
            <a:ext cx="8961120" cy="533400"/>
          </a:xfrm>
          <a:prstGeom prst="rect">
            <a:avLst/>
          </a:prstGeom>
        </p:spPr>
        <p:txBody>
          <a:bodyPr anchor="ctr"/>
          <a:lstStyle>
            <a:lvl1pPr algn="l" rtl="0" eaLnBrk="1" fontAlgn="base" hangingPunct="1">
              <a:spcBef>
                <a:spcPct val="0"/>
              </a:spcBef>
              <a:spcAft>
                <a:spcPct val="0"/>
              </a:spcAft>
              <a:defRPr sz="3600" b="0" kern="1200" cap="all">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r>
              <a:rPr lang="en-US" sz="3400" dirty="0" smtClean="0">
                <a:solidFill>
                  <a:schemeClr val="tx1"/>
                </a:solidFill>
              </a:rPr>
              <a:t>Tools for Instructors Using GIFT</a:t>
            </a:r>
            <a:endParaRPr lang="en-US" sz="3400" dirty="0">
              <a:solidFill>
                <a:schemeClr val="tx1"/>
              </a:solidFill>
            </a:endParaRPr>
          </a:p>
        </p:txBody>
      </p:sp>
    </p:spTree>
    <p:extLst>
      <p:ext uri="{BB962C8B-B14F-4D97-AF65-F5344CB8AC3E}">
        <p14:creationId xmlns:p14="http://schemas.microsoft.com/office/powerpoint/2010/main" val="3890764380"/>
      </p:ext>
    </p:extLst>
  </p:cSld>
  <p:clrMapOvr>
    <a:masterClrMapping/>
  </p:clrMapOvr>
</p:sld>
</file>

<file path=ppt/theme/theme1.xml><?xml version="1.0" encoding="utf-8"?>
<a:theme xmlns:a="http://schemas.openxmlformats.org/drawingml/2006/main" name="3_UNCLASSIFIED">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F177B2FE6EB01A4CB29C652E415E2656" ma:contentTypeVersion="11" ma:contentTypeDescription="Upload an image or a photograph." ma:contentTypeScope="" ma:versionID="feb587159d7642700b9fa2b75b586e3a">
  <xsd:schema xmlns:xsd="http://www.w3.org/2001/XMLSchema" xmlns:xs="http://www.w3.org/2001/XMLSchema" xmlns:p="http://schemas.microsoft.com/office/2006/metadata/properties" xmlns:ns1="http://schemas.microsoft.com/sharepoint/v3" xmlns:ns2="2c061caa-ac96-4ed1-b74a-abb1169dd94c" xmlns:ns3="8acc76ce-4927-4c10-947a-54b615abcc3a" targetNamespace="http://schemas.microsoft.com/office/2006/metadata/properties" ma:root="true" ma:fieldsID="9caf1fca3a9d4f887c0afa8853dfc8f6" ns1:_="" ns2:_="" ns3:_="">
    <xsd:import namespace="http://schemas.microsoft.com/sharepoint/v3"/>
    <xsd:import namespace="2c061caa-ac96-4ed1-b74a-abb1169dd94c"/>
    <xsd:import namespace="8acc76ce-4927-4c10-947a-54b615abcc3a"/>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Organization" minOccurs="0"/>
                <xsd:element ref="ns2:SharedWithUsers" minOccurs="0"/>
                <xsd:element ref="ns3:Display_x0020_Name" minOccurs="0"/>
                <xsd:element ref="ns3:Desktop" minOccurs="0"/>
                <xsd:element ref="ns3:Group" minOccurs="0"/>
                <xsd:element ref="ns3:DL_Link" minOccurs="0"/>
                <xsd:element ref="ns3:FileType0" minOccurs="0"/>
                <xsd:element ref="ns3:Sor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061caa-ac96-4ed1-b74a-abb1169dd94c" elementFormDefault="qualified">
    <xsd:import namespace="http://schemas.microsoft.com/office/2006/documentManagement/types"/>
    <xsd:import namespace="http://schemas.microsoft.com/office/infopath/2007/PartnerControls"/>
    <xsd:element name="Organization" ma:index="26" nillable="true" ma:displayName="Organization" ma:default="HQ RDECOM" ma:format="Dropdown" ma:internalName="Organization">
      <xsd:simpleType>
        <xsd:restriction base="dms:Choice">
          <xsd:enumeration value="All"/>
          <xsd:enumeration value="HQ RDECOM"/>
          <xsd:enumeration value="AMRDEC"/>
          <xsd:enumeration value="AMSAA"/>
          <xsd:enumeration value="ARDEC"/>
          <xsd:enumeration value="ARL"/>
          <xsd:enumeration value="CERDEC"/>
          <xsd:enumeration value="ECBC"/>
          <xsd:enumeration value="NSRDEC"/>
          <xsd:enumeration value="TARDEC"/>
        </xsd:restriction>
      </xsd:simpleType>
    </xsd:element>
    <xsd:element name="SharedWithUsers" ma:index="2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cc76ce-4927-4c10-947a-54b615abcc3a" elementFormDefault="qualified">
    <xsd:import namespace="http://schemas.microsoft.com/office/2006/documentManagement/types"/>
    <xsd:import namespace="http://schemas.microsoft.com/office/infopath/2007/PartnerControls"/>
    <xsd:element name="Display_x0020_Name" ma:index="28" nillable="true" ma:displayName="Display Name" ma:internalName="Display_x0020_Name">
      <xsd:simpleType>
        <xsd:restriction base="dms:Text">
          <xsd:maxLength value="255"/>
        </xsd:restriction>
      </xsd:simpleType>
    </xsd:element>
    <xsd:element name="Desktop" ma:index="29" nillable="true" ma:displayName="Tab" ma:format="Dropdown" ma:internalName="Desktop">
      <xsd:simpleType>
        <xsd:restriction base="dms:Choice">
          <xsd:enumeration value="Professional"/>
          <xsd:enumeration value="Both"/>
        </xsd:restriction>
      </xsd:simpleType>
    </xsd:element>
    <xsd:element name="Group" ma:index="30" nillable="true" ma:displayName="Group" ma:format="Dropdown" ma:internalName="Group">
      <xsd:simpleType>
        <xsd:restriction base="dms:Choice">
          <xsd:enumeration value="Army Logo"/>
          <xsd:enumeration value="Bi-Fold Brochure"/>
          <xsd:enumeration value="Bio"/>
          <xsd:enumeration value="Business Card"/>
          <xsd:enumeration value="Command Lineage"/>
          <xsd:enumeration value="Fact Sheet"/>
          <xsd:enumeration value="Large Poster"/>
          <xsd:enumeration value="Small Poster"/>
          <xsd:enumeration value="Specific Lineage"/>
          <xsd:enumeration value="PowerPoint"/>
          <xsd:enumeration value="Social Media"/>
          <xsd:enumeration value="Tri-Fold Brochure"/>
        </xsd:restriction>
      </xsd:simpleType>
    </xsd:element>
    <xsd:element name="DL_Link" ma:index="31" nillable="true" ma:displayName="Download" ma:format="Hyperlink" ma:internalName="DL_Link">
      <xsd:complexType>
        <xsd:complexContent>
          <xsd:extension base="dms:URL">
            <xsd:sequence>
              <xsd:element name="Url" type="dms:ValidUrl" minOccurs="0" nillable="true"/>
              <xsd:element name="Description" type="xsd:string" nillable="true"/>
            </xsd:sequence>
          </xsd:extension>
        </xsd:complexContent>
      </xsd:complexType>
    </xsd:element>
    <xsd:element name="FileType0" ma:index="33" nillable="true" ma:displayName="FileType" ma:format="Dropdown" ma:internalName="FileType0">
      <xsd:simpleType>
        <xsd:restriction base="dms:Choice">
          <xsd:enumeration value="docx"/>
          <xsd:enumeration value="eps"/>
          <xsd:enumeration value="indd"/>
          <xsd:enumeration value="jpg"/>
          <xsd:enumeration value="mp4"/>
          <xsd:enumeration value="pdf"/>
          <xsd:enumeration value="png"/>
          <xsd:enumeration value="pptx"/>
        </xsd:restriction>
      </xsd:simpleType>
    </xsd:element>
    <xsd:element name="SortOrder" ma:index="34" nillable="true" ma:displayName="SortOrder" ma:default="01 – Army Logo" ma:format="Dropdown" ma:internalName="SortOrder">
      <xsd:simpleType>
        <xsd:restriction base="dms:Choice">
          <xsd:enumeration value="01 – Army Logo"/>
          <xsd:enumeration value="02 – Command Lineage"/>
          <xsd:enumeration value="03 – Competency Lineage"/>
          <xsd:enumeration value="04 – PowerPoint (Briefing) Templates"/>
          <xsd:enumeration value="05 – Business Card Templates"/>
          <xsd:enumeration value="06 – Name Tent Templates"/>
          <xsd:enumeration value="07 – Web/Social Media"/>
          <xsd:enumeration value="08 – VTC Signs"/>
          <xsd:enumeration value="09 – Poster Templates (Small – 11&quot;x17&quot;)"/>
          <xsd:enumeration value="10 – Poster Templates (Large – 24&quot;x36&quot;)"/>
          <xsd:enumeration value="11 – Fact Sheet Templates"/>
          <xsd:enumeration value="12 – Brochure Templates (Bi-Fold)"/>
          <xsd:enumeration value="13 – Brochure Templates (Tri-Fold)"/>
          <xsd:enumeration value="14 – Bio Templates"/>
          <xsd:enumeration value="15 - Exterior Signage"/>
          <xsd:enumeration value="16 - Read Book Templates"/>
          <xsd:enumeration value="17 - Video Elements"/>
          <xsd:enumeration value="18 - Room Number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Group xmlns="8acc76ce-4927-4c10-947a-54b615abcc3a">PowerPoint</Group>
    <Display_x0020_Name xmlns="8acc76ce-4927-4c10-947a-54b615abcc3a">CCDC Soldier Center – PowerPoint (Briefing) – Widescreen Format</Display_x0020_Name>
    <ImageCreateDate xmlns="http://schemas.microsoft.com/sharepoint/v3" xsi:nil="true"/>
    <Organization xmlns="2c061caa-ac96-4ed1-b74a-abb1169dd94c">NSRDEC</Organization>
    <Description xmlns="http://schemas.microsoft.com/sharepoint/v3" xsi:nil="true"/>
    <Desktop xmlns="8acc76ce-4927-4c10-947a-54b615abcc3a">Both</Desktop>
    <DL_Link xmlns="8acc76ce-4927-4c10-947a-54b615abcc3a">
      <Url>https://ccdc.apgea.army.mil/_layouts/download.aspx?SourceUrl=https://ccdc.apgea.army.mil/BP/BrandItems/PowerPoint_Template_SOL_WS.pptx</Url>
      <Description>DOWNLOAD</Description>
    </DL_Link>
    <FileType0 xmlns="8acc76ce-4927-4c10-947a-54b615abcc3a">pptx</FileType0>
    <SortOrder xmlns="8acc76ce-4927-4c10-947a-54b615abcc3a">04 – PowerPoint (Briefing) Templates</SortOrder>
  </documentManagement>
</p:properties>
</file>

<file path=customXml/itemProps1.xml><?xml version="1.0" encoding="utf-8"?>
<ds:datastoreItem xmlns:ds="http://schemas.openxmlformats.org/officeDocument/2006/customXml" ds:itemID="{59624436-3F25-465D-9DF6-CCE9C8162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061caa-ac96-4ed1-b74a-abb1169dd94c"/>
    <ds:schemaRef ds:uri="8acc76ce-4927-4c10-947a-54b615abcc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3FA5FF-2111-4E01-9BF6-3626FF06C57A}">
  <ds:schemaRefs>
    <ds:schemaRef ds:uri="http://schemas.microsoft.com/sharepoint/v3/contenttype/forms"/>
  </ds:schemaRefs>
</ds:datastoreItem>
</file>

<file path=customXml/itemProps3.xml><?xml version="1.0" encoding="utf-8"?>
<ds:datastoreItem xmlns:ds="http://schemas.openxmlformats.org/officeDocument/2006/customXml" ds:itemID="{18FEFD74-9FBC-4157-8802-AFD8EC757C9F}">
  <ds:schemaRefs>
    <ds:schemaRef ds:uri="http://purl.org/dc/dcmitype/"/>
    <ds:schemaRef ds:uri="http://schemas.microsoft.com/office/infopath/2007/PartnerControls"/>
    <ds:schemaRef ds:uri="http://schemas.microsoft.com/office/2006/documentManagement/types"/>
    <ds:schemaRef ds:uri="8acc76ce-4927-4c10-947a-54b615abcc3a"/>
    <ds:schemaRef ds:uri="http://schemas.microsoft.com/office/2006/metadata/properties"/>
    <ds:schemaRef ds:uri="http://purl.org/dc/elements/1.1/"/>
    <ds:schemaRef ds:uri="http://schemas.microsoft.com/sharepoint/v3"/>
    <ds:schemaRef ds:uri="http://schemas.openxmlformats.org/package/2006/metadata/core-properties"/>
    <ds:schemaRef ds:uri="2c061caa-ac96-4ed1-b74a-abb1169dd94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2143</TotalTime>
  <Words>764</Words>
  <Application>Microsoft Office PowerPoint</Application>
  <PresentationFormat>Widescreen</PresentationFormat>
  <Paragraphs>114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Arial Bold</vt:lpstr>
      <vt:lpstr>3_UNCLASSIFIED</vt:lpstr>
      <vt:lpstr>PowerPoint Presentation</vt:lpstr>
      <vt:lpstr>Introduction</vt:lpstr>
      <vt:lpstr>GIFT IN THE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 for Instructors Using GIFT</vt:lpstr>
      <vt:lpstr>Using GIFT to Create Assignments</vt:lpstr>
      <vt:lpstr>courses</vt:lpstr>
      <vt:lpstr>Creating their own ITS</vt:lpstr>
      <vt:lpstr>Student as a researcher</vt:lpstr>
      <vt:lpstr>Sample Assignment</vt:lpstr>
      <vt:lpstr>Identified Gaps</vt:lpstr>
      <vt:lpstr>&amp; Recommendations</vt:lpstr>
      <vt:lpstr>Questions?</vt:lpstr>
      <vt:lpstr>ACKNOWLEDGEMENTS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dc:title>
  <dc:subject>Active Army</dc:subject>
  <dc:creator>MWG</dc:creator>
  <cp:keywords/>
  <dc:description/>
  <cp:lastModifiedBy>Anne Sinatra</cp:lastModifiedBy>
  <cp:revision>160</cp:revision>
  <cp:lastPrinted>2019-05-14T17:08:04Z</cp:lastPrinted>
  <dcterms:created xsi:type="dcterms:W3CDTF">2016-09-22T11:21:33Z</dcterms:created>
  <dcterms:modified xsi:type="dcterms:W3CDTF">2019-05-14T17:33:11Z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0x01010200F177B2FE6EB01A4CB29C652E415E2656</vt:lpwstr>
  </property>
  <property fmtid="{D5CDD505-2E9C-101B-9397-08002B2CF9AE}" pid="4" name="WorkflowChangePath">
    <vt:lpwstr>fa62ed53-5d34-4242-83f6-2fedcb8fc24a,5;fa62ed53-5d34-4242-83f6-2fedcb8fc24a,7;fa62ed53-5d34-4242-83f6-2fedcb8fc24a,2;fa62ed53-5d34-4242-83f6-2fedcb8fc24a,4;dfd8c1a5-7e80-402e-bbd4-d70f76979df3,2;dfd8c1a5-7e80-402e-bbd4-d70f76979df3,4;</vt:lpwstr>
  </property>
</Properties>
</file>